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notesSlides/notesSlide3.xml" ContentType="application/vnd.openxmlformats-officedocument.presentationml.notesSlide+xml"/>
  <Override PartName="/ppt/charts/chart11.xml" ContentType="application/vnd.openxmlformats-officedocument.drawingml.chart+xml"/>
  <Override PartName="/ppt/theme/themeOverride7.xml" ContentType="application/vnd.openxmlformats-officedocument.themeOverrid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charts/chart14.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xml" ContentType="application/vnd.openxmlformats-officedocument.presentationml.notesSlide+xml"/>
  <Override PartName="/ppt/charts/chart15.xml" ContentType="application/vnd.openxmlformats-officedocument.drawingml.chart+xml"/>
  <Override PartName="/ppt/theme/themeOverride8.xml" ContentType="application/vnd.openxmlformats-officedocument.themeOverride+xml"/>
  <Override PartName="/ppt/charts/chart16.xml" ContentType="application/vnd.openxmlformats-officedocument.drawingml.chart+xml"/>
  <Override PartName="/ppt/charts/style8.xml" ContentType="application/vnd.ms-office.chartstyle+xml"/>
  <Override PartName="/ppt/charts/colors8.xml" ContentType="application/vnd.ms-office.chartcolorstyle+xml"/>
  <Override PartName="/ppt/charts/chart17.xml" ContentType="application/vnd.openxmlformats-officedocument.drawingml.chart+xml"/>
  <Override PartName="/ppt/theme/themeOverride9.xml" ContentType="application/vnd.openxmlformats-officedocument.themeOverride+xml"/>
  <Override PartName="/ppt/charts/chart18.xml" ContentType="application/vnd.openxmlformats-officedocument.drawingml.chart+xml"/>
  <Override PartName="/ppt/charts/style9.xml" ContentType="application/vnd.ms-office.chartstyle+xml"/>
  <Override PartName="/ppt/charts/colors9.xml" ContentType="application/vnd.ms-office.chartcolorstyle+xml"/>
  <Override PartName="/ppt/charts/chart19.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20.xml" ContentType="application/vnd.openxmlformats-officedocument.drawingml.chart+xml"/>
  <Override PartName="/ppt/theme/themeOverride10.xml" ContentType="application/vnd.openxmlformats-officedocument.themeOverride+xml"/>
  <Override PartName="/ppt/charts/chart21.xml" ContentType="application/vnd.openxmlformats-officedocument.drawingml.chart+xml"/>
  <Override PartName="/ppt/theme/themeOverride11.xml" ContentType="application/vnd.openxmlformats-officedocument.themeOverride+xml"/>
  <Override PartName="/ppt/charts/chart2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2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2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5.xml" ContentType="application/vnd.openxmlformats-officedocument.drawingml.chart+xml"/>
  <Override PartName="/ppt/theme/themeOverride12.xml" ContentType="application/vnd.openxmlformats-officedocument.themeOverride+xml"/>
  <Override PartName="/ppt/charts/chart26.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7.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8.xml" ContentType="application/vnd.openxmlformats-officedocument.drawingml.chart+xml"/>
  <Override PartName="/ppt/theme/themeOverride13.xml" ContentType="application/vnd.openxmlformats-officedocument.themeOverride+xml"/>
  <Override PartName="/ppt/charts/chart29.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30.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31.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32.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3.xml" ContentType="application/vnd.openxmlformats-officedocument.drawingml.chart+xml"/>
  <Override PartName="/ppt/theme/themeOverride14.xml" ContentType="application/vnd.openxmlformats-officedocument.themeOverride+xml"/>
  <Override PartName="/ppt/charts/chart34.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35.xml" ContentType="application/vnd.openxmlformats-officedocument.drawingml.chart+xml"/>
  <Override PartName="/ppt/theme/themeOverride15.xml" ContentType="application/vnd.openxmlformats-officedocument.themeOverride+xml"/>
  <Override PartName="/ppt/charts/chart36.xml" ContentType="application/vnd.openxmlformats-officedocument.drawingml.chart+xml"/>
  <Override PartName="/ppt/theme/themeOverride16.xml" ContentType="application/vnd.openxmlformats-officedocument.themeOverride+xml"/>
  <Override PartName="/ppt/charts/chart37.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38.xml" ContentType="application/vnd.openxmlformats-officedocument.drawingml.chart+xml"/>
  <Override PartName="/ppt/theme/themeOverride17.xml" ContentType="application/vnd.openxmlformats-officedocument.themeOverride+xml"/>
  <Override PartName="/ppt/charts/chart39.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40.xml" ContentType="application/vnd.openxmlformats-officedocument.drawingml.chart+xml"/>
  <Override PartName="/ppt/theme/themeOverride18.xml" ContentType="application/vnd.openxmlformats-officedocument.themeOverride+xml"/>
  <Override PartName="/ppt/charts/chart41.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42.xml" ContentType="application/vnd.openxmlformats-officedocument.drawingml.chart+xml"/>
  <Override PartName="/ppt/theme/themeOverride19.xml" ContentType="application/vnd.openxmlformats-officedocument.themeOverride+xml"/>
  <Override PartName="/ppt/charts/chart43.xml" ContentType="application/vnd.openxmlformats-officedocument.drawingml.chart+xml"/>
  <Override PartName="/ppt/theme/themeOverride20.xml" ContentType="application/vnd.openxmlformats-officedocument.themeOverride+xml"/>
  <Override PartName="/ppt/charts/chart4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45.xml" ContentType="application/vnd.openxmlformats-officedocument.drawingml.chart+xml"/>
  <Override PartName="/ppt/theme/themeOverride21.xml" ContentType="application/vnd.openxmlformats-officedocument.themeOverride+xml"/>
  <Override PartName="/ppt/charts/chart46.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47.xml" ContentType="application/vnd.openxmlformats-officedocument.drawingml.chart+xml"/>
  <Override PartName="/ppt/theme/themeOverride22.xml" ContentType="application/vnd.openxmlformats-officedocument.themeOverride+xml"/>
  <Override PartName="/ppt/charts/chart48.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49.xml" ContentType="application/vnd.openxmlformats-officedocument.drawingml.chart+xml"/>
  <Override PartName="/ppt/theme/themeOverride23.xml" ContentType="application/vnd.openxmlformats-officedocument.themeOverride+xml"/>
  <Override PartName="/ppt/charts/chart50.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51.xml" ContentType="application/vnd.openxmlformats-officedocument.drawingml.chart+xml"/>
  <Override PartName="/ppt/theme/themeOverride24.xml" ContentType="application/vnd.openxmlformats-officedocument.themeOverride+xml"/>
  <Override PartName="/ppt/notesSlides/notesSlide7.xml" ContentType="application/vnd.openxmlformats-officedocument.presentationml.notesSlide+xml"/>
  <Override PartName="/ppt/charts/chart52.xml" ContentType="application/vnd.openxmlformats-officedocument.drawingml.chart+xml"/>
  <Override PartName="/ppt/charts/chart53.xml" ContentType="application/vnd.openxmlformats-officedocument.drawingml.chart+xml"/>
  <Override PartName="/ppt/notesSlides/notesSlide8.xml" ContentType="application/vnd.openxmlformats-officedocument.presentationml.notesSlide+xml"/>
  <Override PartName="/ppt/charts/chart54.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55.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56.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57.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Lst>
  <p:notesMasterIdLst>
    <p:notesMasterId r:id="rId68"/>
  </p:notesMasterIdLst>
  <p:handoutMasterIdLst>
    <p:handoutMasterId r:id="rId69"/>
  </p:handoutMasterIdLst>
  <p:sldIdLst>
    <p:sldId id="552" r:id="rId6"/>
    <p:sldId id="504" r:id="rId7"/>
    <p:sldId id="475" r:id="rId8"/>
    <p:sldId id="558" r:id="rId9"/>
    <p:sldId id="506" r:id="rId10"/>
    <p:sldId id="507" r:id="rId11"/>
    <p:sldId id="477" r:id="rId12"/>
    <p:sldId id="497" r:id="rId13"/>
    <p:sldId id="498" r:id="rId14"/>
    <p:sldId id="499" r:id="rId15"/>
    <p:sldId id="483" r:id="rId16"/>
    <p:sldId id="595" r:id="rId17"/>
    <p:sldId id="500" r:id="rId18"/>
    <p:sldId id="510" r:id="rId19"/>
    <p:sldId id="511" r:id="rId20"/>
    <p:sldId id="533" r:id="rId21"/>
    <p:sldId id="496" r:id="rId22"/>
    <p:sldId id="563" r:id="rId23"/>
    <p:sldId id="512" r:id="rId24"/>
    <p:sldId id="562" r:id="rId25"/>
    <p:sldId id="596" r:id="rId26"/>
    <p:sldId id="484" r:id="rId27"/>
    <p:sldId id="600" r:id="rId28"/>
    <p:sldId id="515" r:id="rId29"/>
    <p:sldId id="534" r:id="rId30"/>
    <p:sldId id="517" r:id="rId31"/>
    <p:sldId id="601" r:id="rId32"/>
    <p:sldId id="485" r:id="rId33"/>
    <p:sldId id="598" r:id="rId34"/>
    <p:sldId id="535" r:id="rId35"/>
    <p:sldId id="519" r:id="rId36"/>
    <p:sldId id="536" r:id="rId37"/>
    <p:sldId id="602" r:id="rId38"/>
    <p:sldId id="537" r:id="rId39"/>
    <p:sldId id="603" r:id="rId40"/>
    <p:sldId id="604" r:id="rId41"/>
    <p:sldId id="565" r:id="rId42"/>
    <p:sldId id="597" r:id="rId43"/>
    <p:sldId id="486" r:id="rId44"/>
    <p:sldId id="599" r:id="rId45"/>
    <p:sldId id="538" r:id="rId46"/>
    <p:sldId id="567" r:id="rId47"/>
    <p:sldId id="605" r:id="rId48"/>
    <p:sldId id="568" r:id="rId49"/>
    <p:sldId id="550" r:id="rId50"/>
    <p:sldId id="541" r:id="rId51"/>
    <p:sldId id="566" r:id="rId52"/>
    <p:sldId id="542" r:id="rId53"/>
    <p:sldId id="543" r:id="rId54"/>
    <p:sldId id="544" r:id="rId55"/>
    <p:sldId id="545" r:id="rId56"/>
    <p:sldId id="528" r:id="rId57"/>
    <p:sldId id="551" r:id="rId58"/>
    <p:sldId id="529" r:id="rId59"/>
    <p:sldId id="561" r:id="rId60"/>
    <p:sldId id="581" r:id="rId61"/>
    <p:sldId id="582" r:id="rId62"/>
    <p:sldId id="583" r:id="rId63"/>
    <p:sldId id="584" r:id="rId64"/>
    <p:sldId id="531" r:id="rId65"/>
    <p:sldId id="585" r:id="rId66"/>
    <p:sldId id="524" r:id="rId67"/>
  </p:sldIdLst>
  <p:sldSz cx="12192000" cy="6858000"/>
  <p:notesSz cx="6811963" cy="9942513"/>
  <p:defaultTex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002060"/>
    <a:srgbClr val="FBD065"/>
    <a:srgbClr val="FAC233"/>
    <a:srgbClr val="B6BCD4"/>
    <a:srgbClr val="D0A890"/>
    <a:srgbClr val="FFA56C"/>
    <a:srgbClr val="FF7979"/>
    <a:srgbClr val="7E88B3"/>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30" autoAdjust="0"/>
    <p:restoredTop sz="94532" autoAdjust="0"/>
  </p:normalViewPr>
  <p:slideViewPr>
    <p:cSldViewPr snapToGrid="0">
      <p:cViewPr varScale="1">
        <p:scale>
          <a:sx n="103" d="100"/>
          <a:sy n="103" d="100"/>
        </p:scale>
        <p:origin x="1266" y="11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9.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15.xml.rels><?xml version="1.0" encoding="UTF-8" standalone="yes"?>
<Relationships xmlns="http://schemas.openxmlformats.org/package/2006/relationships"><Relationship Id="rId2" Type="http://schemas.openxmlformats.org/officeDocument/2006/relationships/oleObject" Target="file:///\\s900dom01.groupeadsn.fr\PartagesParis$\Statistiques\01%20-%20Production%20notariale\03%20-%20Visuel\2025\34%20-%20H&#233;rault\dataSlides%20&#8211;%2034%20&#8211;%20Septembre%202025.xlsx" TargetMode="External"/><Relationship Id="rId1" Type="http://schemas.openxmlformats.org/officeDocument/2006/relationships/themeOverride" Target="../theme/themeOverride8.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17.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9.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20.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10.xml"/></Relationships>
</file>

<file path=ppt/charts/_rels/chart21.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1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25.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12.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28.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13.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33.xml.rels><?xml version="1.0" encoding="UTF-8" standalone="yes"?>
<Relationships xmlns="http://schemas.openxmlformats.org/package/2006/relationships"><Relationship Id="rId2" Type="http://schemas.openxmlformats.org/officeDocument/2006/relationships/oleObject" Target="file:///\\s900dom01.groupeadsn.fr\PartagesParis$\Statistiques\01%20-%20Production%20notariale\03%20-%20Visuel\2025\34%20-%20H&#233;rault\dataSlides%20&#8211;%2034%20&#8211;%20Septembre%202025.xlsx" TargetMode="External"/><Relationship Id="rId1" Type="http://schemas.openxmlformats.org/officeDocument/2006/relationships/themeOverride" Target="../theme/themeOverride14.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35.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15.xml"/></Relationships>
</file>

<file path=ppt/charts/_rels/chart36.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1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38.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17.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40.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18.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42.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19.xml"/></Relationships>
</file>

<file path=ppt/charts/_rels/chart43.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20.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45.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21.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47.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22.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49.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23.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51.xml.rels><?xml version="1.0" encoding="UTF-8" standalone="yes"?>
<Relationships xmlns="http://schemas.openxmlformats.org/package/2006/relationships"><Relationship Id="rId2" Type="http://schemas.openxmlformats.org/officeDocument/2006/relationships/oleObject" Target="file:///\\S900DOM01\PartagesRackstation\Programmes%20(nouveau%20serveur)\Support%20de%20pr&#233;sentation\Automatisation\v2023\XL%20slides\dataSlides%20&#8211;%2034%20&#8211;%20Septembre%202025.xlsx" TargetMode="External"/><Relationship Id="rId1" Type="http://schemas.openxmlformats.org/officeDocument/2006/relationships/themeOverride" Target="../theme/themeOverride24.xml"/></Relationships>
</file>

<file path=ppt/charts/_rels/chart52.xml.rels><?xml version="1.0" encoding="UTF-8" standalone="yes"?>
<Relationships xmlns="http://schemas.openxmlformats.org/package/2006/relationships"><Relationship Id="rId1" Type="http://schemas.openxmlformats.org/officeDocument/2006/relationships/oleObject" Target="file:///\\S900DOM01\PartagesRackstation\Programmes%20(nouveau%20serveur)\Support%20de%20pr&#233;sentation\Automatisation\v2023\XL%20slides\dataSlides%20&#8211;%2034%20&#8211;%20Septembre%202025.xlsx" TargetMode="External"/></Relationships>
</file>

<file path=ppt/charts/_rels/chart53.xml.rels><?xml version="1.0" encoding="UTF-8" standalone="yes"?>
<Relationships xmlns="http://schemas.openxmlformats.org/package/2006/relationships"><Relationship Id="rId1" Type="http://schemas.openxmlformats.org/officeDocument/2006/relationships/oleObject" Target="file:///\\S900DOM01\PartagesRackstation\Programmes%20(nouveau%20serveur)\Support%20de%20pr&#233;sentation\Automatisation\v2023\XL%20slides\dataSlides%20&#8211;%2034%20&#8211;%20Septembre%202025.xlsx" TargetMode="Externa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VolZoom!$G$3</c:f>
              <c:strCache>
                <c:ptCount val="1"/>
                <c:pt idx="0">
                  <c:v>Appartements anciens</c:v>
                </c:pt>
              </c:strCache>
            </c:strRef>
          </c:tx>
          <c:spPr>
            <a:solidFill>
              <a:srgbClr val="002060"/>
            </a:solidFill>
          </c:spPr>
          <c:invertIfNegative val="0"/>
          <c:dLbls>
            <c:delete val="1"/>
          </c:dLbls>
          <c:cat>
            <c:strRef>
              <c:f>VolZoom!$F$4:$F$14</c:f>
              <c:strCache>
                <c:ptCount val="11"/>
                <c:pt idx="0">
                  <c:v>2015 T2</c:v>
                </c:pt>
                <c:pt idx="1">
                  <c:v>2016 T2</c:v>
                </c:pt>
                <c:pt idx="2">
                  <c:v>2017 T2</c:v>
                </c:pt>
                <c:pt idx="3">
                  <c:v>2018 T2</c:v>
                </c:pt>
                <c:pt idx="4">
                  <c:v>2019 T2</c:v>
                </c:pt>
                <c:pt idx="5">
                  <c:v>2020 T2</c:v>
                </c:pt>
                <c:pt idx="6">
                  <c:v>2021 T2</c:v>
                </c:pt>
                <c:pt idx="7">
                  <c:v>2022 T2</c:v>
                </c:pt>
                <c:pt idx="8">
                  <c:v>2023 T2</c:v>
                </c:pt>
                <c:pt idx="9">
                  <c:v>2024 T2</c:v>
                </c:pt>
                <c:pt idx="10">
                  <c:v>2025 T2</c:v>
                </c:pt>
              </c:strCache>
            </c:strRef>
          </c:cat>
          <c:val>
            <c:numRef>
              <c:f>VolZoom!$G$4:$G$14</c:f>
              <c:numCache>
                <c:formatCode>General</c:formatCode>
                <c:ptCount val="11"/>
                <c:pt idx="0">
                  <c:v>8265.7236305479419</c:v>
                </c:pt>
                <c:pt idx="1">
                  <c:v>9826.3767330375686</c:v>
                </c:pt>
                <c:pt idx="2">
                  <c:v>10589.393956698292</c:v>
                </c:pt>
                <c:pt idx="3">
                  <c:v>12468.313553493974</c:v>
                </c:pt>
                <c:pt idx="4">
                  <c:v>13023.883924172726</c:v>
                </c:pt>
                <c:pt idx="5">
                  <c:v>13196.559406500137</c:v>
                </c:pt>
                <c:pt idx="6">
                  <c:v>14697.060348169247</c:v>
                </c:pt>
                <c:pt idx="7">
                  <c:v>16105.897269717974</c:v>
                </c:pt>
                <c:pt idx="8">
                  <c:v>14598</c:v>
                </c:pt>
                <c:pt idx="9">
                  <c:v>11349</c:v>
                </c:pt>
                <c:pt idx="10">
                  <c:v>11590</c:v>
                </c:pt>
              </c:numCache>
            </c:numRef>
          </c:val>
          <c:extLst>
            <c:ext xmlns:c16="http://schemas.microsoft.com/office/drawing/2014/chart" uri="{C3380CC4-5D6E-409C-BE32-E72D297353CC}">
              <c16:uniqueId val="{00000000-DDC0-4EC4-9FCC-A26258C07DC6}"/>
            </c:ext>
          </c:extLst>
        </c:ser>
        <c:ser>
          <c:idx val="1"/>
          <c:order val="1"/>
          <c:tx>
            <c:strRef>
              <c:f>VolZoom!$H$3</c:f>
              <c:strCache>
                <c:ptCount val="1"/>
                <c:pt idx="0">
                  <c:v>Appartements neufs</c:v>
                </c:pt>
              </c:strCache>
            </c:strRef>
          </c:tx>
          <c:spPr>
            <a:solidFill>
              <a:srgbClr val="FAC233"/>
            </a:solidFill>
          </c:spPr>
          <c:invertIfNegative val="0"/>
          <c:dLbls>
            <c:delete val="1"/>
          </c:dLbls>
          <c:cat>
            <c:strRef>
              <c:f>VolZoom!$F$4:$F$14</c:f>
              <c:strCache>
                <c:ptCount val="11"/>
                <c:pt idx="0">
                  <c:v>2015 T2</c:v>
                </c:pt>
                <c:pt idx="1">
                  <c:v>2016 T2</c:v>
                </c:pt>
                <c:pt idx="2">
                  <c:v>2017 T2</c:v>
                </c:pt>
                <c:pt idx="3">
                  <c:v>2018 T2</c:v>
                </c:pt>
                <c:pt idx="4">
                  <c:v>2019 T2</c:v>
                </c:pt>
                <c:pt idx="5">
                  <c:v>2020 T2</c:v>
                </c:pt>
                <c:pt idx="6">
                  <c:v>2021 T2</c:v>
                </c:pt>
                <c:pt idx="7">
                  <c:v>2022 T2</c:v>
                </c:pt>
                <c:pt idx="8">
                  <c:v>2023 T2</c:v>
                </c:pt>
                <c:pt idx="9">
                  <c:v>2024 T2</c:v>
                </c:pt>
                <c:pt idx="10">
                  <c:v>2025 T2</c:v>
                </c:pt>
              </c:strCache>
            </c:strRef>
          </c:cat>
          <c:val>
            <c:numRef>
              <c:f>VolZoom!$H$4:$H$14</c:f>
              <c:numCache>
                <c:formatCode>General</c:formatCode>
                <c:ptCount val="11"/>
                <c:pt idx="0">
                  <c:v>3767.7953982558133</c:v>
                </c:pt>
                <c:pt idx="1">
                  <c:v>4482.0311942446124</c:v>
                </c:pt>
                <c:pt idx="2">
                  <c:v>5489.2880085383058</c:v>
                </c:pt>
                <c:pt idx="3">
                  <c:v>5086.4430834292471</c:v>
                </c:pt>
                <c:pt idx="4">
                  <c:v>3913.2108877167607</c:v>
                </c:pt>
                <c:pt idx="5">
                  <c:v>3698.768993139699</c:v>
                </c:pt>
                <c:pt idx="6">
                  <c:v>3735.5860270797421</c:v>
                </c:pt>
                <c:pt idx="7">
                  <c:v>4647.3990260037526</c:v>
                </c:pt>
                <c:pt idx="8">
                  <c:v>3709</c:v>
                </c:pt>
                <c:pt idx="9">
                  <c:v>1866</c:v>
                </c:pt>
                <c:pt idx="10">
                  <c:v>2489</c:v>
                </c:pt>
              </c:numCache>
            </c:numRef>
          </c:val>
          <c:extLst>
            <c:ext xmlns:c16="http://schemas.microsoft.com/office/drawing/2014/chart" uri="{C3380CC4-5D6E-409C-BE32-E72D297353CC}">
              <c16:uniqueId val="{00000001-DDC0-4EC4-9FCC-A26258C07DC6}"/>
            </c:ext>
          </c:extLst>
        </c:ser>
        <c:ser>
          <c:idx val="2"/>
          <c:order val="2"/>
          <c:tx>
            <c:strRef>
              <c:f>VolZoom!$I$3</c:f>
              <c:strCache>
                <c:ptCount val="1"/>
                <c:pt idx="0">
                  <c:v>Maisons anciennes</c:v>
                </c:pt>
              </c:strCache>
            </c:strRef>
          </c:tx>
          <c:spPr>
            <a:solidFill>
              <a:srgbClr val="FF7979"/>
            </a:solidFill>
          </c:spPr>
          <c:invertIfNegative val="0"/>
          <c:dLbls>
            <c:delete val="1"/>
          </c:dLbls>
          <c:cat>
            <c:strRef>
              <c:f>VolZoom!$F$4:$F$14</c:f>
              <c:strCache>
                <c:ptCount val="11"/>
                <c:pt idx="0">
                  <c:v>2015 T2</c:v>
                </c:pt>
                <c:pt idx="1">
                  <c:v>2016 T2</c:v>
                </c:pt>
                <c:pt idx="2">
                  <c:v>2017 T2</c:v>
                </c:pt>
                <c:pt idx="3">
                  <c:v>2018 T2</c:v>
                </c:pt>
                <c:pt idx="4">
                  <c:v>2019 T2</c:v>
                </c:pt>
                <c:pt idx="5">
                  <c:v>2020 T2</c:v>
                </c:pt>
                <c:pt idx="6">
                  <c:v>2021 T2</c:v>
                </c:pt>
                <c:pt idx="7">
                  <c:v>2022 T2</c:v>
                </c:pt>
                <c:pt idx="8">
                  <c:v>2023 T2</c:v>
                </c:pt>
                <c:pt idx="9">
                  <c:v>2024 T2</c:v>
                </c:pt>
                <c:pt idx="10">
                  <c:v>2025 T2</c:v>
                </c:pt>
              </c:strCache>
            </c:strRef>
          </c:cat>
          <c:val>
            <c:numRef>
              <c:f>VolZoom!$I$4:$I$14</c:f>
              <c:numCache>
                <c:formatCode>General</c:formatCode>
                <c:ptCount val="11"/>
                <c:pt idx="0">
                  <c:v>7044.5202372898138</c:v>
                </c:pt>
                <c:pt idx="1">
                  <c:v>9382.9854818630083</c:v>
                </c:pt>
                <c:pt idx="2">
                  <c:v>9944.0458034857238</c:v>
                </c:pt>
                <c:pt idx="3">
                  <c:v>11533.610253536481</c:v>
                </c:pt>
                <c:pt idx="4">
                  <c:v>11575.85379750792</c:v>
                </c:pt>
                <c:pt idx="5">
                  <c:v>11617.048479104938</c:v>
                </c:pt>
                <c:pt idx="6">
                  <c:v>12807.306689691208</c:v>
                </c:pt>
                <c:pt idx="7">
                  <c:v>13060.731370395279</c:v>
                </c:pt>
                <c:pt idx="8">
                  <c:v>11503</c:v>
                </c:pt>
                <c:pt idx="9">
                  <c:v>8628</c:v>
                </c:pt>
                <c:pt idx="10">
                  <c:v>8990</c:v>
                </c:pt>
              </c:numCache>
            </c:numRef>
          </c:val>
          <c:extLst>
            <c:ext xmlns:c16="http://schemas.microsoft.com/office/drawing/2014/chart" uri="{C3380CC4-5D6E-409C-BE32-E72D297353CC}">
              <c16:uniqueId val="{00000002-DDC0-4EC4-9FCC-A26258C07DC6}"/>
            </c:ext>
          </c:extLst>
        </c:ser>
        <c:ser>
          <c:idx val="3"/>
          <c:order val="3"/>
          <c:tx>
            <c:strRef>
              <c:f>VolZoom!$J$3</c:f>
              <c:strCache>
                <c:ptCount val="1"/>
                <c:pt idx="0">
                  <c:v>Terrains à bâtir</c:v>
                </c:pt>
              </c:strCache>
            </c:strRef>
          </c:tx>
          <c:spPr>
            <a:solidFill>
              <a:srgbClr val="BFBFBF"/>
            </a:solidFill>
          </c:spPr>
          <c:invertIfNegative val="0"/>
          <c:dLbls>
            <c:delete val="1"/>
          </c:dLbls>
          <c:cat>
            <c:strRef>
              <c:f>VolZoom!$F$4:$F$14</c:f>
              <c:strCache>
                <c:ptCount val="11"/>
                <c:pt idx="0">
                  <c:v>2015 T2</c:v>
                </c:pt>
                <c:pt idx="1">
                  <c:v>2016 T2</c:v>
                </c:pt>
                <c:pt idx="2">
                  <c:v>2017 T2</c:v>
                </c:pt>
                <c:pt idx="3">
                  <c:v>2018 T2</c:v>
                </c:pt>
                <c:pt idx="4">
                  <c:v>2019 T2</c:v>
                </c:pt>
                <c:pt idx="5">
                  <c:v>2020 T2</c:v>
                </c:pt>
                <c:pt idx="6">
                  <c:v>2021 T2</c:v>
                </c:pt>
                <c:pt idx="7">
                  <c:v>2022 T2</c:v>
                </c:pt>
                <c:pt idx="8">
                  <c:v>2023 T2</c:v>
                </c:pt>
                <c:pt idx="9">
                  <c:v>2024 T2</c:v>
                </c:pt>
                <c:pt idx="10">
                  <c:v>2025 T2</c:v>
                </c:pt>
              </c:strCache>
            </c:strRef>
          </c:cat>
          <c:val>
            <c:numRef>
              <c:f>VolZoom!$J$4:$J$14</c:f>
              <c:numCache>
                <c:formatCode>General</c:formatCode>
                <c:ptCount val="11"/>
                <c:pt idx="0">
                  <c:v>1727.6110023538654</c:v>
                </c:pt>
                <c:pt idx="1">
                  <c:v>2694.0465969091729</c:v>
                </c:pt>
                <c:pt idx="2">
                  <c:v>3029.0360837542835</c:v>
                </c:pt>
                <c:pt idx="3">
                  <c:v>2535.5071786383746</c:v>
                </c:pt>
                <c:pt idx="4">
                  <c:v>2805.0790921827511</c:v>
                </c:pt>
                <c:pt idx="5">
                  <c:v>2259.6030393998171</c:v>
                </c:pt>
                <c:pt idx="6">
                  <c:v>2566.6432963017505</c:v>
                </c:pt>
                <c:pt idx="7">
                  <c:v>3052.3475209483718</c:v>
                </c:pt>
                <c:pt idx="8">
                  <c:v>2277</c:v>
                </c:pt>
                <c:pt idx="9">
                  <c:v>1396</c:v>
                </c:pt>
                <c:pt idx="10">
                  <c:v>1048</c:v>
                </c:pt>
              </c:numCache>
            </c:numRef>
          </c:val>
          <c:extLst>
            <c:ext xmlns:c16="http://schemas.microsoft.com/office/drawing/2014/chart" uri="{C3380CC4-5D6E-409C-BE32-E72D297353CC}">
              <c16:uniqueId val="{00000003-DDC0-4EC4-9FCC-A26258C07DC6}"/>
            </c:ext>
          </c:extLst>
        </c:ser>
        <c:dLbls>
          <c:dLblPos val="outEnd"/>
          <c:showLegendKey val="0"/>
          <c:showVal val="1"/>
          <c:showCatName val="0"/>
          <c:showSerName val="0"/>
          <c:showPercent val="0"/>
          <c:showBubbleSize val="0"/>
        </c:dLbls>
        <c:gapWidth val="100"/>
        <c:axId val="187586816"/>
        <c:axId val="187600896"/>
      </c:barChart>
      <c:catAx>
        <c:axId val="187586816"/>
        <c:scaling>
          <c:orientation val="minMax"/>
        </c:scaling>
        <c:delete val="0"/>
        <c:axPos val="b"/>
        <c:numFmt formatCode="General" sourceLinked="1"/>
        <c:majorTickMark val="out"/>
        <c:minorTickMark val="none"/>
        <c:tickLblPos val="nextTo"/>
        <c:txPr>
          <a:bodyPr/>
          <a:lstStyle/>
          <a:p>
            <a:pPr>
              <a:defRPr sz="1600"/>
            </a:pPr>
            <a:endParaRPr lang="fr-FR"/>
          </a:p>
        </c:txPr>
        <c:crossAx val="187600896"/>
        <c:crosses val="autoZero"/>
        <c:auto val="1"/>
        <c:lblAlgn val="ctr"/>
        <c:lblOffset val="100"/>
        <c:noMultiLvlLbl val="0"/>
      </c:catAx>
      <c:valAx>
        <c:axId val="187600896"/>
        <c:scaling>
          <c:orientation val="minMax"/>
        </c:scaling>
        <c:delete val="0"/>
        <c:axPos val="l"/>
        <c:majorGridlines>
          <c:spPr>
            <a:ln>
              <a:solidFill>
                <a:schemeClr val="tx1">
                  <a:alpha val="15000"/>
                </a:schemeClr>
              </a:solidFill>
            </a:ln>
          </c:spPr>
        </c:majorGridlines>
        <c:numFmt formatCode="#,##0" sourceLinked="0"/>
        <c:majorTickMark val="out"/>
        <c:minorTickMark val="none"/>
        <c:tickLblPos val="nextTo"/>
        <c:txPr>
          <a:bodyPr/>
          <a:lstStyle/>
          <a:p>
            <a:pPr>
              <a:defRPr sz="1600"/>
            </a:pPr>
            <a:endParaRPr lang="fr-FR"/>
          </a:p>
        </c:txPr>
        <c:crossAx val="187586816"/>
        <c:crosses val="autoZero"/>
        <c:crossBetween val="between"/>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IndAPA!$F$4</c:f>
              <c:strCache>
                <c:ptCount val="1"/>
                <c:pt idx="0">
                  <c:v>Hérault</c:v>
                </c:pt>
              </c:strCache>
            </c:strRef>
          </c:tx>
          <c:spPr>
            <a:ln w="50800">
              <a:solidFill>
                <a:srgbClr val="002060"/>
              </a:solidFill>
            </a:ln>
            <a:effectLst>
              <a:outerShdw blurRad="38100" dist="25400" dir="2700000" algn="tl" rotWithShape="0">
                <a:prstClr val="black">
                  <a:alpha val="25000"/>
                </a:prstClr>
              </a:outerShdw>
            </a:effectLst>
          </c:spPr>
          <c:marker>
            <c:symbol val="none"/>
          </c:marker>
          <c:cat>
            <c:numRef>
              <c:f>IndAPA!$G$3:$AU$3</c:f>
              <c:numCache>
                <c:formatCode>mmmm\ yyyy</c:formatCode>
                <c:ptCount val="41"/>
                <c:pt idx="0">
                  <c:v>42125</c:v>
                </c:pt>
                <c:pt idx="1">
                  <c:v>42217</c:v>
                </c:pt>
                <c:pt idx="2">
                  <c:v>42309</c:v>
                </c:pt>
                <c:pt idx="3">
                  <c:v>42401</c:v>
                </c:pt>
                <c:pt idx="4">
                  <c:v>42491</c:v>
                </c:pt>
                <c:pt idx="5">
                  <c:v>42583</c:v>
                </c:pt>
                <c:pt idx="6">
                  <c:v>42675</c:v>
                </c:pt>
                <c:pt idx="7">
                  <c:v>42767</c:v>
                </c:pt>
                <c:pt idx="8">
                  <c:v>42856</c:v>
                </c:pt>
                <c:pt idx="9">
                  <c:v>42948</c:v>
                </c:pt>
                <c:pt idx="10">
                  <c:v>43040</c:v>
                </c:pt>
                <c:pt idx="11">
                  <c:v>43132</c:v>
                </c:pt>
                <c:pt idx="12">
                  <c:v>43221</c:v>
                </c:pt>
                <c:pt idx="13">
                  <c:v>43313</c:v>
                </c:pt>
                <c:pt idx="14">
                  <c:v>43405</c:v>
                </c:pt>
                <c:pt idx="15">
                  <c:v>43497</c:v>
                </c:pt>
                <c:pt idx="16">
                  <c:v>43586</c:v>
                </c:pt>
                <c:pt idx="17">
                  <c:v>43678</c:v>
                </c:pt>
                <c:pt idx="18">
                  <c:v>43770</c:v>
                </c:pt>
                <c:pt idx="19">
                  <c:v>43862</c:v>
                </c:pt>
                <c:pt idx="20">
                  <c:v>43952</c:v>
                </c:pt>
                <c:pt idx="21">
                  <c:v>44044</c:v>
                </c:pt>
                <c:pt idx="22">
                  <c:v>44136</c:v>
                </c:pt>
                <c:pt idx="23">
                  <c:v>44228</c:v>
                </c:pt>
                <c:pt idx="24">
                  <c:v>44317</c:v>
                </c:pt>
                <c:pt idx="25">
                  <c:v>44409</c:v>
                </c:pt>
                <c:pt idx="26">
                  <c:v>44501</c:v>
                </c:pt>
                <c:pt idx="27">
                  <c:v>44593</c:v>
                </c:pt>
                <c:pt idx="28">
                  <c:v>44682</c:v>
                </c:pt>
                <c:pt idx="29">
                  <c:v>44774</c:v>
                </c:pt>
                <c:pt idx="30">
                  <c:v>44866</c:v>
                </c:pt>
                <c:pt idx="31">
                  <c:v>44958</c:v>
                </c:pt>
                <c:pt idx="32">
                  <c:v>45047</c:v>
                </c:pt>
                <c:pt idx="33">
                  <c:v>45139</c:v>
                </c:pt>
                <c:pt idx="34">
                  <c:v>45231</c:v>
                </c:pt>
                <c:pt idx="35">
                  <c:v>45323</c:v>
                </c:pt>
                <c:pt idx="36">
                  <c:v>45413</c:v>
                </c:pt>
                <c:pt idx="37">
                  <c:v>45505</c:v>
                </c:pt>
                <c:pt idx="38">
                  <c:v>45597</c:v>
                </c:pt>
                <c:pt idx="39">
                  <c:v>45689</c:v>
                </c:pt>
                <c:pt idx="40">
                  <c:v>45778</c:v>
                </c:pt>
              </c:numCache>
            </c:numRef>
          </c:cat>
          <c:val>
            <c:numRef>
              <c:f>IndAPA!$G$4:$AU$4</c:f>
              <c:numCache>
                <c:formatCode>General</c:formatCode>
                <c:ptCount val="41"/>
                <c:pt idx="0">
                  <c:v>98.32409432</c:v>
                </c:pt>
                <c:pt idx="1">
                  <c:v>101.13508525</c:v>
                </c:pt>
                <c:pt idx="2">
                  <c:v>101.86690937</c:v>
                </c:pt>
                <c:pt idx="3">
                  <c:v>97.217677801999997</c:v>
                </c:pt>
                <c:pt idx="4">
                  <c:v>99.572162675000001</c:v>
                </c:pt>
                <c:pt idx="5">
                  <c:v>99.870505008999999</c:v>
                </c:pt>
                <c:pt idx="6">
                  <c:v>102.76196437999999</c:v>
                </c:pt>
                <c:pt idx="7">
                  <c:v>100.88010806</c:v>
                </c:pt>
                <c:pt idx="8">
                  <c:v>101.39781332</c:v>
                </c:pt>
                <c:pt idx="9">
                  <c:v>102.65889076000001</c:v>
                </c:pt>
                <c:pt idx="10">
                  <c:v>103.07521758</c:v>
                </c:pt>
                <c:pt idx="11">
                  <c:v>108.65145389</c:v>
                </c:pt>
                <c:pt idx="12">
                  <c:v>102.24753908</c:v>
                </c:pt>
                <c:pt idx="13">
                  <c:v>104.25075362</c:v>
                </c:pt>
                <c:pt idx="14">
                  <c:v>104.74248163999999</c:v>
                </c:pt>
                <c:pt idx="15">
                  <c:v>105.98984785</c:v>
                </c:pt>
                <c:pt idx="16">
                  <c:v>104.35686524</c:v>
                </c:pt>
                <c:pt idx="17">
                  <c:v>106.23049444999999</c:v>
                </c:pt>
                <c:pt idx="18">
                  <c:v>109.21977484999999</c:v>
                </c:pt>
                <c:pt idx="19">
                  <c:v>109.68476247</c:v>
                </c:pt>
                <c:pt idx="20">
                  <c:v>111.85514247</c:v>
                </c:pt>
                <c:pt idx="21">
                  <c:v>112.34666403</c:v>
                </c:pt>
                <c:pt idx="22">
                  <c:v>115.85026433</c:v>
                </c:pt>
                <c:pt idx="23">
                  <c:v>115.74318108999999</c:v>
                </c:pt>
                <c:pt idx="24">
                  <c:v>117.25677636</c:v>
                </c:pt>
                <c:pt idx="25">
                  <c:v>120.72348945</c:v>
                </c:pt>
                <c:pt idx="26">
                  <c:v>123.45903986</c:v>
                </c:pt>
                <c:pt idx="27">
                  <c:v>125.86542107</c:v>
                </c:pt>
                <c:pt idx="28">
                  <c:v>126.75905874999999</c:v>
                </c:pt>
                <c:pt idx="29">
                  <c:v>131.63299108000001</c:v>
                </c:pt>
                <c:pt idx="30">
                  <c:v>133.37014765999999</c:v>
                </c:pt>
                <c:pt idx="31">
                  <c:v>135.69847773000001</c:v>
                </c:pt>
                <c:pt idx="32">
                  <c:v>135.77163546</c:v>
                </c:pt>
                <c:pt idx="33">
                  <c:v>136.89559903</c:v>
                </c:pt>
                <c:pt idx="34">
                  <c:v>135.43184048000001</c:v>
                </c:pt>
                <c:pt idx="35">
                  <c:v>131.22419912999999</c:v>
                </c:pt>
                <c:pt idx="36">
                  <c:v>130.95389263000001</c:v>
                </c:pt>
                <c:pt idx="37">
                  <c:v>130.93407199000001</c:v>
                </c:pt>
                <c:pt idx="38">
                  <c:v>131.28745776</c:v>
                </c:pt>
                <c:pt idx="39">
                  <c:v>132.27878179000001</c:v>
                </c:pt>
                <c:pt idx="40">
                  <c:v>132.14816884000001</c:v>
                </c:pt>
              </c:numCache>
            </c:numRef>
          </c:val>
          <c:smooth val="0"/>
          <c:extLst>
            <c:ext xmlns:c16="http://schemas.microsoft.com/office/drawing/2014/chart" uri="{C3380CC4-5D6E-409C-BE32-E72D297353CC}">
              <c16:uniqueId val="{00000000-1738-4709-B2F3-5429B7671160}"/>
            </c:ext>
          </c:extLst>
        </c:ser>
        <c:ser>
          <c:idx val="1"/>
          <c:order val="1"/>
          <c:tx>
            <c:strRef>
              <c:f>IndAPA!$F$5</c:f>
              <c:strCache>
                <c:ptCount val="1"/>
                <c:pt idx="0">
                  <c:v>Province</c:v>
                </c:pt>
              </c:strCache>
            </c:strRef>
          </c:tx>
          <c:spPr>
            <a:ln w="50800">
              <a:solidFill>
                <a:srgbClr val="BFBFBF"/>
              </a:solidFill>
              <a:prstDash val="sysDot"/>
            </a:ln>
            <a:effectLst/>
          </c:spPr>
          <c:marker>
            <c:symbol val="none"/>
          </c:marker>
          <c:cat>
            <c:numRef>
              <c:f>IndAPA!$G$3:$AU$3</c:f>
              <c:numCache>
                <c:formatCode>mmmm\ yyyy</c:formatCode>
                <c:ptCount val="41"/>
                <c:pt idx="0">
                  <c:v>42125</c:v>
                </c:pt>
                <c:pt idx="1">
                  <c:v>42217</c:v>
                </c:pt>
                <c:pt idx="2">
                  <c:v>42309</c:v>
                </c:pt>
                <c:pt idx="3">
                  <c:v>42401</c:v>
                </c:pt>
                <c:pt idx="4">
                  <c:v>42491</c:v>
                </c:pt>
                <c:pt idx="5">
                  <c:v>42583</c:v>
                </c:pt>
                <c:pt idx="6">
                  <c:v>42675</c:v>
                </c:pt>
                <c:pt idx="7">
                  <c:v>42767</c:v>
                </c:pt>
                <c:pt idx="8">
                  <c:v>42856</c:v>
                </c:pt>
                <c:pt idx="9">
                  <c:v>42948</c:v>
                </c:pt>
                <c:pt idx="10">
                  <c:v>43040</c:v>
                </c:pt>
                <c:pt idx="11">
                  <c:v>43132</c:v>
                </c:pt>
                <c:pt idx="12">
                  <c:v>43221</c:v>
                </c:pt>
                <c:pt idx="13">
                  <c:v>43313</c:v>
                </c:pt>
                <c:pt idx="14">
                  <c:v>43405</c:v>
                </c:pt>
                <c:pt idx="15">
                  <c:v>43497</c:v>
                </c:pt>
                <c:pt idx="16">
                  <c:v>43586</c:v>
                </c:pt>
                <c:pt idx="17">
                  <c:v>43678</c:v>
                </c:pt>
                <c:pt idx="18">
                  <c:v>43770</c:v>
                </c:pt>
                <c:pt idx="19">
                  <c:v>43862</c:v>
                </c:pt>
                <c:pt idx="20">
                  <c:v>43952</c:v>
                </c:pt>
                <c:pt idx="21">
                  <c:v>44044</c:v>
                </c:pt>
                <c:pt idx="22">
                  <c:v>44136</c:v>
                </c:pt>
                <c:pt idx="23">
                  <c:v>44228</c:v>
                </c:pt>
                <c:pt idx="24">
                  <c:v>44317</c:v>
                </c:pt>
                <c:pt idx="25">
                  <c:v>44409</c:v>
                </c:pt>
                <c:pt idx="26">
                  <c:v>44501</c:v>
                </c:pt>
                <c:pt idx="27">
                  <c:v>44593</c:v>
                </c:pt>
                <c:pt idx="28">
                  <c:v>44682</c:v>
                </c:pt>
                <c:pt idx="29">
                  <c:v>44774</c:v>
                </c:pt>
                <c:pt idx="30">
                  <c:v>44866</c:v>
                </c:pt>
                <c:pt idx="31">
                  <c:v>44958</c:v>
                </c:pt>
                <c:pt idx="32">
                  <c:v>45047</c:v>
                </c:pt>
                <c:pt idx="33">
                  <c:v>45139</c:v>
                </c:pt>
                <c:pt idx="34">
                  <c:v>45231</c:v>
                </c:pt>
                <c:pt idx="35">
                  <c:v>45323</c:v>
                </c:pt>
                <c:pt idx="36">
                  <c:v>45413</c:v>
                </c:pt>
                <c:pt idx="37">
                  <c:v>45505</c:v>
                </c:pt>
                <c:pt idx="38">
                  <c:v>45597</c:v>
                </c:pt>
                <c:pt idx="39">
                  <c:v>45689</c:v>
                </c:pt>
                <c:pt idx="40">
                  <c:v>45778</c:v>
                </c:pt>
              </c:numCache>
            </c:numRef>
          </c:cat>
          <c:val>
            <c:numRef>
              <c:f>IndAPA!$G$5:$AU$5</c:f>
              <c:numCache>
                <c:formatCode>General</c:formatCode>
                <c:ptCount val="41"/>
                <c:pt idx="0">
                  <c:v>99.432713727000007</c:v>
                </c:pt>
                <c:pt idx="1">
                  <c:v>100.80270345</c:v>
                </c:pt>
                <c:pt idx="2">
                  <c:v>100.62489798999999</c:v>
                </c:pt>
                <c:pt idx="3">
                  <c:v>99.530841002000003</c:v>
                </c:pt>
                <c:pt idx="4">
                  <c:v>98.715821465999994</c:v>
                </c:pt>
                <c:pt idx="5">
                  <c:v>100.24498583</c:v>
                </c:pt>
                <c:pt idx="6">
                  <c:v>100.50417220999999</c:v>
                </c:pt>
                <c:pt idx="7">
                  <c:v>101.12939024000001</c:v>
                </c:pt>
                <c:pt idx="8">
                  <c:v>101.13900997</c:v>
                </c:pt>
                <c:pt idx="9">
                  <c:v>103.54302423999999</c:v>
                </c:pt>
                <c:pt idx="10">
                  <c:v>103.87111725</c:v>
                </c:pt>
                <c:pt idx="11">
                  <c:v>104.25348764</c:v>
                </c:pt>
                <c:pt idx="12">
                  <c:v>103.93806293999999</c:v>
                </c:pt>
                <c:pt idx="13">
                  <c:v>106.40442013000001</c:v>
                </c:pt>
                <c:pt idx="14">
                  <c:v>106.87669472</c:v>
                </c:pt>
                <c:pt idx="15">
                  <c:v>107.13875138</c:v>
                </c:pt>
                <c:pt idx="16">
                  <c:v>107.47664090000001</c:v>
                </c:pt>
                <c:pt idx="17">
                  <c:v>110.06455338000001</c:v>
                </c:pt>
                <c:pt idx="18">
                  <c:v>111.50286497</c:v>
                </c:pt>
                <c:pt idx="19">
                  <c:v>112.89973221</c:v>
                </c:pt>
                <c:pt idx="20">
                  <c:v>114.83287811</c:v>
                </c:pt>
                <c:pt idx="21">
                  <c:v>116.64315611000001</c:v>
                </c:pt>
                <c:pt idx="22">
                  <c:v>119.09043352</c:v>
                </c:pt>
                <c:pt idx="23">
                  <c:v>120.07978758</c:v>
                </c:pt>
                <c:pt idx="24">
                  <c:v>122.00022918000001</c:v>
                </c:pt>
                <c:pt idx="25">
                  <c:v>125.81972140000001</c:v>
                </c:pt>
                <c:pt idx="26">
                  <c:v>128.13488218000001</c:v>
                </c:pt>
                <c:pt idx="27">
                  <c:v>129.84526077999999</c:v>
                </c:pt>
                <c:pt idx="28">
                  <c:v>131.10529584</c:v>
                </c:pt>
                <c:pt idx="29">
                  <c:v>135.05918163000001</c:v>
                </c:pt>
                <c:pt idx="30">
                  <c:v>136.51532470000001</c:v>
                </c:pt>
                <c:pt idx="31">
                  <c:v>136.15265812000001</c:v>
                </c:pt>
                <c:pt idx="32">
                  <c:v>135.55510876</c:v>
                </c:pt>
                <c:pt idx="33">
                  <c:v>136.95596076000001</c:v>
                </c:pt>
                <c:pt idx="34">
                  <c:v>134.65903337</c:v>
                </c:pt>
                <c:pt idx="35">
                  <c:v>131.63677676</c:v>
                </c:pt>
                <c:pt idx="36">
                  <c:v>130.47127218</c:v>
                </c:pt>
                <c:pt idx="37">
                  <c:v>132.36861218000001</c:v>
                </c:pt>
                <c:pt idx="38">
                  <c:v>132.15683007999999</c:v>
                </c:pt>
                <c:pt idx="39">
                  <c:v>132.07811849999999</c:v>
                </c:pt>
                <c:pt idx="40">
                  <c:v>131.65678661999999</c:v>
                </c:pt>
              </c:numCache>
            </c:numRef>
          </c:val>
          <c:smooth val="0"/>
          <c:extLst>
            <c:ext xmlns:c16="http://schemas.microsoft.com/office/drawing/2014/chart" uri="{C3380CC4-5D6E-409C-BE32-E72D297353CC}">
              <c16:uniqueId val="{00000001-1738-4709-B2F3-5429B7671160}"/>
            </c:ext>
          </c:extLst>
        </c:ser>
        <c:dLbls>
          <c:showLegendKey val="0"/>
          <c:showVal val="0"/>
          <c:showCatName val="0"/>
          <c:showSerName val="0"/>
          <c:showPercent val="0"/>
          <c:showBubbleSize val="0"/>
        </c:dLbls>
        <c:smooth val="0"/>
        <c:axId val="207532800"/>
        <c:axId val="207534336"/>
      </c:lineChart>
      <c:dateAx>
        <c:axId val="207532800"/>
        <c:scaling>
          <c:orientation val="minMax"/>
        </c:scaling>
        <c:delete val="0"/>
        <c:axPos val="b"/>
        <c:numFmt formatCode="mmmm\ yyyy" sourceLinked="1"/>
        <c:majorTickMark val="out"/>
        <c:minorTickMark val="none"/>
        <c:tickLblPos val="nextTo"/>
        <c:txPr>
          <a:bodyPr/>
          <a:lstStyle/>
          <a:p>
            <a:pPr>
              <a:defRPr sz="1200"/>
            </a:pPr>
            <a:endParaRPr lang="fr-FR"/>
          </a:p>
        </c:txPr>
        <c:crossAx val="207534336"/>
        <c:crosses val="autoZero"/>
        <c:auto val="1"/>
        <c:lblOffset val="100"/>
        <c:baseTimeUnit val="months"/>
        <c:majorUnit val="3"/>
        <c:majorTimeUnit val="months"/>
      </c:dateAx>
      <c:valAx>
        <c:axId val="207534336"/>
        <c:scaling>
          <c:orientation val="minMax"/>
          <c:max val="140"/>
          <c:min val="90"/>
        </c:scaling>
        <c:delete val="0"/>
        <c:axPos val="l"/>
        <c:majorGridlines>
          <c:spPr>
            <a:ln>
              <a:solidFill>
                <a:schemeClr val="bg1">
                  <a:lumMod val="85000"/>
                </a:schemeClr>
              </a:solidFill>
            </a:ln>
          </c:spPr>
        </c:majorGridlines>
        <c:numFmt formatCode="#,##0" sourceLinked="0"/>
        <c:majorTickMark val="out"/>
        <c:minorTickMark val="none"/>
        <c:tickLblPos val="nextTo"/>
        <c:spPr>
          <a:noFill/>
        </c:spPr>
        <c:txPr>
          <a:bodyPr/>
          <a:lstStyle/>
          <a:p>
            <a:pPr>
              <a:defRPr sz="1600"/>
            </a:pPr>
            <a:endParaRPr lang="fr-FR"/>
          </a:p>
        </c:txPr>
        <c:crossAx val="207532800"/>
        <c:crosses val="autoZero"/>
        <c:crossBetween val="between"/>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IndMAA!$F$4</c:f>
              <c:strCache>
                <c:ptCount val="1"/>
                <c:pt idx="0">
                  <c:v>Hérault</c:v>
                </c:pt>
              </c:strCache>
            </c:strRef>
          </c:tx>
          <c:spPr>
            <a:ln w="50800">
              <a:solidFill>
                <a:srgbClr val="002060"/>
              </a:solidFill>
            </a:ln>
            <a:effectLst>
              <a:outerShdw blurRad="38100" dist="25400" dir="2700000" algn="tl" rotWithShape="0">
                <a:prstClr val="black">
                  <a:alpha val="25000"/>
                </a:prstClr>
              </a:outerShdw>
            </a:effectLst>
          </c:spPr>
          <c:marker>
            <c:symbol val="none"/>
          </c:marker>
          <c:cat>
            <c:numRef>
              <c:f>IndMAA!$G$3:$AU$3</c:f>
              <c:numCache>
                <c:formatCode>mmmm\ yyyy</c:formatCode>
                <c:ptCount val="41"/>
                <c:pt idx="0">
                  <c:v>42125</c:v>
                </c:pt>
                <c:pt idx="1">
                  <c:v>42217</c:v>
                </c:pt>
                <c:pt idx="2">
                  <c:v>42309</c:v>
                </c:pt>
                <c:pt idx="3">
                  <c:v>42401</c:v>
                </c:pt>
                <c:pt idx="4">
                  <c:v>42491</c:v>
                </c:pt>
                <c:pt idx="5">
                  <c:v>42583</c:v>
                </c:pt>
                <c:pt idx="6">
                  <c:v>42675</c:v>
                </c:pt>
                <c:pt idx="7">
                  <c:v>42767</c:v>
                </c:pt>
                <c:pt idx="8">
                  <c:v>42856</c:v>
                </c:pt>
                <c:pt idx="9">
                  <c:v>42948</c:v>
                </c:pt>
                <c:pt idx="10">
                  <c:v>43040</c:v>
                </c:pt>
                <c:pt idx="11">
                  <c:v>43132</c:v>
                </c:pt>
                <c:pt idx="12">
                  <c:v>43221</c:v>
                </c:pt>
                <c:pt idx="13">
                  <c:v>43313</c:v>
                </c:pt>
                <c:pt idx="14">
                  <c:v>43405</c:v>
                </c:pt>
                <c:pt idx="15">
                  <c:v>43497</c:v>
                </c:pt>
                <c:pt idx="16">
                  <c:v>43586</c:v>
                </c:pt>
                <c:pt idx="17">
                  <c:v>43678</c:v>
                </c:pt>
                <c:pt idx="18">
                  <c:v>43770</c:v>
                </c:pt>
                <c:pt idx="19">
                  <c:v>43862</c:v>
                </c:pt>
                <c:pt idx="20">
                  <c:v>43952</c:v>
                </c:pt>
                <c:pt idx="21">
                  <c:v>44044</c:v>
                </c:pt>
                <c:pt idx="22">
                  <c:v>44136</c:v>
                </c:pt>
                <c:pt idx="23">
                  <c:v>44228</c:v>
                </c:pt>
                <c:pt idx="24">
                  <c:v>44317</c:v>
                </c:pt>
                <c:pt idx="25">
                  <c:v>44409</c:v>
                </c:pt>
                <c:pt idx="26">
                  <c:v>44501</c:v>
                </c:pt>
                <c:pt idx="27">
                  <c:v>44593</c:v>
                </c:pt>
                <c:pt idx="28">
                  <c:v>44682</c:v>
                </c:pt>
                <c:pt idx="29">
                  <c:v>44774</c:v>
                </c:pt>
                <c:pt idx="30">
                  <c:v>44866</c:v>
                </c:pt>
                <c:pt idx="31">
                  <c:v>44958</c:v>
                </c:pt>
                <c:pt idx="32">
                  <c:v>45047</c:v>
                </c:pt>
                <c:pt idx="33">
                  <c:v>45139</c:v>
                </c:pt>
                <c:pt idx="34">
                  <c:v>45231</c:v>
                </c:pt>
                <c:pt idx="35">
                  <c:v>45323</c:v>
                </c:pt>
                <c:pt idx="36">
                  <c:v>45413</c:v>
                </c:pt>
                <c:pt idx="37">
                  <c:v>45505</c:v>
                </c:pt>
                <c:pt idx="38">
                  <c:v>45597</c:v>
                </c:pt>
                <c:pt idx="39">
                  <c:v>45689</c:v>
                </c:pt>
                <c:pt idx="40">
                  <c:v>45778</c:v>
                </c:pt>
              </c:numCache>
            </c:numRef>
          </c:cat>
          <c:val>
            <c:numRef>
              <c:f>IndMAA!$G$4:$AU$4</c:f>
              <c:numCache>
                <c:formatCode>General</c:formatCode>
                <c:ptCount val="41"/>
                <c:pt idx="0">
                  <c:v>99.261906597999996</c:v>
                </c:pt>
                <c:pt idx="1">
                  <c:v>99.680039100000002</c:v>
                </c:pt>
                <c:pt idx="2">
                  <c:v>100.35770983</c:v>
                </c:pt>
                <c:pt idx="3">
                  <c:v>98.842322050000007</c:v>
                </c:pt>
                <c:pt idx="4">
                  <c:v>97.222499085999999</c:v>
                </c:pt>
                <c:pt idx="5">
                  <c:v>100.37559078</c:v>
                </c:pt>
                <c:pt idx="6">
                  <c:v>99.888861414999994</c:v>
                </c:pt>
                <c:pt idx="7">
                  <c:v>101.23594079999999</c:v>
                </c:pt>
                <c:pt idx="8">
                  <c:v>99.879440752999997</c:v>
                </c:pt>
                <c:pt idx="9">
                  <c:v>102.57643245</c:v>
                </c:pt>
                <c:pt idx="10">
                  <c:v>101.76038731</c:v>
                </c:pt>
                <c:pt idx="11">
                  <c:v>100.76118656</c:v>
                </c:pt>
                <c:pt idx="12">
                  <c:v>101.53453067</c:v>
                </c:pt>
                <c:pt idx="13">
                  <c:v>103.94956497</c:v>
                </c:pt>
                <c:pt idx="14">
                  <c:v>105.34362203000001</c:v>
                </c:pt>
                <c:pt idx="15">
                  <c:v>105.60977188</c:v>
                </c:pt>
                <c:pt idx="16">
                  <c:v>104.62519396</c:v>
                </c:pt>
                <c:pt idx="17">
                  <c:v>107.77781904</c:v>
                </c:pt>
                <c:pt idx="18">
                  <c:v>107.56618109</c:v>
                </c:pt>
                <c:pt idx="19">
                  <c:v>108.16552713</c:v>
                </c:pt>
                <c:pt idx="20">
                  <c:v>107.92327475</c:v>
                </c:pt>
                <c:pt idx="21">
                  <c:v>110.15736602</c:v>
                </c:pt>
                <c:pt idx="22">
                  <c:v>114.13092827</c:v>
                </c:pt>
                <c:pt idx="23">
                  <c:v>114.92909138</c:v>
                </c:pt>
                <c:pt idx="24">
                  <c:v>116.51828648999999</c:v>
                </c:pt>
                <c:pt idx="25">
                  <c:v>119.56114460000001</c:v>
                </c:pt>
                <c:pt idx="26">
                  <c:v>121.65199919</c:v>
                </c:pt>
                <c:pt idx="27">
                  <c:v>124.19742277</c:v>
                </c:pt>
                <c:pt idx="28">
                  <c:v>125.53898155</c:v>
                </c:pt>
                <c:pt idx="29">
                  <c:v>129.17362661000001</c:v>
                </c:pt>
                <c:pt idx="30">
                  <c:v>131.87881454000001</c:v>
                </c:pt>
                <c:pt idx="31">
                  <c:v>131.48669960000001</c:v>
                </c:pt>
                <c:pt idx="32">
                  <c:v>130.564333</c:v>
                </c:pt>
                <c:pt idx="33">
                  <c:v>132.58927722000001</c:v>
                </c:pt>
                <c:pt idx="34">
                  <c:v>130.18835473999999</c:v>
                </c:pt>
                <c:pt idx="35">
                  <c:v>126.56522758</c:v>
                </c:pt>
                <c:pt idx="36">
                  <c:v>125.92361443</c:v>
                </c:pt>
                <c:pt idx="37">
                  <c:v>128.62234090999999</c:v>
                </c:pt>
                <c:pt idx="38">
                  <c:v>127.94609376</c:v>
                </c:pt>
                <c:pt idx="39">
                  <c:v>127.10122865</c:v>
                </c:pt>
                <c:pt idx="40">
                  <c:v>125.5898536</c:v>
                </c:pt>
              </c:numCache>
            </c:numRef>
          </c:val>
          <c:smooth val="0"/>
          <c:extLst>
            <c:ext xmlns:c16="http://schemas.microsoft.com/office/drawing/2014/chart" uri="{C3380CC4-5D6E-409C-BE32-E72D297353CC}">
              <c16:uniqueId val="{00000000-E54A-4F30-B7E9-C5F1B6EFAE95}"/>
            </c:ext>
          </c:extLst>
        </c:ser>
        <c:ser>
          <c:idx val="1"/>
          <c:order val="1"/>
          <c:tx>
            <c:strRef>
              <c:f>IndMAA!$F$5</c:f>
              <c:strCache>
                <c:ptCount val="1"/>
                <c:pt idx="0">
                  <c:v>Province</c:v>
                </c:pt>
              </c:strCache>
            </c:strRef>
          </c:tx>
          <c:spPr>
            <a:ln w="50800">
              <a:solidFill>
                <a:srgbClr val="BFBFBF"/>
              </a:solidFill>
              <a:prstDash val="sysDot"/>
            </a:ln>
            <a:effectLst/>
          </c:spPr>
          <c:marker>
            <c:symbol val="none"/>
          </c:marker>
          <c:cat>
            <c:numRef>
              <c:f>IndMAA!$G$3:$AU$3</c:f>
              <c:numCache>
                <c:formatCode>mmmm\ yyyy</c:formatCode>
                <c:ptCount val="41"/>
                <c:pt idx="0">
                  <c:v>42125</c:v>
                </c:pt>
                <c:pt idx="1">
                  <c:v>42217</c:v>
                </c:pt>
                <c:pt idx="2">
                  <c:v>42309</c:v>
                </c:pt>
                <c:pt idx="3">
                  <c:v>42401</c:v>
                </c:pt>
                <c:pt idx="4">
                  <c:v>42491</c:v>
                </c:pt>
                <c:pt idx="5">
                  <c:v>42583</c:v>
                </c:pt>
                <c:pt idx="6">
                  <c:v>42675</c:v>
                </c:pt>
                <c:pt idx="7">
                  <c:v>42767</c:v>
                </c:pt>
                <c:pt idx="8">
                  <c:v>42856</c:v>
                </c:pt>
                <c:pt idx="9">
                  <c:v>42948</c:v>
                </c:pt>
                <c:pt idx="10">
                  <c:v>43040</c:v>
                </c:pt>
                <c:pt idx="11">
                  <c:v>43132</c:v>
                </c:pt>
                <c:pt idx="12">
                  <c:v>43221</c:v>
                </c:pt>
                <c:pt idx="13">
                  <c:v>43313</c:v>
                </c:pt>
                <c:pt idx="14">
                  <c:v>43405</c:v>
                </c:pt>
                <c:pt idx="15">
                  <c:v>43497</c:v>
                </c:pt>
                <c:pt idx="16">
                  <c:v>43586</c:v>
                </c:pt>
                <c:pt idx="17">
                  <c:v>43678</c:v>
                </c:pt>
                <c:pt idx="18">
                  <c:v>43770</c:v>
                </c:pt>
                <c:pt idx="19">
                  <c:v>43862</c:v>
                </c:pt>
                <c:pt idx="20">
                  <c:v>43952</c:v>
                </c:pt>
                <c:pt idx="21">
                  <c:v>44044</c:v>
                </c:pt>
                <c:pt idx="22">
                  <c:v>44136</c:v>
                </c:pt>
                <c:pt idx="23">
                  <c:v>44228</c:v>
                </c:pt>
                <c:pt idx="24">
                  <c:v>44317</c:v>
                </c:pt>
                <c:pt idx="25">
                  <c:v>44409</c:v>
                </c:pt>
                <c:pt idx="26">
                  <c:v>44501</c:v>
                </c:pt>
                <c:pt idx="27">
                  <c:v>44593</c:v>
                </c:pt>
                <c:pt idx="28">
                  <c:v>44682</c:v>
                </c:pt>
                <c:pt idx="29">
                  <c:v>44774</c:v>
                </c:pt>
                <c:pt idx="30">
                  <c:v>44866</c:v>
                </c:pt>
                <c:pt idx="31">
                  <c:v>44958</c:v>
                </c:pt>
                <c:pt idx="32">
                  <c:v>45047</c:v>
                </c:pt>
                <c:pt idx="33">
                  <c:v>45139</c:v>
                </c:pt>
                <c:pt idx="34">
                  <c:v>45231</c:v>
                </c:pt>
                <c:pt idx="35">
                  <c:v>45323</c:v>
                </c:pt>
                <c:pt idx="36">
                  <c:v>45413</c:v>
                </c:pt>
                <c:pt idx="37">
                  <c:v>45505</c:v>
                </c:pt>
                <c:pt idx="38">
                  <c:v>45597</c:v>
                </c:pt>
                <c:pt idx="39">
                  <c:v>45689</c:v>
                </c:pt>
                <c:pt idx="40">
                  <c:v>45778</c:v>
                </c:pt>
              </c:numCache>
            </c:numRef>
          </c:cat>
          <c:val>
            <c:numRef>
              <c:f>IndMAA!$G$5:$AU$5</c:f>
              <c:numCache>
                <c:formatCode>General</c:formatCode>
                <c:ptCount val="41"/>
                <c:pt idx="0">
                  <c:v>98.641456004999995</c:v>
                </c:pt>
                <c:pt idx="1">
                  <c:v>100.94500544</c:v>
                </c:pt>
                <c:pt idx="2">
                  <c:v>100.54631737</c:v>
                </c:pt>
                <c:pt idx="3">
                  <c:v>100.26205864000001</c:v>
                </c:pt>
                <c:pt idx="4">
                  <c:v>99.681485065999993</c:v>
                </c:pt>
                <c:pt idx="5">
                  <c:v>101.99280829999999</c:v>
                </c:pt>
                <c:pt idx="6">
                  <c:v>101.9360264</c:v>
                </c:pt>
                <c:pt idx="7">
                  <c:v>102.09092535000001</c:v>
                </c:pt>
                <c:pt idx="8">
                  <c:v>102.07122566</c:v>
                </c:pt>
                <c:pt idx="9">
                  <c:v>104.52831949999999</c:v>
                </c:pt>
                <c:pt idx="10">
                  <c:v>104.67842826</c:v>
                </c:pt>
                <c:pt idx="11">
                  <c:v>104.19780702</c:v>
                </c:pt>
                <c:pt idx="12">
                  <c:v>104.62285212</c:v>
                </c:pt>
                <c:pt idx="13">
                  <c:v>107.4982919</c:v>
                </c:pt>
                <c:pt idx="14">
                  <c:v>107.55900846</c:v>
                </c:pt>
                <c:pt idx="15">
                  <c:v>107.31712588000001</c:v>
                </c:pt>
                <c:pt idx="16">
                  <c:v>107.26339188</c:v>
                </c:pt>
                <c:pt idx="17">
                  <c:v>110.3833309</c:v>
                </c:pt>
                <c:pt idx="18">
                  <c:v>110.55528949000001</c:v>
                </c:pt>
                <c:pt idx="19">
                  <c:v>111.27603547</c:v>
                </c:pt>
                <c:pt idx="20">
                  <c:v>112.63823757999999</c:v>
                </c:pt>
                <c:pt idx="21">
                  <c:v>114.12595131</c:v>
                </c:pt>
                <c:pt idx="22">
                  <c:v>117.26743168</c:v>
                </c:pt>
                <c:pt idx="23">
                  <c:v>118.41443562000001</c:v>
                </c:pt>
                <c:pt idx="24">
                  <c:v>119.96243362</c:v>
                </c:pt>
                <c:pt idx="25">
                  <c:v>125.21205845999999</c:v>
                </c:pt>
                <c:pt idx="26">
                  <c:v>128.02692306</c:v>
                </c:pt>
                <c:pt idx="27">
                  <c:v>129.88057147000001</c:v>
                </c:pt>
                <c:pt idx="28">
                  <c:v>131.15982493000001</c:v>
                </c:pt>
                <c:pt idx="29">
                  <c:v>136.07201370999999</c:v>
                </c:pt>
                <c:pt idx="30">
                  <c:v>137.27630571</c:v>
                </c:pt>
                <c:pt idx="31">
                  <c:v>135.36531085999999</c:v>
                </c:pt>
                <c:pt idx="32">
                  <c:v>133.7813309</c:v>
                </c:pt>
                <c:pt idx="33">
                  <c:v>135.98926256999999</c:v>
                </c:pt>
                <c:pt idx="34">
                  <c:v>133.40315864999999</c:v>
                </c:pt>
                <c:pt idx="35">
                  <c:v>129.74018950000001</c:v>
                </c:pt>
                <c:pt idx="36">
                  <c:v>128.07838007000001</c:v>
                </c:pt>
                <c:pt idx="37">
                  <c:v>130.43577689</c:v>
                </c:pt>
                <c:pt idx="38">
                  <c:v>130.03350101999999</c:v>
                </c:pt>
                <c:pt idx="39">
                  <c:v>129.57692236</c:v>
                </c:pt>
                <c:pt idx="40">
                  <c:v>128.62923262000001</c:v>
                </c:pt>
              </c:numCache>
            </c:numRef>
          </c:val>
          <c:smooth val="0"/>
          <c:extLst>
            <c:ext xmlns:c16="http://schemas.microsoft.com/office/drawing/2014/chart" uri="{C3380CC4-5D6E-409C-BE32-E72D297353CC}">
              <c16:uniqueId val="{00000001-E54A-4F30-B7E9-C5F1B6EFAE95}"/>
            </c:ext>
          </c:extLst>
        </c:ser>
        <c:dLbls>
          <c:showLegendKey val="0"/>
          <c:showVal val="0"/>
          <c:showCatName val="0"/>
          <c:showSerName val="0"/>
          <c:showPercent val="0"/>
          <c:showBubbleSize val="0"/>
        </c:dLbls>
        <c:smooth val="0"/>
        <c:axId val="207587200"/>
        <c:axId val="207588736"/>
      </c:lineChart>
      <c:dateAx>
        <c:axId val="207587200"/>
        <c:scaling>
          <c:orientation val="minMax"/>
        </c:scaling>
        <c:delete val="0"/>
        <c:axPos val="b"/>
        <c:numFmt formatCode="mmmm\ yyyy" sourceLinked="1"/>
        <c:majorTickMark val="out"/>
        <c:minorTickMark val="none"/>
        <c:tickLblPos val="nextTo"/>
        <c:txPr>
          <a:bodyPr/>
          <a:lstStyle/>
          <a:p>
            <a:pPr>
              <a:defRPr sz="1200"/>
            </a:pPr>
            <a:endParaRPr lang="fr-FR"/>
          </a:p>
        </c:txPr>
        <c:crossAx val="207588736"/>
        <c:crosses val="autoZero"/>
        <c:auto val="1"/>
        <c:lblOffset val="100"/>
        <c:baseTimeUnit val="months"/>
        <c:majorUnit val="3"/>
        <c:majorTimeUnit val="months"/>
      </c:dateAx>
      <c:valAx>
        <c:axId val="207588736"/>
        <c:scaling>
          <c:orientation val="minMax"/>
          <c:max val="140"/>
          <c:min val="90"/>
        </c:scaling>
        <c:delete val="0"/>
        <c:axPos val="l"/>
        <c:majorGridlines>
          <c:spPr>
            <a:ln>
              <a:solidFill>
                <a:schemeClr val="bg1">
                  <a:lumMod val="85000"/>
                </a:schemeClr>
              </a:solidFill>
            </a:ln>
          </c:spPr>
        </c:majorGridlines>
        <c:numFmt formatCode="#,##0" sourceLinked="0"/>
        <c:majorTickMark val="out"/>
        <c:minorTickMark val="none"/>
        <c:tickLblPos val="nextTo"/>
        <c:spPr>
          <a:noFill/>
        </c:spPr>
        <c:txPr>
          <a:bodyPr/>
          <a:lstStyle/>
          <a:p>
            <a:pPr>
              <a:defRPr sz="1600"/>
            </a:pPr>
            <a:endParaRPr lang="fr-FR"/>
          </a:p>
        </c:txPr>
        <c:crossAx val="207587200"/>
        <c:crosses val="autoZero"/>
        <c:crossBetween val="between"/>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ApaEvol10!$F$4</c:f>
              <c:strCache>
                <c:ptCount val="1"/>
                <c:pt idx="0">
                  <c:v>Hérault</c:v>
                </c:pt>
              </c:strCache>
            </c:strRef>
          </c:tx>
          <c:spPr>
            <a:ln w="50800">
              <a:solidFill>
                <a:srgbClr val="002060"/>
              </a:solidFill>
            </a:ln>
            <a:effectLst>
              <a:outerShdw blurRad="38100" dist="25400" dir="2700000" algn="tl" rotWithShape="0">
                <a:prstClr val="black">
                  <a:alpha val="25000"/>
                </a:prstClr>
              </a:outerShdw>
            </a:effectLst>
          </c:spPr>
          <c:marker>
            <c:symbol val="none"/>
          </c:marker>
          <c:cat>
            <c:numRef>
              <c:f>ApaEvol10!$G$3:$Q$3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ApaEvol10!$G$4:$Q$4</c:f>
              <c:numCache>
                <c:formatCode>General</c:formatCode>
                <c:ptCount val="11"/>
                <c:pt idx="0">
                  <c:v>2590.909090909091</c:v>
                </c:pt>
                <c:pt idx="1">
                  <c:v>2525</c:v>
                </c:pt>
                <c:pt idx="2">
                  <c:v>2542.0197740112994</c:v>
                </c:pt>
                <c:pt idx="3">
                  <c:v>2592.8571428571427</c:v>
                </c:pt>
                <c:pt idx="4">
                  <c:v>2583.3333333333335</c:v>
                </c:pt>
                <c:pt idx="5">
                  <c:v>2711.5301003344484</c:v>
                </c:pt>
                <c:pt idx="6">
                  <c:v>2887.6274890723653</c:v>
                </c:pt>
                <c:pt idx="7">
                  <c:v>3156.25</c:v>
                </c:pt>
                <c:pt idx="8">
                  <c:v>3384.6153846153848</c:v>
                </c:pt>
                <c:pt idx="9">
                  <c:v>3362.121212121212</c:v>
                </c:pt>
                <c:pt idx="10">
                  <c:v>3333.3333333333335</c:v>
                </c:pt>
              </c:numCache>
            </c:numRef>
          </c:val>
          <c:smooth val="0"/>
          <c:extLst>
            <c:ext xmlns:c16="http://schemas.microsoft.com/office/drawing/2014/chart" uri="{C3380CC4-5D6E-409C-BE32-E72D297353CC}">
              <c16:uniqueId val="{00000000-76D1-4130-AE44-BA5C4E383362}"/>
            </c:ext>
          </c:extLst>
        </c:ser>
        <c:ser>
          <c:idx val="1"/>
          <c:order val="1"/>
          <c:tx>
            <c:strRef>
              <c:f>ApaEvol10!$F$5</c:f>
              <c:strCache>
                <c:ptCount val="1"/>
                <c:pt idx="0">
                  <c:v>Montpellier</c:v>
                </c:pt>
              </c:strCache>
            </c:strRef>
          </c:tx>
          <c:spPr>
            <a:ln w="50800">
              <a:solidFill>
                <a:srgbClr val="FAC233"/>
              </a:solidFill>
            </a:ln>
            <a:effectLst>
              <a:outerShdw blurRad="38100" dist="25400" dir="2700000" algn="tl" rotWithShape="0">
                <a:prstClr val="black">
                  <a:alpha val="25000"/>
                </a:prstClr>
              </a:outerShdw>
            </a:effectLst>
          </c:spPr>
          <c:marker>
            <c:symbol val="none"/>
          </c:marker>
          <c:cat>
            <c:numRef>
              <c:f>ApaEvol10!$G$3:$Q$3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ApaEvol10!$G$5:$Q$5</c:f>
              <c:numCache>
                <c:formatCode>General</c:formatCode>
                <c:ptCount val="11"/>
                <c:pt idx="0">
                  <c:v>2543.478260869565</c:v>
                </c:pt>
                <c:pt idx="1">
                  <c:v>2476.9230769230771</c:v>
                </c:pt>
                <c:pt idx="2">
                  <c:v>2542.6150121065375</c:v>
                </c:pt>
                <c:pt idx="3">
                  <c:v>2576.3888888888887</c:v>
                </c:pt>
                <c:pt idx="4">
                  <c:v>2608.695652173913</c:v>
                </c:pt>
                <c:pt idx="5">
                  <c:v>2773.0963743988159</c:v>
                </c:pt>
                <c:pt idx="6">
                  <c:v>2968.75</c:v>
                </c:pt>
                <c:pt idx="7">
                  <c:v>3181.25</c:v>
                </c:pt>
                <c:pt idx="8">
                  <c:v>3367.9454660748256</c:v>
                </c:pt>
                <c:pt idx="9">
                  <c:v>3311.0877583465817</c:v>
                </c:pt>
                <c:pt idx="10">
                  <c:v>3258.6206896551726</c:v>
                </c:pt>
              </c:numCache>
            </c:numRef>
          </c:val>
          <c:smooth val="0"/>
          <c:extLst>
            <c:ext xmlns:c16="http://schemas.microsoft.com/office/drawing/2014/chart" uri="{C3380CC4-5D6E-409C-BE32-E72D297353CC}">
              <c16:uniqueId val="{00000001-76D1-4130-AE44-BA5C4E383362}"/>
            </c:ext>
          </c:extLst>
        </c:ser>
        <c:ser>
          <c:idx val="2"/>
          <c:order val="2"/>
          <c:tx>
            <c:strRef>
              <c:f>ApaEvol10!$F$6</c:f>
              <c:strCache>
                <c:ptCount val="1"/>
                <c:pt idx="0">
                  <c:v>Province (hors DOM)</c:v>
                </c:pt>
              </c:strCache>
            </c:strRef>
          </c:tx>
          <c:spPr>
            <a:ln w="50800">
              <a:solidFill>
                <a:sysClr val="window" lastClr="FFFFFF">
                  <a:lumMod val="75000"/>
                </a:sysClr>
              </a:solidFill>
              <a:prstDash val="sysDot"/>
            </a:ln>
            <a:effectLst/>
          </c:spPr>
          <c:marker>
            <c:symbol val="none"/>
          </c:marker>
          <c:cat>
            <c:numRef>
              <c:f>ApaEvol10!$G$3:$Q$3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ApaEvol10!$G$6:$Q$6</c:f>
              <c:numCache>
                <c:formatCode>General</c:formatCode>
                <c:ptCount val="11"/>
                <c:pt idx="0">
                  <c:v>2261.5384615384614</c:v>
                </c:pt>
                <c:pt idx="1">
                  <c:v>2228.5714285714284</c:v>
                </c:pt>
                <c:pt idx="2">
                  <c:v>2234.0425531914893</c:v>
                </c:pt>
                <c:pt idx="3">
                  <c:v>2254.9019607843138</c:v>
                </c:pt>
                <c:pt idx="4">
                  <c:v>2309.090909090909</c:v>
                </c:pt>
                <c:pt idx="5">
                  <c:v>2413.7931034482758</c:v>
                </c:pt>
                <c:pt idx="6">
                  <c:v>2577.7777777777778</c:v>
                </c:pt>
                <c:pt idx="7">
                  <c:v>2753.3558558558561</c:v>
                </c:pt>
                <c:pt idx="8">
                  <c:v>2895.8333333333335</c:v>
                </c:pt>
                <c:pt idx="9">
                  <c:v>2839.5061728395062</c:v>
                </c:pt>
                <c:pt idx="10">
                  <c:v>2830.1511419614867</c:v>
                </c:pt>
              </c:numCache>
            </c:numRef>
          </c:val>
          <c:smooth val="0"/>
          <c:extLst>
            <c:ext xmlns:c16="http://schemas.microsoft.com/office/drawing/2014/chart" uri="{C3380CC4-5D6E-409C-BE32-E72D297353CC}">
              <c16:uniqueId val="{00000002-76D1-4130-AE44-BA5C4E383362}"/>
            </c:ext>
          </c:extLst>
        </c:ser>
        <c:dLbls>
          <c:showLegendKey val="0"/>
          <c:showVal val="0"/>
          <c:showCatName val="0"/>
          <c:showSerName val="0"/>
          <c:showPercent val="0"/>
          <c:showBubbleSize val="0"/>
        </c:dLbls>
        <c:smooth val="0"/>
        <c:axId val="207415936"/>
        <c:axId val="207094144"/>
      </c:lineChart>
      <c:catAx>
        <c:axId val="207415936"/>
        <c:scaling>
          <c:orientation val="minMax"/>
        </c:scaling>
        <c:delete val="0"/>
        <c:axPos val="b"/>
        <c:numFmt formatCode="General" sourceLinked="1"/>
        <c:majorTickMark val="out"/>
        <c:minorTickMark val="none"/>
        <c:tickLblPos val="nextTo"/>
        <c:txPr>
          <a:bodyPr/>
          <a:lstStyle/>
          <a:p>
            <a:pPr>
              <a:defRPr sz="1600"/>
            </a:pPr>
            <a:endParaRPr lang="fr-FR"/>
          </a:p>
        </c:txPr>
        <c:crossAx val="207094144"/>
        <c:crosses val="autoZero"/>
        <c:auto val="1"/>
        <c:lblAlgn val="ctr"/>
        <c:lblOffset val="100"/>
        <c:noMultiLvlLbl val="0"/>
      </c:catAx>
      <c:valAx>
        <c:axId val="207094144"/>
        <c:scaling>
          <c:orientation val="minMax"/>
          <c:max val="3400"/>
          <c:min val="2200"/>
        </c:scaling>
        <c:delete val="0"/>
        <c:axPos val="l"/>
        <c:majorGridlines>
          <c:spPr>
            <a:ln>
              <a:solidFill>
                <a:schemeClr val="bg1">
                  <a:lumMod val="85000"/>
                </a:schemeClr>
              </a:solidFill>
            </a:ln>
          </c:spPr>
        </c:majorGridlines>
        <c:numFmt formatCode="#,##0\ &quot;€&quot;" sourceLinked="0"/>
        <c:majorTickMark val="out"/>
        <c:minorTickMark val="none"/>
        <c:tickLblPos val="nextTo"/>
        <c:spPr>
          <a:noFill/>
        </c:spPr>
        <c:txPr>
          <a:bodyPr/>
          <a:lstStyle/>
          <a:p>
            <a:pPr>
              <a:defRPr sz="1600"/>
            </a:pPr>
            <a:endParaRPr lang="fr-FR"/>
          </a:p>
        </c:txPr>
        <c:crossAx val="207415936"/>
        <c:crosses val="autoZero"/>
        <c:crossBetween val="between"/>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solidFill>
                  <a:srgbClr val="002060"/>
                </a:solidFill>
              </a:defRPr>
            </a:pPr>
            <a:r>
              <a:rPr lang="fr-FR" sz="2000">
                <a:solidFill>
                  <a:srgbClr val="002060"/>
                </a:solidFill>
              </a:rPr>
              <a:t>Prix médians</a:t>
            </a:r>
          </a:p>
        </c:rich>
      </c:tx>
      <c:overlay val="0"/>
    </c:title>
    <c:autoTitleDeleted val="0"/>
    <c:plotArea>
      <c:layout/>
      <c:barChart>
        <c:barDir val="bar"/>
        <c:grouping val="clustered"/>
        <c:varyColors val="0"/>
        <c:ser>
          <c:idx val="0"/>
          <c:order val="0"/>
          <c:spPr>
            <a:solidFill>
              <a:srgbClr val="002060"/>
            </a:solidFill>
          </c:spPr>
          <c:invertIfNegative val="0"/>
          <c:dLbls>
            <c:numFmt formatCode="#,##0\ &quot;€&quot;" sourceLinked="0"/>
            <c:spPr>
              <a:noFill/>
              <a:ln>
                <a:noFill/>
              </a:ln>
              <a:effectLst/>
            </c:spPr>
            <c:txPr>
              <a:bodyPr/>
              <a:lstStyle/>
              <a:p>
                <a:pPr>
                  <a:defRPr sz="1600" b="1">
                    <a:solidFill>
                      <a:schemeClr val="bg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ApaPrefect!$F$3:$F$10</c:f>
              <c:strCache>
                <c:ptCount val="8"/>
                <c:pt idx="0">
                  <c:v>Carcassonne</c:v>
                </c:pt>
                <c:pt idx="1">
                  <c:v>Perpignan</c:v>
                </c:pt>
                <c:pt idx="2">
                  <c:v>Mende</c:v>
                </c:pt>
                <c:pt idx="3">
                  <c:v>Rodez</c:v>
                </c:pt>
                <c:pt idx="4">
                  <c:v>Nîmes</c:v>
                </c:pt>
                <c:pt idx="5">
                  <c:v>Albi</c:v>
                </c:pt>
                <c:pt idx="6">
                  <c:v>Marseille</c:v>
                </c:pt>
                <c:pt idx="7">
                  <c:v>Montpellier</c:v>
                </c:pt>
              </c:strCache>
            </c:strRef>
          </c:cat>
          <c:val>
            <c:numRef>
              <c:f>ApaPrefect!$G$3:$G$10</c:f>
              <c:numCache>
                <c:formatCode>General</c:formatCode>
                <c:ptCount val="8"/>
                <c:pt idx="0">
                  <c:v>1220</c:v>
                </c:pt>
                <c:pt idx="1">
                  <c:v>1450</c:v>
                </c:pt>
                <c:pt idx="2">
                  <c:v>1780</c:v>
                </c:pt>
                <c:pt idx="3">
                  <c:v>1880</c:v>
                </c:pt>
                <c:pt idx="4">
                  <c:v>2060</c:v>
                </c:pt>
                <c:pt idx="5">
                  <c:v>2230</c:v>
                </c:pt>
                <c:pt idx="6">
                  <c:v>3100</c:v>
                </c:pt>
                <c:pt idx="7">
                  <c:v>3260</c:v>
                </c:pt>
              </c:numCache>
            </c:numRef>
          </c:val>
          <c:extLst>
            <c:ext xmlns:c16="http://schemas.microsoft.com/office/drawing/2014/chart" uri="{C3380CC4-5D6E-409C-BE32-E72D297353CC}">
              <c16:uniqueId val="{00000000-23B1-4047-A761-A2605BEB0310}"/>
            </c:ext>
          </c:extLst>
        </c:ser>
        <c:dLbls>
          <c:showLegendKey val="0"/>
          <c:showVal val="0"/>
          <c:showCatName val="0"/>
          <c:showSerName val="0"/>
          <c:showPercent val="0"/>
          <c:showBubbleSize val="0"/>
        </c:dLbls>
        <c:gapWidth val="50"/>
        <c:axId val="207454592"/>
        <c:axId val="207456128"/>
      </c:barChart>
      <c:catAx>
        <c:axId val="207454592"/>
        <c:scaling>
          <c:orientation val="minMax"/>
        </c:scaling>
        <c:delete val="0"/>
        <c:axPos val="l"/>
        <c:numFmt formatCode="General" sourceLinked="1"/>
        <c:majorTickMark val="out"/>
        <c:minorTickMark val="none"/>
        <c:tickLblPos val="nextTo"/>
        <c:txPr>
          <a:bodyPr/>
          <a:lstStyle/>
          <a:p>
            <a:pPr>
              <a:defRPr sz="1600"/>
            </a:pPr>
            <a:endParaRPr lang="fr-FR"/>
          </a:p>
        </c:txPr>
        <c:crossAx val="207456128"/>
        <c:crosses val="autoZero"/>
        <c:auto val="1"/>
        <c:lblAlgn val="ctr"/>
        <c:lblOffset val="100"/>
        <c:noMultiLvlLbl val="0"/>
      </c:catAx>
      <c:valAx>
        <c:axId val="207456128"/>
        <c:scaling>
          <c:orientation val="minMax"/>
        </c:scaling>
        <c:delete val="0"/>
        <c:axPos val="b"/>
        <c:majorGridlines>
          <c:spPr>
            <a:ln>
              <a:solidFill>
                <a:srgbClr val="16375D">
                  <a:alpha val="15000"/>
                </a:srgbClr>
              </a:solidFill>
            </a:ln>
          </c:spPr>
        </c:majorGridlines>
        <c:numFmt formatCode="#,##0\ &quot;€&quot;" sourceLinked="0"/>
        <c:majorTickMark val="out"/>
        <c:minorTickMark val="none"/>
        <c:tickLblPos val="nextTo"/>
        <c:txPr>
          <a:bodyPr/>
          <a:lstStyle/>
          <a:p>
            <a:pPr>
              <a:defRPr sz="1600"/>
            </a:pPr>
            <a:endParaRPr lang="fr-FR"/>
          </a:p>
        </c:txPr>
        <c:crossAx val="207454592"/>
        <c:crosses val="autoZero"/>
        <c:crossBetween val="between"/>
        <c:majorUnit val="1000"/>
      </c:valAx>
    </c:plotArea>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000">
                <a:solidFill>
                  <a:srgbClr val="FAC233"/>
                </a:solidFill>
              </a:defRPr>
            </a:pPr>
            <a:r>
              <a:rPr lang="fr-FR" sz="2000">
                <a:solidFill>
                  <a:srgbClr val="FAC233"/>
                </a:solidFill>
              </a:rPr>
              <a:t>Évolutions sur 1 an</a:t>
            </a:r>
          </a:p>
        </c:rich>
      </c:tx>
      <c:overlay val="0"/>
    </c:title>
    <c:autoTitleDeleted val="0"/>
    <c:plotArea>
      <c:layout/>
      <c:barChart>
        <c:barDir val="bar"/>
        <c:grouping val="clustered"/>
        <c:varyColors val="0"/>
        <c:ser>
          <c:idx val="0"/>
          <c:order val="0"/>
          <c:spPr>
            <a:solidFill>
              <a:srgbClr val="FAC233"/>
            </a:solidFill>
          </c:spPr>
          <c:invertIfNegative val="0"/>
          <c:dLbls>
            <c:numFmt formatCode="0.0%" sourceLinked="0"/>
            <c:spPr>
              <a:noFill/>
              <a:ln>
                <a:noFill/>
              </a:ln>
              <a:effectLst/>
            </c:spPr>
            <c:txPr>
              <a:bodyPr/>
              <a:lstStyle/>
              <a:p>
                <a:pPr>
                  <a:defRPr sz="1600" b="1">
                    <a:solidFill>
                      <a:sysClr val="windowText" lastClr="000000"/>
                    </a:solidFil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ApaPrefect!$F$53:$F$60</c:f>
              <c:strCache>
                <c:ptCount val="8"/>
                <c:pt idx="0">
                  <c:v>Carcassonne</c:v>
                </c:pt>
                <c:pt idx="1">
                  <c:v>Perpignan</c:v>
                </c:pt>
                <c:pt idx="2">
                  <c:v>Mende</c:v>
                </c:pt>
                <c:pt idx="3">
                  <c:v>Rodez</c:v>
                </c:pt>
                <c:pt idx="4">
                  <c:v>Nîmes</c:v>
                </c:pt>
                <c:pt idx="5">
                  <c:v>Albi</c:v>
                </c:pt>
                <c:pt idx="6">
                  <c:v>Marseille</c:v>
                </c:pt>
                <c:pt idx="7">
                  <c:v>Montpellier</c:v>
                </c:pt>
              </c:strCache>
            </c:strRef>
          </c:cat>
          <c:val>
            <c:numRef>
              <c:f>ApaPrefect!$G$53:$G$60</c:f>
              <c:numCache>
                <c:formatCode>General</c:formatCode>
                <c:ptCount val="8"/>
                <c:pt idx="0">
                  <c:v>2.1967260863524629E-2</c:v>
                </c:pt>
                <c:pt idx="1">
                  <c:v>-3.1249999999999334E-3</c:v>
                </c:pt>
                <c:pt idx="2">
                  <c:v>3.2006827277849759E-2</c:v>
                </c:pt>
                <c:pt idx="3">
                  <c:v>-6.0126582278481E-2</c:v>
                </c:pt>
                <c:pt idx="4">
                  <c:v>-1.5923566878980333E-3</c:v>
                </c:pt>
                <c:pt idx="5">
                  <c:v>-1.3784467780748932E-2</c:v>
                </c:pt>
                <c:pt idx="6">
                  <c:v>-4.1454081632653628E-3</c:v>
                </c:pt>
                <c:pt idx="7">
                  <c:v>-1.5845870759284564E-2</c:v>
                </c:pt>
              </c:numCache>
            </c:numRef>
          </c:val>
          <c:extLst>
            <c:ext xmlns:c16="http://schemas.microsoft.com/office/drawing/2014/chart" uri="{C3380CC4-5D6E-409C-BE32-E72D297353CC}">
              <c16:uniqueId val="{00000000-945A-472A-B160-66D6793C450B}"/>
            </c:ext>
          </c:extLst>
        </c:ser>
        <c:dLbls>
          <c:showLegendKey val="0"/>
          <c:showVal val="1"/>
          <c:showCatName val="0"/>
          <c:showSerName val="0"/>
          <c:showPercent val="0"/>
          <c:showBubbleSize val="0"/>
        </c:dLbls>
        <c:gapWidth val="50"/>
        <c:axId val="207901824"/>
        <c:axId val="207908864"/>
      </c:barChart>
      <c:catAx>
        <c:axId val="207901824"/>
        <c:scaling>
          <c:orientation val="minMax"/>
        </c:scaling>
        <c:delete val="1"/>
        <c:axPos val="l"/>
        <c:numFmt formatCode="General" sourceLinked="0"/>
        <c:majorTickMark val="out"/>
        <c:minorTickMark val="none"/>
        <c:tickLblPos val="nextTo"/>
        <c:crossAx val="207908864"/>
        <c:crosses val="autoZero"/>
        <c:auto val="1"/>
        <c:lblAlgn val="ctr"/>
        <c:lblOffset val="100"/>
        <c:noMultiLvlLbl val="0"/>
      </c:catAx>
      <c:valAx>
        <c:axId val="207908864"/>
        <c:scaling>
          <c:orientation val="minMax"/>
        </c:scaling>
        <c:delete val="0"/>
        <c:axPos val="b"/>
        <c:majorGridlines>
          <c:spPr>
            <a:ln>
              <a:solidFill>
                <a:srgbClr val="C67925">
                  <a:alpha val="15000"/>
                </a:srgbClr>
              </a:solidFill>
            </a:ln>
          </c:spPr>
        </c:majorGridlines>
        <c:numFmt formatCode="0%" sourceLinked="0"/>
        <c:majorTickMark val="out"/>
        <c:minorTickMark val="none"/>
        <c:tickLblPos val="nextTo"/>
        <c:txPr>
          <a:bodyPr/>
          <a:lstStyle/>
          <a:p>
            <a:pPr>
              <a:defRPr sz="1600"/>
            </a:pPr>
            <a:endParaRPr lang="fr-FR"/>
          </a:p>
        </c:txPr>
        <c:crossAx val="207901824"/>
        <c:crosses val="autoZero"/>
        <c:crossBetween val="between"/>
      </c:valAx>
    </c:plotArea>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ApaRepart2!$G$3</c:f>
              <c:strCache>
                <c:ptCount val="1"/>
                <c:pt idx="0">
                  <c:v>2024</c:v>
                </c:pt>
              </c:strCache>
            </c:strRef>
          </c:tx>
          <c:spPr>
            <a:solidFill>
              <a:srgbClr val="002060"/>
            </a:solidFill>
          </c:spPr>
          <c:invertIfNegative val="0"/>
          <c:dLbls>
            <c:numFmt formatCode="0%" sourceLinked="0"/>
            <c:spPr>
              <a:noFill/>
              <a:ln>
                <a:noFill/>
              </a:ln>
              <a:effectLst/>
            </c:spPr>
            <c:txPr>
              <a:bodyPr/>
              <a:lstStyle/>
              <a:p>
                <a:pPr>
                  <a:defRPr sz="2000" b="1">
                    <a:solidFill>
                      <a:schemeClr val="bg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ApaRepart2!$F$4:$F$8</c:f>
              <c:strCache>
                <c:ptCount val="5"/>
                <c:pt idx="0">
                  <c:v>1 pièce - studios</c:v>
                </c:pt>
                <c:pt idx="1">
                  <c:v>2 pièces</c:v>
                </c:pt>
                <c:pt idx="2">
                  <c:v>3 pièces</c:v>
                </c:pt>
                <c:pt idx="3">
                  <c:v>4 pièces</c:v>
                </c:pt>
                <c:pt idx="4">
                  <c:v>5 pièces et plus</c:v>
                </c:pt>
              </c:strCache>
            </c:strRef>
          </c:cat>
          <c:val>
            <c:numRef>
              <c:f>ApaRepart2!$G$4:$G$8</c:f>
              <c:numCache>
                <c:formatCode>General</c:formatCode>
                <c:ptCount val="5"/>
                <c:pt idx="0">
                  <c:v>0.22249811076325166</c:v>
                </c:pt>
                <c:pt idx="1">
                  <c:v>0.34189787325920329</c:v>
                </c:pt>
                <c:pt idx="2">
                  <c:v>0.27097052790672566</c:v>
                </c:pt>
                <c:pt idx="3">
                  <c:v>0.12792831695994819</c:v>
                </c:pt>
                <c:pt idx="4">
                  <c:v>3.670517111087121E-2</c:v>
                </c:pt>
              </c:numCache>
            </c:numRef>
          </c:val>
          <c:extLst>
            <c:ext xmlns:c16="http://schemas.microsoft.com/office/drawing/2014/chart" uri="{C3380CC4-5D6E-409C-BE32-E72D297353CC}">
              <c16:uniqueId val="{00000000-3213-4C53-BE05-107D3CF2B4D3}"/>
            </c:ext>
          </c:extLst>
        </c:ser>
        <c:ser>
          <c:idx val="1"/>
          <c:order val="1"/>
          <c:tx>
            <c:strRef>
              <c:f>ApaRepart2!$H$3</c:f>
              <c:strCache>
                <c:ptCount val="1"/>
                <c:pt idx="0">
                  <c:v>2025</c:v>
                </c:pt>
              </c:strCache>
            </c:strRef>
          </c:tx>
          <c:spPr>
            <a:solidFill>
              <a:srgbClr val="FAC233"/>
            </a:solidFill>
          </c:spPr>
          <c:invertIfNegative val="0"/>
          <c:dLbls>
            <c:numFmt formatCode="0%" sourceLinked="0"/>
            <c:spPr>
              <a:noFill/>
              <a:ln>
                <a:noFill/>
              </a:ln>
              <a:effectLst/>
            </c:spPr>
            <c:txPr>
              <a:bodyPr/>
              <a:lstStyle/>
              <a:p>
                <a:pPr>
                  <a:defRPr sz="2000" b="1">
                    <a:solidFill>
                      <a:schemeClr val="tx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ApaRepart2!$F$4:$F$8</c:f>
              <c:strCache>
                <c:ptCount val="5"/>
                <c:pt idx="0">
                  <c:v>1 pièce - studios</c:v>
                </c:pt>
                <c:pt idx="1">
                  <c:v>2 pièces</c:v>
                </c:pt>
                <c:pt idx="2">
                  <c:v>3 pièces</c:v>
                </c:pt>
                <c:pt idx="3">
                  <c:v>4 pièces</c:v>
                </c:pt>
                <c:pt idx="4">
                  <c:v>5 pièces et plus</c:v>
                </c:pt>
              </c:strCache>
            </c:strRef>
          </c:cat>
          <c:val>
            <c:numRef>
              <c:f>ApaRepart2!$H$4:$H$8</c:f>
              <c:numCache>
                <c:formatCode>General</c:formatCode>
                <c:ptCount val="5"/>
                <c:pt idx="0">
                  <c:v>0.21818366931378538</c:v>
                </c:pt>
                <c:pt idx="1">
                  <c:v>0.35186316432498471</c:v>
                </c:pt>
                <c:pt idx="2">
                  <c:v>0.26970067196090408</c:v>
                </c:pt>
                <c:pt idx="3">
                  <c:v>0.12502545306454896</c:v>
                </c:pt>
                <c:pt idx="4">
                  <c:v>3.5227041335776831E-2</c:v>
                </c:pt>
              </c:numCache>
            </c:numRef>
          </c:val>
          <c:extLst>
            <c:ext xmlns:c16="http://schemas.microsoft.com/office/drawing/2014/chart" uri="{C3380CC4-5D6E-409C-BE32-E72D297353CC}">
              <c16:uniqueId val="{00000001-3213-4C53-BE05-107D3CF2B4D3}"/>
            </c:ext>
          </c:extLst>
        </c:ser>
        <c:dLbls>
          <c:showLegendKey val="0"/>
          <c:showVal val="0"/>
          <c:showCatName val="0"/>
          <c:showSerName val="0"/>
          <c:showPercent val="0"/>
          <c:showBubbleSize val="0"/>
        </c:dLbls>
        <c:gapWidth val="100"/>
        <c:axId val="208302848"/>
        <c:axId val="208304384"/>
      </c:barChart>
      <c:catAx>
        <c:axId val="208302848"/>
        <c:scaling>
          <c:orientation val="minMax"/>
        </c:scaling>
        <c:delete val="0"/>
        <c:axPos val="b"/>
        <c:numFmt formatCode="General" sourceLinked="0"/>
        <c:majorTickMark val="out"/>
        <c:minorTickMark val="none"/>
        <c:tickLblPos val="nextTo"/>
        <c:txPr>
          <a:bodyPr/>
          <a:lstStyle/>
          <a:p>
            <a:pPr>
              <a:defRPr sz="1600"/>
            </a:pPr>
            <a:endParaRPr lang="fr-FR"/>
          </a:p>
        </c:txPr>
        <c:crossAx val="208304384"/>
        <c:crosses val="autoZero"/>
        <c:auto val="1"/>
        <c:lblAlgn val="ctr"/>
        <c:lblOffset val="100"/>
        <c:noMultiLvlLbl val="0"/>
      </c:catAx>
      <c:valAx>
        <c:axId val="208304384"/>
        <c:scaling>
          <c:orientation val="minMax"/>
        </c:scaling>
        <c:delete val="0"/>
        <c:axPos val="l"/>
        <c:majorGridlines>
          <c:spPr>
            <a:ln>
              <a:solidFill>
                <a:schemeClr val="tx1">
                  <a:alpha val="15000"/>
                </a:schemeClr>
              </a:solidFill>
            </a:ln>
          </c:spPr>
        </c:majorGridlines>
        <c:numFmt formatCode="0%" sourceLinked="0"/>
        <c:majorTickMark val="out"/>
        <c:minorTickMark val="none"/>
        <c:tickLblPos val="nextTo"/>
        <c:txPr>
          <a:bodyPr/>
          <a:lstStyle/>
          <a:p>
            <a:pPr>
              <a:defRPr sz="1600"/>
            </a:pPr>
            <a:endParaRPr lang="fr-FR"/>
          </a:p>
        </c:txPr>
        <c:crossAx val="208302848"/>
        <c:crosses val="autoZero"/>
        <c:crossBetween val="between"/>
        <c:majorUnit val="0.1"/>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'AVCT  APA'!$G$3</c:f>
              <c:strCache>
                <c:ptCount val="1"/>
                <c:pt idx="0">
                  <c:v>Hérault</c:v>
                </c:pt>
              </c:strCache>
            </c:strRef>
          </c:tx>
          <c:spPr>
            <a:solidFill>
              <a:srgbClr val="002060"/>
            </a:solidFill>
          </c:spPr>
          <c:invertIfNegative val="0"/>
          <c:dLbls>
            <c:numFmt formatCode="#,##0\ &quot;€&quot;" sourceLinked="0"/>
            <c:spPr>
              <a:noFill/>
              <a:ln>
                <a:noFill/>
              </a:ln>
              <a:effectLst/>
            </c:spPr>
            <c:txPr>
              <a:bodyPr/>
              <a:lstStyle/>
              <a:p>
                <a:pPr>
                  <a:defRPr sz="2000" b="1">
                    <a:solidFill>
                      <a:srgbClr val="002060"/>
                    </a:solidFill>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'AVCT  APA'!$F$4:$F$8</c:f>
              <c:strCache>
                <c:ptCount val="5"/>
                <c:pt idx="0">
                  <c:v>07/2024</c:v>
                </c:pt>
                <c:pt idx="1">
                  <c:v>10/2024</c:v>
                </c:pt>
                <c:pt idx="2">
                  <c:v>01/2025</c:v>
                </c:pt>
                <c:pt idx="3">
                  <c:v>04/2025</c:v>
                </c:pt>
                <c:pt idx="4">
                  <c:v>07/2025</c:v>
                </c:pt>
              </c:strCache>
            </c:strRef>
          </c:cat>
          <c:val>
            <c:numRef>
              <c:f>'AVCT  APA'!$G$4:$G$8</c:f>
              <c:numCache>
                <c:formatCode>_-* #\ ##0\ "€"_-;\-* #\ ##0\ "€"_-;_-* "-"??\ "€"_-;_-@_-</c:formatCode>
                <c:ptCount val="5"/>
                <c:pt idx="0">
                  <c:v>3380</c:v>
                </c:pt>
                <c:pt idx="1">
                  <c:v>3490</c:v>
                </c:pt>
                <c:pt idx="2">
                  <c:v>3370</c:v>
                </c:pt>
                <c:pt idx="3">
                  <c:v>3440</c:v>
                </c:pt>
                <c:pt idx="4">
                  <c:v>3560</c:v>
                </c:pt>
              </c:numCache>
            </c:numRef>
          </c:val>
          <c:extLst>
            <c:ext xmlns:c16="http://schemas.microsoft.com/office/drawing/2014/chart" uri="{C3380CC4-5D6E-409C-BE32-E72D297353CC}">
              <c16:uniqueId val="{00000000-C03E-44D2-9AD9-287EAF94CD2E}"/>
            </c:ext>
          </c:extLst>
        </c:ser>
        <c:ser>
          <c:idx val="1"/>
          <c:order val="1"/>
          <c:tx>
            <c:strRef>
              <c:f>'AVCT  APA'!$H$3</c:f>
              <c:strCache>
                <c:ptCount val="1"/>
                <c:pt idx="0">
                  <c:v>Montpellier</c:v>
                </c:pt>
              </c:strCache>
            </c:strRef>
          </c:tx>
          <c:spPr>
            <a:solidFill>
              <a:srgbClr val="FAC233"/>
            </a:solidFill>
          </c:spPr>
          <c:invertIfNegative val="0"/>
          <c:dLbls>
            <c:numFmt formatCode="#,##0\ &quot;€&quot;" sourceLinked="0"/>
            <c:spPr>
              <a:noFill/>
              <a:ln>
                <a:noFill/>
              </a:ln>
              <a:effectLst/>
            </c:spPr>
            <c:txPr>
              <a:bodyPr/>
              <a:lstStyle/>
              <a:p>
                <a:pPr>
                  <a:defRPr sz="2000" b="1">
                    <a:solidFill>
                      <a:srgbClr val="FAC233"/>
                    </a:solidFill>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'AVCT  APA'!$F$4:$F$8</c:f>
              <c:strCache>
                <c:ptCount val="5"/>
                <c:pt idx="0">
                  <c:v>07/2024</c:v>
                </c:pt>
                <c:pt idx="1">
                  <c:v>10/2024</c:v>
                </c:pt>
                <c:pt idx="2">
                  <c:v>01/2025</c:v>
                </c:pt>
                <c:pt idx="3">
                  <c:v>04/2025</c:v>
                </c:pt>
                <c:pt idx="4">
                  <c:v>07/2025</c:v>
                </c:pt>
              </c:strCache>
            </c:strRef>
          </c:cat>
          <c:val>
            <c:numRef>
              <c:f>'AVCT  APA'!$H$4:$H$8</c:f>
              <c:numCache>
                <c:formatCode>_-* #\ ##0\ "€"_-;\-* #\ ##0\ "€"_-;_-* "-"??\ "€"_-;_-@_-</c:formatCode>
                <c:ptCount val="5"/>
                <c:pt idx="0">
                  <c:v>3370</c:v>
                </c:pt>
                <c:pt idx="1">
                  <c:v>3400</c:v>
                </c:pt>
                <c:pt idx="2">
                  <c:v>3330</c:v>
                </c:pt>
                <c:pt idx="3">
                  <c:v>3330</c:v>
                </c:pt>
                <c:pt idx="4">
                  <c:v>3540</c:v>
                </c:pt>
              </c:numCache>
            </c:numRef>
          </c:val>
          <c:extLst>
            <c:ext xmlns:c16="http://schemas.microsoft.com/office/drawing/2014/chart" uri="{C3380CC4-5D6E-409C-BE32-E72D297353CC}">
              <c16:uniqueId val="{00000001-C03E-44D2-9AD9-287EAF94CD2E}"/>
            </c:ext>
          </c:extLst>
        </c:ser>
        <c:dLbls>
          <c:showLegendKey val="0"/>
          <c:showVal val="0"/>
          <c:showCatName val="0"/>
          <c:showSerName val="0"/>
          <c:showPercent val="0"/>
          <c:showBubbleSize val="0"/>
        </c:dLbls>
        <c:gapWidth val="100"/>
        <c:axId val="208302848"/>
        <c:axId val="208304384"/>
      </c:barChart>
      <c:dateAx>
        <c:axId val="208302848"/>
        <c:scaling>
          <c:orientation val="minMax"/>
        </c:scaling>
        <c:delete val="0"/>
        <c:axPos val="b"/>
        <c:numFmt formatCode="@" sourceLinked="0"/>
        <c:majorTickMark val="out"/>
        <c:minorTickMark val="none"/>
        <c:tickLblPos val="nextTo"/>
        <c:txPr>
          <a:bodyPr/>
          <a:lstStyle/>
          <a:p>
            <a:pPr>
              <a:defRPr sz="1600"/>
            </a:pPr>
            <a:endParaRPr lang="fr-FR"/>
          </a:p>
        </c:txPr>
        <c:crossAx val="208304384"/>
        <c:crosses val="autoZero"/>
        <c:auto val="1"/>
        <c:lblOffset val="100"/>
        <c:baseTimeUnit val="months"/>
        <c:majorUnit val="1"/>
        <c:majorTimeUnit val="months"/>
        <c:minorUnit val="1"/>
        <c:minorTimeUnit val="months"/>
      </c:dateAx>
      <c:valAx>
        <c:axId val="208304384"/>
        <c:scaling>
          <c:orientation val="minMax"/>
          <c:max val="4000"/>
          <c:min val="3000"/>
        </c:scaling>
        <c:delete val="0"/>
        <c:axPos val="l"/>
        <c:majorGridlines>
          <c:spPr>
            <a:ln>
              <a:solidFill>
                <a:schemeClr val="tx1">
                  <a:alpha val="15000"/>
                </a:schemeClr>
              </a:solidFill>
            </a:ln>
          </c:spPr>
        </c:majorGridlines>
        <c:numFmt formatCode="#,##0\ &quot;€&quot;" sourceLinked="0"/>
        <c:majorTickMark val="out"/>
        <c:minorTickMark val="none"/>
        <c:tickLblPos val="nextTo"/>
        <c:txPr>
          <a:bodyPr/>
          <a:lstStyle/>
          <a:p>
            <a:pPr>
              <a:defRPr sz="1600"/>
            </a:pPr>
            <a:endParaRPr lang="fr-FR"/>
          </a:p>
        </c:txPr>
        <c:crossAx val="208302848"/>
        <c:crosses val="autoZero"/>
        <c:crossBetween val="between"/>
        <c:majorUnit val="200"/>
      </c:valAx>
    </c:plotArea>
    <c:legend>
      <c:legendPos val="t"/>
      <c:layout>
        <c:manualLayout>
          <c:xMode val="edge"/>
          <c:yMode val="edge"/>
          <c:x val="0.14511620692995444"/>
          <c:y val="1.5920396346833145E-2"/>
          <c:w val="0.71095277121467282"/>
          <c:h val="8.0055148921518507E-2"/>
        </c:manualLayout>
      </c:layout>
      <c:overlay val="0"/>
      <c:txPr>
        <a:bodyPr/>
        <a:lstStyle/>
        <a:p>
          <a:pPr>
            <a:defRPr sz="2000"/>
          </a:pPr>
          <a:endParaRPr lang="fr-FR"/>
        </a:p>
      </c:txPr>
    </c:legend>
    <c:plotVisOnly val="1"/>
    <c:dispBlanksAs val="gap"/>
    <c:showDLblsOverMax val="0"/>
  </c:chart>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ApnEvol10!$F$4</c:f>
              <c:strCache>
                <c:ptCount val="1"/>
                <c:pt idx="0">
                  <c:v>Hérault</c:v>
                </c:pt>
              </c:strCache>
            </c:strRef>
          </c:tx>
          <c:spPr>
            <a:ln w="50800">
              <a:solidFill>
                <a:srgbClr val="002060"/>
              </a:solidFill>
            </a:ln>
            <a:effectLst>
              <a:outerShdw blurRad="38100" dist="25400" dir="2700000" algn="tl" rotWithShape="0">
                <a:prstClr val="black">
                  <a:alpha val="25000"/>
                </a:prstClr>
              </a:outerShdw>
            </a:effectLst>
          </c:spPr>
          <c:marker>
            <c:symbol val="none"/>
          </c:marker>
          <c:cat>
            <c:numRef>
              <c:f>ApnEvol10!$G$3:$Q$3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ApnEvol10!$G$4:$Q$4</c:f>
              <c:numCache>
                <c:formatCode>General</c:formatCode>
                <c:ptCount val="11"/>
                <c:pt idx="0">
                  <c:v>3714.2857142857142</c:v>
                </c:pt>
                <c:pt idx="1">
                  <c:v>3739.1304347826085</c:v>
                </c:pt>
                <c:pt idx="2">
                  <c:v>3888.8888888888887</c:v>
                </c:pt>
                <c:pt idx="3">
                  <c:v>3918.034055727554</c:v>
                </c:pt>
                <c:pt idx="4">
                  <c:v>3873.3023255813955</c:v>
                </c:pt>
                <c:pt idx="5">
                  <c:v>4281.8999999999996</c:v>
                </c:pt>
                <c:pt idx="6">
                  <c:v>4375.6492537313434</c:v>
                </c:pt>
                <c:pt idx="7">
                  <c:v>4523.8095238095239</c:v>
                </c:pt>
                <c:pt idx="8">
                  <c:v>4716.4814814814818</c:v>
                </c:pt>
                <c:pt idx="9">
                  <c:v>4677.5066119471048</c:v>
                </c:pt>
                <c:pt idx="10">
                  <c:v>4525.8333333333339</c:v>
                </c:pt>
              </c:numCache>
            </c:numRef>
          </c:val>
          <c:smooth val="0"/>
          <c:extLst>
            <c:ext xmlns:c16="http://schemas.microsoft.com/office/drawing/2014/chart" uri="{C3380CC4-5D6E-409C-BE32-E72D297353CC}">
              <c16:uniqueId val="{00000000-FF0A-4C97-947B-997926245256}"/>
            </c:ext>
          </c:extLst>
        </c:ser>
        <c:ser>
          <c:idx val="1"/>
          <c:order val="1"/>
          <c:tx>
            <c:strRef>
              <c:f>ApnEvol10!$F$5</c:f>
              <c:strCache>
                <c:ptCount val="1"/>
                <c:pt idx="0">
                  <c:v>Montpellier</c:v>
                </c:pt>
              </c:strCache>
            </c:strRef>
          </c:tx>
          <c:spPr>
            <a:ln w="50800">
              <a:solidFill>
                <a:srgbClr val="FAC233"/>
              </a:solidFill>
            </a:ln>
            <a:effectLst>
              <a:outerShdw blurRad="38100" dist="25400" dir="2700000" algn="tl" rotWithShape="0">
                <a:prstClr val="black">
                  <a:alpha val="25000"/>
                </a:prstClr>
              </a:outerShdw>
            </a:effectLst>
          </c:spPr>
          <c:marker>
            <c:symbol val="none"/>
          </c:marker>
          <c:cat>
            <c:numRef>
              <c:f>ApnEvol10!$G$3:$Q$3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ApnEvol10!$G$5:$Q$5</c:f>
              <c:numCache>
                <c:formatCode>General</c:formatCode>
                <c:ptCount val="11"/>
                <c:pt idx="0">
                  <c:v>3883.3333333333335</c:v>
                </c:pt>
                <c:pt idx="1">
                  <c:v>3965.909090909091</c:v>
                </c:pt>
                <c:pt idx="2">
                  <c:v>4159.7222222222226</c:v>
                </c:pt>
                <c:pt idx="3">
                  <c:v>4400</c:v>
                </c:pt>
                <c:pt idx="4">
                  <c:v>4407.4074074074078</c:v>
                </c:pt>
                <c:pt idx="5">
                  <c:v>4657.0390868211689</c:v>
                </c:pt>
                <c:pt idx="6">
                  <c:v>4853.4482758620688</c:v>
                </c:pt>
                <c:pt idx="7">
                  <c:v>5140.8450704225352</c:v>
                </c:pt>
                <c:pt idx="8">
                  <c:v>5369.9206349206343</c:v>
                </c:pt>
                <c:pt idx="9">
                  <c:v>5533.333333333333</c:v>
                </c:pt>
                <c:pt idx="10">
                  <c:v>5492.8571428571431</c:v>
                </c:pt>
              </c:numCache>
            </c:numRef>
          </c:val>
          <c:smooth val="0"/>
          <c:extLst>
            <c:ext xmlns:c16="http://schemas.microsoft.com/office/drawing/2014/chart" uri="{C3380CC4-5D6E-409C-BE32-E72D297353CC}">
              <c16:uniqueId val="{00000001-FF0A-4C97-947B-997926245256}"/>
            </c:ext>
          </c:extLst>
        </c:ser>
        <c:ser>
          <c:idx val="2"/>
          <c:order val="2"/>
          <c:tx>
            <c:strRef>
              <c:f>ApnEvol10!$F$6</c:f>
              <c:strCache>
                <c:ptCount val="1"/>
                <c:pt idx="0">
                  <c:v>Province (hors DOM)</c:v>
                </c:pt>
              </c:strCache>
            </c:strRef>
          </c:tx>
          <c:spPr>
            <a:ln w="50800">
              <a:solidFill>
                <a:sysClr val="window" lastClr="FFFFFF">
                  <a:lumMod val="75000"/>
                </a:sysClr>
              </a:solidFill>
              <a:prstDash val="sysDot"/>
            </a:ln>
            <a:effectLst/>
          </c:spPr>
          <c:marker>
            <c:symbol val="none"/>
          </c:marker>
          <c:cat>
            <c:numRef>
              <c:f>ApnEvol10!$G$3:$Q$3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ApnEvol10!$G$6:$Q$6</c:f>
              <c:numCache>
                <c:formatCode>General</c:formatCode>
                <c:ptCount val="11"/>
                <c:pt idx="0">
                  <c:v>3566.622409405004</c:v>
                </c:pt>
                <c:pt idx="1">
                  <c:v>3612.1222368183885</c:v>
                </c:pt>
                <c:pt idx="2">
                  <c:v>3711.8644067796608</c:v>
                </c:pt>
                <c:pt idx="3">
                  <c:v>3750</c:v>
                </c:pt>
                <c:pt idx="4">
                  <c:v>3773.8637755102041</c:v>
                </c:pt>
                <c:pt idx="5">
                  <c:v>3941.3757881462798</c:v>
                </c:pt>
                <c:pt idx="6">
                  <c:v>4020</c:v>
                </c:pt>
                <c:pt idx="7">
                  <c:v>4151.2113237639551</c:v>
                </c:pt>
                <c:pt idx="8">
                  <c:v>4369.2307692307695</c:v>
                </c:pt>
                <c:pt idx="9">
                  <c:v>4415.454545454545</c:v>
                </c:pt>
                <c:pt idx="10">
                  <c:v>4427.5</c:v>
                </c:pt>
              </c:numCache>
            </c:numRef>
          </c:val>
          <c:smooth val="0"/>
          <c:extLst>
            <c:ext xmlns:c16="http://schemas.microsoft.com/office/drawing/2014/chart" uri="{C3380CC4-5D6E-409C-BE32-E72D297353CC}">
              <c16:uniqueId val="{00000002-FF0A-4C97-947B-997926245256}"/>
            </c:ext>
          </c:extLst>
        </c:ser>
        <c:dLbls>
          <c:showLegendKey val="0"/>
          <c:showVal val="0"/>
          <c:showCatName val="0"/>
          <c:showSerName val="0"/>
          <c:showPercent val="0"/>
          <c:showBubbleSize val="0"/>
        </c:dLbls>
        <c:smooth val="0"/>
        <c:axId val="207972224"/>
        <c:axId val="207973760"/>
      </c:lineChart>
      <c:catAx>
        <c:axId val="207972224"/>
        <c:scaling>
          <c:orientation val="minMax"/>
        </c:scaling>
        <c:delete val="0"/>
        <c:axPos val="b"/>
        <c:numFmt formatCode="General" sourceLinked="1"/>
        <c:majorTickMark val="out"/>
        <c:minorTickMark val="none"/>
        <c:tickLblPos val="nextTo"/>
        <c:txPr>
          <a:bodyPr/>
          <a:lstStyle/>
          <a:p>
            <a:pPr>
              <a:defRPr sz="1600"/>
            </a:pPr>
            <a:endParaRPr lang="fr-FR"/>
          </a:p>
        </c:txPr>
        <c:crossAx val="207973760"/>
        <c:crosses val="autoZero"/>
        <c:auto val="1"/>
        <c:lblAlgn val="ctr"/>
        <c:lblOffset val="100"/>
        <c:noMultiLvlLbl val="0"/>
      </c:catAx>
      <c:valAx>
        <c:axId val="207973760"/>
        <c:scaling>
          <c:orientation val="minMax"/>
          <c:max val="5600"/>
          <c:min val="3500"/>
        </c:scaling>
        <c:delete val="0"/>
        <c:axPos val="l"/>
        <c:majorGridlines>
          <c:spPr>
            <a:ln>
              <a:solidFill>
                <a:schemeClr val="bg1">
                  <a:lumMod val="85000"/>
                </a:schemeClr>
              </a:solidFill>
            </a:ln>
          </c:spPr>
        </c:majorGridlines>
        <c:numFmt formatCode="#,##0\ &quot;€&quot;" sourceLinked="0"/>
        <c:majorTickMark val="out"/>
        <c:minorTickMark val="none"/>
        <c:tickLblPos val="nextTo"/>
        <c:spPr>
          <a:noFill/>
        </c:spPr>
        <c:txPr>
          <a:bodyPr/>
          <a:lstStyle/>
          <a:p>
            <a:pPr>
              <a:defRPr sz="1600"/>
            </a:pPr>
            <a:endParaRPr lang="fr-FR"/>
          </a:p>
        </c:txPr>
        <c:crossAx val="207972224"/>
        <c:crosses val="autoZero"/>
        <c:crossBetween val="between"/>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ApnRepart2!$G$3</c:f>
              <c:strCache>
                <c:ptCount val="1"/>
                <c:pt idx="0">
                  <c:v>Appartements anciens</c:v>
                </c:pt>
              </c:strCache>
            </c:strRef>
          </c:tx>
          <c:spPr>
            <a:solidFill>
              <a:srgbClr val="002060"/>
            </a:solidFill>
          </c:spPr>
          <c:invertIfNegative val="0"/>
          <c:dLbls>
            <c:numFmt formatCode="0%" sourceLinked="0"/>
            <c:spPr>
              <a:noFill/>
              <a:ln>
                <a:noFill/>
              </a:ln>
              <a:effectLst/>
            </c:spPr>
            <c:txPr>
              <a:bodyPr/>
              <a:lstStyle/>
              <a:p>
                <a:pPr>
                  <a:defRPr sz="1200" b="1">
                    <a:solidFill>
                      <a:schemeClr val="bg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ApnRepart2!$F$4:$F$8</c:f>
              <c:strCache>
                <c:ptCount val="5"/>
                <c:pt idx="0">
                  <c:v>1 pièce - studios</c:v>
                </c:pt>
                <c:pt idx="1">
                  <c:v>2 pièces</c:v>
                </c:pt>
                <c:pt idx="2">
                  <c:v>3 pièces</c:v>
                </c:pt>
                <c:pt idx="3">
                  <c:v>4 pièces</c:v>
                </c:pt>
                <c:pt idx="4">
                  <c:v>5 pièces et plus</c:v>
                </c:pt>
              </c:strCache>
            </c:strRef>
          </c:cat>
          <c:val>
            <c:numRef>
              <c:f>ApnRepart2!$G$4:$G$8</c:f>
              <c:numCache>
                <c:formatCode>General</c:formatCode>
                <c:ptCount val="5"/>
                <c:pt idx="0">
                  <c:v>0.21818366931378538</c:v>
                </c:pt>
                <c:pt idx="1">
                  <c:v>0.35186316432498471</c:v>
                </c:pt>
                <c:pt idx="2">
                  <c:v>0.26970067196090408</c:v>
                </c:pt>
                <c:pt idx="3">
                  <c:v>0.12502545306454896</c:v>
                </c:pt>
                <c:pt idx="4">
                  <c:v>3.5227041335776831E-2</c:v>
                </c:pt>
              </c:numCache>
            </c:numRef>
          </c:val>
          <c:extLst>
            <c:ext xmlns:c16="http://schemas.microsoft.com/office/drawing/2014/chart" uri="{C3380CC4-5D6E-409C-BE32-E72D297353CC}">
              <c16:uniqueId val="{00000000-BF99-4BEB-AE11-DF03337AEA85}"/>
            </c:ext>
          </c:extLst>
        </c:ser>
        <c:ser>
          <c:idx val="1"/>
          <c:order val="1"/>
          <c:tx>
            <c:strRef>
              <c:f>ApnRepart2!$H$3</c:f>
              <c:strCache>
                <c:ptCount val="1"/>
                <c:pt idx="0">
                  <c:v>Appartements neufs</c:v>
                </c:pt>
              </c:strCache>
            </c:strRef>
          </c:tx>
          <c:spPr>
            <a:solidFill>
              <a:srgbClr val="FAC233"/>
            </a:solidFill>
          </c:spPr>
          <c:invertIfNegative val="0"/>
          <c:dLbls>
            <c:numFmt formatCode="0%" sourceLinked="0"/>
            <c:spPr>
              <a:noFill/>
              <a:ln>
                <a:noFill/>
              </a:ln>
              <a:effectLst/>
            </c:spPr>
            <c:txPr>
              <a:bodyPr/>
              <a:lstStyle/>
              <a:p>
                <a:pPr>
                  <a:defRPr sz="1200" b="1">
                    <a:solidFill>
                      <a:schemeClr val="tx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ApnRepart2!$F$4:$F$8</c:f>
              <c:strCache>
                <c:ptCount val="5"/>
                <c:pt idx="0">
                  <c:v>1 pièce - studios</c:v>
                </c:pt>
                <c:pt idx="1">
                  <c:v>2 pièces</c:v>
                </c:pt>
                <c:pt idx="2">
                  <c:v>3 pièces</c:v>
                </c:pt>
                <c:pt idx="3">
                  <c:v>4 pièces</c:v>
                </c:pt>
                <c:pt idx="4">
                  <c:v>5 pièces et plus</c:v>
                </c:pt>
              </c:strCache>
            </c:strRef>
          </c:cat>
          <c:val>
            <c:numRef>
              <c:f>ApnRepart2!$H$4:$H$8</c:f>
              <c:numCache>
                <c:formatCode>General</c:formatCode>
                <c:ptCount val="5"/>
                <c:pt idx="0">
                  <c:v>0.10217501264542235</c:v>
                </c:pt>
                <c:pt idx="1">
                  <c:v>0.43500252908447146</c:v>
                </c:pt>
                <c:pt idx="2">
                  <c:v>0.37076378351036932</c:v>
                </c:pt>
                <c:pt idx="3">
                  <c:v>8.6494688922610016E-2</c:v>
                </c:pt>
                <c:pt idx="4">
                  <c:v>5.5639858371269602E-3</c:v>
                </c:pt>
              </c:numCache>
            </c:numRef>
          </c:val>
          <c:extLst>
            <c:ext xmlns:c16="http://schemas.microsoft.com/office/drawing/2014/chart" uri="{C3380CC4-5D6E-409C-BE32-E72D297353CC}">
              <c16:uniqueId val="{00000001-BF99-4BEB-AE11-DF03337AEA85}"/>
            </c:ext>
          </c:extLst>
        </c:ser>
        <c:dLbls>
          <c:showLegendKey val="0"/>
          <c:showVal val="0"/>
          <c:showCatName val="0"/>
          <c:showSerName val="0"/>
          <c:showPercent val="0"/>
          <c:showBubbleSize val="0"/>
        </c:dLbls>
        <c:gapWidth val="66"/>
        <c:axId val="208828672"/>
        <c:axId val="208838656"/>
      </c:barChart>
      <c:catAx>
        <c:axId val="208828672"/>
        <c:scaling>
          <c:orientation val="minMax"/>
        </c:scaling>
        <c:delete val="0"/>
        <c:axPos val="b"/>
        <c:numFmt formatCode="General" sourceLinked="0"/>
        <c:majorTickMark val="out"/>
        <c:minorTickMark val="none"/>
        <c:tickLblPos val="nextTo"/>
        <c:txPr>
          <a:bodyPr/>
          <a:lstStyle/>
          <a:p>
            <a:pPr>
              <a:defRPr sz="1300"/>
            </a:pPr>
            <a:endParaRPr lang="fr-FR"/>
          </a:p>
        </c:txPr>
        <c:crossAx val="208838656"/>
        <c:crosses val="autoZero"/>
        <c:auto val="1"/>
        <c:lblAlgn val="ctr"/>
        <c:lblOffset val="100"/>
        <c:noMultiLvlLbl val="0"/>
      </c:catAx>
      <c:valAx>
        <c:axId val="208838656"/>
        <c:scaling>
          <c:orientation val="minMax"/>
        </c:scaling>
        <c:delete val="0"/>
        <c:axPos val="l"/>
        <c:majorGridlines>
          <c:spPr>
            <a:ln>
              <a:solidFill>
                <a:schemeClr val="tx1">
                  <a:alpha val="15000"/>
                </a:schemeClr>
              </a:solidFill>
            </a:ln>
          </c:spPr>
        </c:majorGridlines>
        <c:numFmt formatCode="0%" sourceLinked="0"/>
        <c:majorTickMark val="out"/>
        <c:minorTickMark val="none"/>
        <c:tickLblPos val="nextTo"/>
        <c:txPr>
          <a:bodyPr/>
          <a:lstStyle/>
          <a:p>
            <a:pPr>
              <a:defRPr sz="1600"/>
            </a:pPr>
            <a:endParaRPr lang="fr-FR"/>
          </a:p>
        </c:txPr>
        <c:crossAx val="208828672"/>
        <c:crosses val="autoZero"/>
        <c:crossBetween val="between"/>
        <c:majorUnit val="0.1"/>
      </c:valAx>
    </c:plotArea>
    <c:legend>
      <c:legendPos val="t"/>
      <c:overlay val="0"/>
      <c:txPr>
        <a:bodyPr/>
        <a:lstStyle/>
        <a:p>
          <a:pPr>
            <a:defRPr sz="1600"/>
          </a:pPr>
          <a:endParaRPr lang="fr-FR"/>
        </a:p>
      </c:txPr>
    </c:legend>
    <c:plotVisOnly val="1"/>
    <c:dispBlanksAs val="gap"/>
    <c:showDLblsOverMax val="0"/>
  </c:chart>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ApnRepart2!$F$54</c:f>
              <c:strCache>
                <c:ptCount val="1"/>
                <c:pt idx="0">
                  <c:v>Appartements anciens</c:v>
                </c:pt>
              </c:strCache>
            </c:strRef>
          </c:tx>
          <c:spPr>
            <a:ln w="50800">
              <a:solidFill>
                <a:srgbClr val="002060"/>
              </a:solidFill>
            </a:ln>
            <a:effectLst>
              <a:outerShdw blurRad="38100" dist="25400" dir="2700000" algn="tl" rotWithShape="0">
                <a:prstClr val="black">
                  <a:alpha val="25000"/>
                </a:prstClr>
              </a:outerShdw>
            </a:effectLst>
          </c:spPr>
          <c:marker>
            <c:symbol val="none"/>
          </c:marker>
          <c:cat>
            <c:numRef>
              <c:f>ApnRepart2!$G$53:$Q$53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ApnRepart2!$G$54:$Q$54</c:f>
              <c:numCache>
                <c:formatCode>General</c:formatCode>
                <c:ptCount val="11"/>
                <c:pt idx="0">
                  <c:v>2590.909090909091</c:v>
                </c:pt>
                <c:pt idx="1">
                  <c:v>2525</c:v>
                </c:pt>
                <c:pt idx="2">
                  <c:v>2542.0197740112994</c:v>
                </c:pt>
                <c:pt idx="3">
                  <c:v>2592.8571428571427</c:v>
                </c:pt>
                <c:pt idx="4">
                  <c:v>2583.3333333333335</c:v>
                </c:pt>
                <c:pt idx="5">
                  <c:v>2711.5301003344484</c:v>
                </c:pt>
                <c:pt idx="6">
                  <c:v>2887.6274890723653</c:v>
                </c:pt>
                <c:pt idx="7">
                  <c:v>3156.25</c:v>
                </c:pt>
                <c:pt idx="8">
                  <c:v>3384.6153846153848</c:v>
                </c:pt>
                <c:pt idx="9">
                  <c:v>3362.121212121212</c:v>
                </c:pt>
                <c:pt idx="10">
                  <c:v>3333.3333333333335</c:v>
                </c:pt>
              </c:numCache>
            </c:numRef>
          </c:val>
          <c:smooth val="0"/>
          <c:extLst>
            <c:ext xmlns:c16="http://schemas.microsoft.com/office/drawing/2014/chart" uri="{C3380CC4-5D6E-409C-BE32-E72D297353CC}">
              <c16:uniqueId val="{00000000-AEAB-4E80-A5DF-03CEAB817F1B}"/>
            </c:ext>
          </c:extLst>
        </c:ser>
        <c:ser>
          <c:idx val="1"/>
          <c:order val="1"/>
          <c:tx>
            <c:strRef>
              <c:f>ApnRepart2!$F$55</c:f>
              <c:strCache>
                <c:ptCount val="1"/>
                <c:pt idx="0">
                  <c:v>Appartements neufs</c:v>
                </c:pt>
              </c:strCache>
            </c:strRef>
          </c:tx>
          <c:spPr>
            <a:ln w="50800">
              <a:solidFill>
                <a:srgbClr val="FAC233"/>
              </a:solidFill>
            </a:ln>
            <a:effectLst>
              <a:outerShdw blurRad="38100" dist="25400" dir="2700000" algn="tl" rotWithShape="0">
                <a:prstClr val="black">
                  <a:alpha val="25000"/>
                </a:prstClr>
              </a:outerShdw>
            </a:effectLst>
          </c:spPr>
          <c:marker>
            <c:symbol val="none"/>
          </c:marker>
          <c:cat>
            <c:numRef>
              <c:f>ApnRepart2!$G$53:$Q$53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ApnRepart2!$G$55:$Q$55</c:f>
              <c:numCache>
                <c:formatCode>General</c:formatCode>
                <c:ptCount val="11"/>
                <c:pt idx="0">
                  <c:v>3714.2857142857142</c:v>
                </c:pt>
                <c:pt idx="1">
                  <c:v>3739.1304347826085</c:v>
                </c:pt>
                <c:pt idx="2">
                  <c:v>3888.8888888888887</c:v>
                </c:pt>
                <c:pt idx="3">
                  <c:v>3918.034055727554</c:v>
                </c:pt>
                <c:pt idx="4">
                  <c:v>3873.3023255813955</c:v>
                </c:pt>
                <c:pt idx="5">
                  <c:v>4281.8999999999996</c:v>
                </c:pt>
                <c:pt idx="6">
                  <c:v>4375.6492537313434</c:v>
                </c:pt>
                <c:pt idx="7">
                  <c:v>4523.8095238095239</c:v>
                </c:pt>
                <c:pt idx="8">
                  <c:v>4716.4814814814818</c:v>
                </c:pt>
                <c:pt idx="9">
                  <c:v>4677.5066119471048</c:v>
                </c:pt>
                <c:pt idx="10">
                  <c:v>4525.8333333333339</c:v>
                </c:pt>
              </c:numCache>
            </c:numRef>
          </c:val>
          <c:smooth val="0"/>
          <c:extLst>
            <c:ext xmlns:c16="http://schemas.microsoft.com/office/drawing/2014/chart" uri="{C3380CC4-5D6E-409C-BE32-E72D297353CC}">
              <c16:uniqueId val="{00000001-AEAB-4E80-A5DF-03CEAB817F1B}"/>
            </c:ext>
          </c:extLst>
        </c:ser>
        <c:dLbls>
          <c:showLegendKey val="0"/>
          <c:showVal val="0"/>
          <c:showCatName val="0"/>
          <c:showSerName val="0"/>
          <c:showPercent val="0"/>
          <c:showBubbleSize val="0"/>
        </c:dLbls>
        <c:smooth val="0"/>
        <c:axId val="208950400"/>
        <c:axId val="208951936"/>
      </c:lineChart>
      <c:catAx>
        <c:axId val="208950400"/>
        <c:scaling>
          <c:orientation val="minMax"/>
        </c:scaling>
        <c:delete val="0"/>
        <c:axPos val="b"/>
        <c:numFmt formatCode="General" sourceLinked="1"/>
        <c:majorTickMark val="out"/>
        <c:minorTickMark val="none"/>
        <c:tickLblPos val="nextTo"/>
        <c:txPr>
          <a:bodyPr/>
          <a:lstStyle/>
          <a:p>
            <a:pPr>
              <a:defRPr sz="1400"/>
            </a:pPr>
            <a:endParaRPr lang="fr-FR"/>
          </a:p>
        </c:txPr>
        <c:crossAx val="208951936"/>
        <c:crosses val="autoZero"/>
        <c:auto val="1"/>
        <c:lblAlgn val="ctr"/>
        <c:lblOffset val="100"/>
        <c:noMultiLvlLbl val="0"/>
      </c:catAx>
      <c:valAx>
        <c:axId val="208951936"/>
        <c:scaling>
          <c:orientation val="minMax"/>
          <c:max val="4800"/>
          <c:min val="2500"/>
        </c:scaling>
        <c:delete val="0"/>
        <c:axPos val="l"/>
        <c:majorGridlines>
          <c:spPr>
            <a:ln>
              <a:solidFill>
                <a:schemeClr val="bg1">
                  <a:lumMod val="85000"/>
                </a:schemeClr>
              </a:solidFill>
            </a:ln>
          </c:spPr>
        </c:majorGridlines>
        <c:numFmt formatCode="#,##0\ &quot;€&quot;" sourceLinked="0"/>
        <c:majorTickMark val="out"/>
        <c:minorTickMark val="none"/>
        <c:tickLblPos val="nextTo"/>
        <c:spPr>
          <a:noFill/>
        </c:spPr>
        <c:txPr>
          <a:bodyPr/>
          <a:lstStyle/>
          <a:p>
            <a:pPr>
              <a:defRPr sz="1600"/>
            </a:pPr>
            <a:endParaRPr lang="fr-FR"/>
          </a:p>
        </c:txPr>
        <c:crossAx val="208950400"/>
        <c:crosses val="autoZero"/>
        <c:crossBetween val="between"/>
      </c:valAx>
    </c:plotArea>
    <c:legend>
      <c:legendPos val="t"/>
      <c:overlay val="0"/>
      <c:txPr>
        <a:bodyPr/>
        <a:lstStyle/>
        <a:p>
          <a:pPr>
            <a:defRPr sz="1600"/>
          </a:pPr>
          <a:endParaRPr lang="fr-FR"/>
        </a:p>
      </c:txPr>
    </c:legend>
    <c:plotVisOnly val="1"/>
    <c:dispBlanksAs val="gap"/>
    <c:showDLblsOverMax val="0"/>
  </c:chart>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MaaEvol10!$F$4</c:f>
              <c:strCache>
                <c:ptCount val="1"/>
                <c:pt idx="0">
                  <c:v>Hérault</c:v>
                </c:pt>
              </c:strCache>
            </c:strRef>
          </c:tx>
          <c:spPr>
            <a:ln w="50800">
              <a:solidFill>
                <a:srgbClr val="002060"/>
              </a:solidFill>
            </a:ln>
            <a:effectLst>
              <a:outerShdw blurRad="38100" dist="25400" dir="2700000" algn="tl" rotWithShape="0">
                <a:prstClr val="black">
                  <a:alpha val="25000"/>
                </a:prstClr>
              </a:outerShdw>
            </a:effectLst>
          </c:spPr>
          <c:marker>
            <c:symbol val="none"/>
          </c:marker>
          <c:cat>
            <c:numRef>
              <c:f>MaaEvol10!$G$3:$Q$3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MaaEvol10!$G$4:$Q$4</c:f>
              <c:numCache>
                <c:formatCode>General</c:formatCode>
                <c:ptCount val="11"/>
                <c:pt idx="0">
                  <c:v>208075</c:v>
                </c:pt>
                <c:pt idx="1">
                  <c:v>208500</c:v>
                </c:pt>
                <c:pt idx="2">
                  <c:v>210500</c:v>
                </c:pt>
                <c:pt idx="3">
                  <c:v>210000</c:v>
                </c:pt>
                <c:pt idx="4">
                  <c:v>216500</c:v>
                </c:pt>
                <c:pt idx="5">
                  <c:v>222000</c:v>
                </c:pt>
                <c:pt idx="6">
                  <c:v>238140</c:v>
                </c:pt>
                <c:pt idx="7">
                  <c:v>252000</c:v>
                </c:pt>
                <c:pt idx="8">
                  <c:v>266475</c:v>
                </c:pt>
                <c:pt idx="9">
                  <c:v>260000</c:v>
                </c:pt>
                <c:pt idx="10">
                  <c:v>262500</c:v>
                </c:pt>
              </c:numCache>
            </c:numRef>
          </c:val>
          <c:smooth val="0"/>
          <c:extLst>
            <c:ext xmlns:c16="http://schemas.microsoft.com/office/drawing/2014/chart" uri="{C3380CC4-5D6E-409C-BE32-E72D297353CC}">
              <c16:uniqueId val="{00000000-BB35-47DF-BD04-5515F7609E77}"/>
            </c:ext>
          </c:extLst>
        </c:ser>
        <c:ser>
          <c:idx val="1"/>
          <c:order val="1"/>
          <c:tx>
            <c:strRef>
              <c:f>MaaEvol10!$F$5</c:f>
              <c:strCache>
                <c:ptCount val="1"/>
                <c:pt idx="0">
                  <c:v>Montpellier</c:v>
                </c:pt>
              </c:strCache>
            </c:strRef>
          </c:tx>
          <c:spPr>
            <a:ln w="50800">
              <a:solidFill>
                <a:srgbClr val="FAC233"/>
              </a:solidFill>
            </a:ln>
            <a:effectLst>
              <a:outerShdw blurRad="38100" dist="25400" dir="2700000" algn="tl" rotWithShape="0">
                <a:prstClr val="black">
                  <a:alpha val="25000"/>
                </a:prstClr>
              </a:outerShdw>
            </a:effectLst>
          </c:spPr>
          <c:marker>
            <c:symbol val="none"/>
          </c:marker>
          <c:cat>
            <c:numRef>
              <c:f>MaaEvol10!$G$3:$Q$3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MaaEvol10!$G$5:$Q$5</c:f>
              <c:numCache>
                <c:formatCode>General</c:formatCode>
                <c:ptCount val="11"/>
                <c:pt idx="0">
                  <c:v>281225</c:v>
                </c:pt>
                <c:pt idx="1">
                  <c:v>286000</c:v>
                </c:pt>
                <c:pt idx="2">
                  <c:v>266000</c:v>
                </c:pt>
                <c:pt idx="3">
                  <c:v>278050</c:v>
                </c:pt>
                <c:pt idx="4">
                  <c:v>285000</c:v>
                </c:pt>
                <c:pt idx="5">
                  <c:v>309750</c:v>
                </c:pt>
                <c:pt idx="6">
                  <c:v>334782.5</c:v>
                </c:pt>
                <c:pt idx="7">
                  <c:v>362900</c:v>
                </c:pt>
                <c:pt idx="8">
                  <c:v>390500</c:v>
                </c:pt>
                <c:pt idx="9">
                  <c:v>385000</c:v>
                </c:pt>
                <c:pt idx="10">
                  <c:v>365625</c:v>
                </c:pt>
              </c:numCache>
            </c:numRef>
          </c:val>
          <c:smooth val="0"/>
          <c:extLst>
            <c:ext xmlns:c16="http://schemas.microsoft.com/office/drawing/2014/chart" uri="{C3380CC4-5D6E-409C-BE32-E72D297353CC}">
              <c16:uniqueId val="{00000001-BB35-47DF-BD04-5515F7609E77}"/>
            </c:ext>
          </c:extLst>
        </c:ser>
        <c:ser>
          <c:idx val="2"/>
          <c:order val="2"/>
          <c:tx>
            <c:strRef>
              <c:f>MaaEvol10!$F$6</c:f>
              <c:strCache>
                <c:ptCount val="1"/>
                <c:pt idx="0">
                  <c:v>Province (hors DOM)</c:v>
                </c:pt>
              </c:strCache>
            </c:strRef>
          </c:tx>
          <c:spPr>
            <a:ln w="50800">
              <a:solidFill>
                <a:sysClr val="window" lastClr="FFFFFF">
                  <a:lumMod val="75000"/>
                </a:sysClr>
              </a:solidFill>
              <a:prstDash val="sysDot"/>
            </a:ln>
            <a:effectLst/>
          </c:spPr>
          <c:marker>
            <c:symbol val="none"/>
          </c:marker>
          <c:cat>
            <c:numRef>
              <c:f>MaaEvol10!$G$3:$Q$3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MaaEvol10!$G$6:$Q$6</c:f>
              <c:numCache>
                <c:formatCode>General</c:formatCode>
                <c:ptCount val="11"/>
                <c:pt idx="0">
                  <c:v>155000</c:v>
                </c:pt>
                <c:pt idx="1">
                  <c:v>157000</c:v>
                </c:pt>
                <c:pt idx="2">
                  <c:v>160000</c:v>
                </c:pt>
                <c:pt idx="3">
                  <c:v>160000</c:v>
                </c:pt>
                <c:pt idx="4">
                  <c:v>162100</c:v>
                </c:pt>
                <c:pt idx="5">
                  <c:v>169570</c:v>
                </c:pt>
                <c:pt idx="6">
                  <c:v>176500</c:v>
                </c:pt>
                <c:pt idx="7">
                  <c:v>186000</c:v>
                </c:pt>
                <c:pt idx="8">
                  <c:v>197405</c:v>
                </c:pt>
                <c:pt idx="9">
                  <c:v>188300</c:v>
                </c:pt>
                <c:pt idx="10">
                  <c:v>190000</c:v>
                </c:pt>
              </c:numCache>
            </c:numRef>
          </c:val>
          <c:smooth val="0"/>
          <c:extLst>
            <c:ext xmlns:c16="http://schemas.microsoft.com/office/drawing/2014/chart" uri="{C3380CC4-5D6E-409C-BE32-E72D297353CC}">
              <c16:uniqueId val="{00000002-BB35-47DF-BD04-5515F7609E77}"/>
            </c:ext>
          </c:extLst>
        </c:ser>
        <c:dLbls>
          <c:showLegendKey val="0"/>
          <c:showVal val="0"/>
          <c:showCatName val="0"/>
          <c:showSerName val="0"/>
          <c:showPercent val="0"/>
          <c:showBubbleSize val="0"/>
        </c:dLbls>
        <c:smooth val="0"/>
        <c:axId val="209037568"/>
        <c:axId val="209043456"/>
      </c:lineChart>
      <c:catAx>
        <c:axId val="209037568"/>
        <c:scaling>
          <c:orientation val="minMax"/>
        </c:scaling>
        <c:delete val="0"/>
        <c:axPos val="b"/>
        <c:numFmt formatCode="General" sourceLinked="1"/>
        <c:majorTickMark val="out"/>
        <c:minorTickMark val="none"/>
        <c:tickLblPos val="nextTo"/>
        <c:txPr>
          <a:bodyPr/>
          <a:lstStyle/>
          <a:p>
            <a:pPr>
              <a:defRPr sz="1600"/>
            </a:pPr>
            <a:endParaRPr lang="fr-FR"/>
          </a:p>
        </c:txPr>
        <c:crossAx val="209043456"/>
        <c:crosses val="autoZero"/>
        <c:auto val="1"/>
        <c:lblAlgn val="ctr"/>
        <c:lblOffset val="100"/>
        <c:noMultiLvlLbl val="0"/>
      </c:catAx>
      <c:valAx>
        <c:axId val="209043456"/>
        <c:scaling>
          <c:orientation val="minMax"/>
          <c:max val="400000"/>
          <c:min val="150000"/>
        </c:scaling>
        <c:delete val="0"/>
        <c:axPos val="l"/>
        <c:majorGridlines>
          <c:spPr>
            <a:ln>
              <a:solidFill>
                <a:schemeClr val="bg1">
                  <a:lumMod val="85000"/>
                </a:schemeClr>
              </a:solidFill>
            </a:ln>
          </c:spPr>
        </c:majorGridlines>
        <c:numFmt formatCode="#,##0\ &quot;€&quot;" sourceLinked="0"/>
        <c:majorTickMark val="out"/>
        <c:minorTickMark val="none"/>
        <c:tickLblPos val="nextTo"/>
        <c:spPr>
          <a:noFill/>
        </c:spPr>
        <c:txPr>
          <a:bodyPr/>
          <a:lstStyle/>
          <a:p>
            <a:pPr>
              <a:defRPr sz="1600"/>
            </a:pPr>
            <a:endParaRPr lang="fr-FR"/>
          </a:p>
        </c:txPr>
        <c:crossAx val="209037568"/>
        <c:crosses val="autoZero"/>
        <c:crossBetween val="between"/>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MaaRepart2!$G$3</c:f>
              <c:strCache>
                <c:ptCount val="1"/>
                <c:pt idx="0">
                  <c:v>2024</c:v>
                </c:pt>
              </c:strCache>
            </c:strRef>
          </c:tx>
          <c:spPr>
            <a:solidFill>
              <a:srgbClr val="002060"/>
            </a:solidFill>
          </c:spPr>
          <c:invertIfNegative val="0"/>
          <c:dLbls>
            <c:numFmt formatCode="0%" sourceLinked="0"/>
            <c:spPr>
              <a:noFill/>
              <a:ln>
                <a:noFill/>
              </a:ln>
              <a:effectLst/>
            </c:spPr>
            <c:txPr>
              <a:bodyPr/>
              <a:lstStyle/>
              <a:p>
                <a:pPr>
                  <a:defRPr sz="2000" b="1">
                    <a:solidFill>
                      <a:schemeClr val="bg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MaaRepart2!$F$4:$F$7</c:f>
              <c:strCache>
                <c:ptCount val="4"/>
                <c:pt idx="0">
                  <c:v>1 à 3 pièces</c:v>
                </c:pt>
                <c:pt idx="1">
                  <c:v>4 pièces</c:v>
                </c:pt>
                <c:pt idx="2">
                  <c:v>5 pièces</c:v>
                </c:pt>
                <c:pt idx="3">
                  <c:v>6 pièces et plus</c:v>
                </c:pt>
              </c:strCache>
            </c:strRef>
          </c:cat>
          <c:val>
            <c:numRef>
              <c:f>MaaRepart2!$G$4:$G$7</c:f>
              <c:numCache>
                <c:formatCode>General</c:formatCode>
                <c:ptCount val="4"/>
                <c:pt idx="0">
                  <c:v>0.23375033995104705</c:v>
                </c:pt>
                <c:pt idx="1">
                  <c:v>0.33573565406581451</c:v>
                </c:pt>
                <c:pt idx="2">
                  <c:v>0.23905357628501495</c:v>
                </c:pt>
                <c:pt idx="3">
                  <c:v>0.19146042969812346</c:v>
                </c:pt>
              </c:numCache>
            </c:numRef>
          </c:val>
          <c:extLst>
            <c:ext xmlns:c16="http://schemas.microsoft.com/office/drawing/2014/chart" uri="{C3380CC4-5D6E-409C-BE32-E72D297353CC}">
              <c16:uniqueId val="{00000000-AFBD-48FC-8CF9-BE3C362CE8D3}"/>
            </c:ext>
          </c:extLst>
        </c:ser>
        <c:ser>
          <c:idx val="1"/>
          <c:order val="1"/>
          <c:tx>
            <c:strRef>
              <c:f>MaaRepart2!$H$3</c:f>
              <c:strCache>
                <c:ptCount val="1"/>
                <c:pt idx="0">
                  <c:v>2025</c:v>
                </c:pt>
              </c:strCache>
            </c:strRef>
          </c:tx>
          <c:spPr>
            <a:solidFill>
              <a:srgbClr val="FAC233"/>
            </a:solidFill>
          </c:spPr>
          <c:invertIfNegative val="0"/>
          <c:dLbls>
            <c:numFmt formatCode="0%" sourceLinked="0"/>
            <c:spPr>
              <a:noFill/>
              <a:ln>
                <a:noFill/>
              </a:ln>
              <a:effectLst/>
            </c:spPr>
            <c:txPr>
              <a:bodyPr/>
              <a:lstStyle/>
              <a:p>
                <a:pPr>
                  <a:defRPr sz="2000" b="1">
                    <a:solidFill>
                      <a:schemeClr val="tx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MaaRepart2!$F$4:$F$7</c:f>
              <c:strCache>
                <c:ptCount val="4"/>
                <c:pt idx="0">
                  <c:v>1 à 3 pièces</c:v>
                </c:pt>
                <c:pt idx="1">
                  <c:v>4 pièces</c:v>
                </c:pt>
                <c:pt idx="2">
                  <c:v>5 pièces</c:v>
                </c:pt>
                <c:pt idx="3">
                  <c:v>6 pièces et plus</c:v>
                </c:pt>
              </c:strCache>
            </c:strRef>
          </c:cat>
          <c:val>
            <c:numRef>
              <c:f>MaaRepart2!$H$4:$H$7</c:f>
              <c:numCache>
                <c:formatCode>General</c:formatCode>
                <c:ptCount val="4"/>
                <c:pt idx="0">
                  <c:v>0.22989965705576018</c:v>
                </c:pt>
                <c:pt idx="1">
                  <c:v>0.34751682967102759</c:v>
                </c:pt>
                <c:pt idx="2">
                  <c:v>0.25022227867394892</c:v>
                </c:pt>
                <c:pt idx="3">
                  <c:v>0.17236123459926328</c:v>
                </c:pt>
              </c:numCache>
            </c:numRef>
          </c:val>
          <c:extLst>
            <c:ext xmlns:c16="http://schemas.microsoft.com/office/drawing/2014/chart" uri="{C3380CC4-5D6E-409C-BE32-E72D297353CC}">
              <c16:uniqueId val="{00000001-AFBD-48FC-8CF9-BE3C362CE8D3}"/>
            </c:ext>
          </c:extLst>
        </c:ser>
        <c:dLbls>
          <c:showLegendKey val="0"/>
          <c:showVal val="0"/>
          <c:showCatName val="0"/>
          <c:showSerName val="0"/>
          <c:showPercent val="0"/>
          <c:showBubbleSize val="0"/>
        </c:dLbls>
        <c:gapWidth val="100"/>
        <c:axId val="209173504"/>
        <c:axId val="209187584"/>
      </c:barChart>
      <c:catAx>
        <c:axId val="209173504"/>
        <c:scaling>
          <c:orientation val="minMax"/>
        </c:scaling>
        <c:delete val="0"/>
        <c:axPos val="b"/>
        <c:numFmt formatCode="General" sourceLinked="0"/>
        <c:majorTickMark val="out"/>
        <c:minorTickMark val="none"/>
        <c:tickLblPos val="nextTo"/>
        <c:txPr>
          <a:bodyPr/>
          <a:lstStyle/>
          <a:p>
            <a:pPr>
              <a:defRPr sz="1600"/>
            </a:pPr>
            <a:endParaRPr lang="fr-FR"/>
          </a:p>
        </c:txPr>
        <c:crossAx val="209187584"/>
        <c:crosses val="autoZero"/>
        <c:auto val="1"/>
        <c:lblAlgn val="ctr"/>
        <c:lblOffset val="100"/>
        <c:noMultiLvlLbl val="0"/>
      </c:catAx>
      <c:valAx>
        <c:axId val="209187584"/>
        <c:scaling>
          <c:orientation val="minMax"/>
        </c:scaling>
        <c:delete val="0"/>
        <c:axPos val="l"/>
        <c:majorGridlines>
          <c:spPr>
            <a:ln>
              <a:solidFill>
                <a:schemeClr val="tx1">
                  <a:alpha val="15000"/>
                </a:schemeClr>
              </a:solidFill>
            </a:ln>
          </c:spPr>
        </c:majorGridlines>
        <c:numFmt formatCode="0%" sourceLinked="0"/>
        <c:majorTickMark val="out"/>
        <c:minorTickMark val="none"/>
        <c:tickLblPos val="nextTo"/>
        <c:txPr>
          <a:bodyPr/>
          <a:lstStyle/>
          <a:p>
            <a:pPr>
              <a:defRPr sz="1600"/>
            </a:pPr>
            <a:endParaRPr lang="fr-FR"/>
          </a:p>
        </c:txPr>
        <c:crossAx val="209173504"/>
        <c:crosses val="autoZero"/>
        <c:crossBetween val="between"/>
        <c:majorUnit val="0.1"/>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'AVCT  MAA'!$G$3</c:f>
              <c:strCache>
                <c:ptCount val="1"/>
                <c:pt idx="0">
                  <c:v>Hérault</c:v>
                </c:pt>
              </c:strCache>
            </c:strRef>
          </c:tx>
          <c:spPr>
            <a:solidFill>
              <a:srgbClr val="002060"/>
            </a:solidFill>
          </c:spPr>
          <c:invertIfNegative val="0"/>
          <c:dLbls>
            <c:numFmt formatCode="#,##0\ &quot;€&quot;" sourceLinked="0"/>
            <c:spPr>
              <a:noFill/>
              <a:ln>
                <a:noFill/>
              </a:ln>
              <a:effectLst/>
            </c:spPr>
            <c:txPr>
              <a:bodyPr/>
              <a:lstStyle/>
              <a:p>
                <a:pPr>
                  <a:defRPr sz="2000" b="1">
                    <a:solidFill>
                      <a:srgbClr val="002060"/>
                    </a:solidFill>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'AVCT  MAA'!$F$4:$F$8</c:f>
              <c:strCache>
                <c:ptCount val="5"/>
                <c:pt idx="0">
                  <c:v>07/2024</c:v>
                </c:pt>
                <c:pt idx="1">
                  <c:v>10/2024</c:v>
                </c:pt>
                <c:pt idx="2">
                  <c:v>01/2025</c:v>
                </c:pt>
                <c:pt idx="3">
                  <c:v>04/2025</c:v>
                </c:pt>
                <c:pt idx="4">
                  <c:v>07/2025</c:v>
                </c:pt>
              </c:strCache>
            </c:strRef>
          </c:cat>
          <c:val>
            <c:numRef>
              <c:f>'AVCT  MAA'!$G$4:$G$8</c:f>
              <c:numCache>
                <c:formatCode>_-* #\ ##0\ "€"_-;\-* #\ ##0\ "€"_-;_-* "-"??\ "€"_-;_-@_-</c:formatCode>
                <c:ptCount val="5"/>
                <c:pt idx="0">
                  <c:v>267000</c:v>
                </c:pt>
                <c:pt idx="1">
                  <c:v>262000</c:v>
                </c:pt>
                <c:pt idx="2">
                  <c:v>266500</c:v>
                </c:pt>
                <c:pt idx="3">
                  <c:v>280000</c:v>
                </c:pt>
                <c:pt idx="4">
                  <c:v>284800</c:v>
                </c:pt>
              </c:numCache>
            </c:numRef>
          </c:val>
          <c:extLst>
            <c:ext xmlns:c16="http://schemas.microsoft.com/office/drawing/2014/chart" uri="{C3380CC4-5D6E-409C-BE32-E72D297353CC}">
              <c16:uniqueId val="{00000000-5C0E-4C2A-A00D-39D96A360966}"/>
            </c:ext>
          </c:extLst>
        </c:ser>
        <c:dLbls>
          <c:showLegendKey val="0"/>
          <c:showVal val="0"/>
          <c:showCatName val="0"/>
          <c:showSerName val="0"/>
          <c:showPercent val="0"/>
          <c:showBubbleSize val="0"/>
        </c:dLbls>
        <c:gapWidth val="100"/>
        <c:axId val="208302848"/>
        <c:axId val="208304384"/>
      </c:barChart>
      <c:dateAx>
        <c:axId val="208302848"/>
        <c:scaling>
          <c:orientation val="minMax"/>
        </c:scaling>
        <c:delete val="0"/>
        <c:axPos val="b"/>
        <c:numFmt formatCode="@" sourceLinked="0"/>
        <c:majorTickMark val="out"/>
        <c:minorTickMark val="none"/>
        <c:tickLblPos val="nextTo"/>
        <c:txPr>
          <a:bodyPr/>
          <a:lstStyle/>
          <a:p>
            <a:pPr>
              <a:defRPr sz="1600"/>
            </a:pPr>
            <a:endParaRPr lang="fr-FR"/>
          </a:p>
        </c:txPr>
        <c:crossAx val="208304384"/>
        <c:crosses val="autoZero"/>
        <c:auto val="1"/>
        <c:lblOffset val="100"/>
        <c:baseTimeUnit val="months"/>
        <c:majorUnit val="1"/>
        <c:majorTimeUnit val="months"/>
        <c:minorUnit val="1"/>
        <c:minorTimeUnit val="months"/>
      </c:dateAx>
      <c:valAx>
        <c:axId val="208304384"/>
        <c:scaling>
          <c:orientation val="minMax"/>
          <c:max val="300000"/>
          <c:min val="200000"/>
        </c:scaling>
        <c:delete val="0"/>
        <c:axPos val="l"/>
        <c:majorGridlines>
          <c:spPr>
            <a:ln>
              <a:solidFill>
                <a:schemeClr val="tx1">
                  <a:alpha val="15000"/>
                </a:schemeClr>
              </a:solidFill>
            </a:ln>
          </c:spPr>
        </c:majorGridlines>
        <c:numFmt formatCode="#,##0\ &quot;€&quot;" sourceLinked="0"/>
        <c:majorTickMark val="out"/>
        <c:minorTickMark val="none"/>
        <c:tickLblPos val="nextTo"/>
        <c:txPr>
          <a:bodyPr/>
          <a:lstStyle/>
          <a:p>
            <a:pPr>
              <a:defRPr sz="1600"/>
            </a:pPr>
            <a:endParaRPr lang="fr-FR"/>
          </a:p>
        </c:txPr>
        <c:crossAx val="208302848"/>
        <c:crosses val="autoZero"/>
        <c:crossBetween val="between"/>
        <c:majorUnit val="20000"/>
      </c:valAx>
    </c:plotArea>
    <c:plotVisOnly val="1"/>
    <c:dispBlanksAs val="gap"/>
    <c:showDLblsOverMax val="0"/>
  </c:chart>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TerEvol10!$F$4</c:f>
              <c:strCache>
                <c:ptCount val="1"/>
                <c:pt idx="0">
                  <c:v>Hérault</c:v>
                </c:pt>
              </c:strCache>
            </c:strRef>
          </c:tx>
          <c:spPr>
            <a:ln w="50800">
              <a:solidFill>
                <a:srgbClr val="002060"/>
              </a:solidFill>
            </a:ln>
            <a:effectLst>
              <a:outerShdw blurRad="38100" dist="25400" dir="2700000" algn="tl" rotWithShape="0">
                <a:prstClr val="black">
                  <a:alpha val="25000"/>
                </a:prstClr>
              </a:outerShdw>
            </a:effectLst>
          </c:spPr>
          <c:marker>
            <c:symbol val="none"/>
          </c:marker>
          <c:cat>
            <c:numRef>
              <c:f>TerEvol10!$G$3:$Q$3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TerEvol10!$G$4:$Q$4</c:f>
              <c:numCache>
                <c:formatCode>General</c:formatCode>
                <c:ptCount val="11"/>
                <c:pt idx="0">
                  <c:v>93976</c:v>
                </c:pt>
                <c:pt idx="1">
                  <c:v>91749.5</c:v>
                </c:pt>
                <c:pt idx="2">
                  <c:v>95765</c:v>
                </c:pt>
                <c:pt idx="3">
                  <c:v>100000</c:v>
                </c:pt>
                <c:pt idx="4">
                  <c:v>109846</c:v>
                </c:pt>
                <c:pt idx="5">
                  <c:v>110965</c:v>
                </c:pt>
                <c:pt idx="6">
                  <c:v>111989</c:v>
                </c:pt>
                <c:pt idx="7">
                  <c:v>100000</c:v>
                </c:pt>
                <c:pt idx="8">
                  <c:v>111900</c:v>
                </c:pt>
                <c:pt idx="9">
                  <c:v>119407</c:v>
                </c:pt>
                <c:pt idx="10">
                  <c:v>115237</c:v>
                </c:pt>
              </c:numCache>
            </c:numRef>
          </c:val>
          <c:smooth val="0"/>
          <c:extLst>
            <c:ext xmlns:c16="http://schemas.microsoft.com/office/drawing/2014/chart" uri="{C3380CC4-5D6E-409C-BE32-E72D297353CC}">
              <c16:uniqueId val="{00000000-B180-4FDC-A77F-890AAB8A028D}"/>
            </c:ext>
          </c:extLst>
        </c:ser>
        <c:ser>
          <c:idx val="1"/>
          <c:order val="1"/>
          <c:tx>
            <c:strRef>
              <c:f>TerEvol10!$F$5</c:f>
              <c:strCache>
                <c:ptCount val="1"/>
                <c:pt idx="0">
                  <c:v>Province (hors DOM)</c:v>
                </c:pt>
              </c:strCache>
            </c:strRef>
          </c:tx>
          <c:spPr>
            <a:ln w="50800">
              <a:solidFill>
                <a:srgbClr val="BFBFBF"/>
              </a:solidFill>
              <a:prstDash val="sysDot"/>
            </a:ln>
            <a:effectLst/>
          </c:spPr>
          <c:marker>
            <c:symbol val="none"/>
          </c:marker>
          <c:cat>
            <c:numRef>
              <c:f>TerEvol10!$G$3:$Q$3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TerEvol10!$G$5:$Q$5</c:f>
              <c:numCache>
                <c:formatCode>General</c:formatCode>
                <c:ptCount val="11"/>
                <c:pt idx="0">
                  <c:v>58500</c:v>
                </c:pt>
                <c:pt idx="1">
                  <c:v>59000</c:v>
                </c:pt>
                <c:pt idx="2">
                  <c:v>59195</c:v>
                </c:pt>
                <c:pt idx="3">
                  <c:v>57636</c:v>
                </c:pt>
                <c:pt idx="4">
                  <c:v>58909</c:v>
                </c:pt>
                <c:pt idx="5">
                  <c:v>58750</c:v>
                </c:pt>
                <c:pt idx="6">
                  <c:v>60000</c:v>
                </c:pt>
                <c:pt idx="7">
                  <c:v>57373</c:v>
                </c:pt>
                <c:pt idx="8">
                  <c:v>60558</c:v>
                </c:pt>
                <c:pt idx="9">
                  <c:v>60010.5</c:v>
                </c:pt>
                <c:pt idx="10">
                  <c:v>60000</c:v>
                </c:pt>
              </c:numCache>
            </c:numRef>
          </c:val>
          <c:smooth val="0"/>
          <c:extLst>
            <c:ext xmlns:c16="http://schemas.microsoft.com/office/drawing/2014/chart" uri="{C3380CC4-5D6E-409C-BE32-E72D297353CC}">
              <c16:uniqueId val="{00000001-B180-4FDC-A77F-890AAB8A028D}"/>
            </c:ext>
          </c:extLst>
        </c:ser>
        <c:dLbls>
          <c:showLegendKey val="0"/>
          <c:showVal val="0"/>
          <c:showCatName val="0"/>
          <c:showSerName val="0"/>
          <c:showPercent val="0"/>
          <c:showBubbleSize val="0"/>
        </c:dLbls>
        <c:smooth val="0"/>
        <c:axId val="208769408"/>
        <c:axId val="208770944"/>
      </c:lineChart>
      <c:catAx>
        <c:axId val="208769408"/>
        <c:scaling>
          <c:orientation val="minMax"/>
        </c:scaling>
        <c:delete val="0"/>
        <c:axPos val="b"/>
        <c:numFmt formatCode="General" sourceLinked="1"/>
        <c:majorTickMark val="out"/>
        <c:minorTickMark val="none"/>
        <c:tickLblPos val="nextTo"/>
        <c:txPr>
          <a:bodyPr/>
          <a:lstStyle/>
          <a:p>
            <a:pPr>
              <a:defRPr sz="1600"/>
            </a:pPr>
            <a:endParaRPr lang="fr-FR"/>
          </a:p>
        </c:txPr>
        <c:crossAx val="208770944"/>
        <c:crosses val="autoZero"/>
        <c:auto val="1"/>
        <c:lblAlgn val="ctr"/>
        <c:lblOffset val="100"/>
        <c:noMultiLvlLbl val="0"/>
      </c:catAx>
      <c:valAx>
        <c:axId val="208770944"/>
        <c:scaling>
          <c:orientation val="minMax"/>
          <c:max val="130000"/>
          <c:min val="50000"/>
        </c:scaling>
        <c:delete val="0"/>
        <c:axPos val="l"/>
        <c:majorGridlines>
          <c:spPr>
            <a:ln>
              <a:solidFill>
                <a:schemeClr val="bg1">
                  <a:lumMod val="85000"/>
                </a:schemeClr>
              </a:solidFill>
            </a:ln>
          </c:spPr>
        </c:majorGridlines>
        <c:numFmt formatCode="#,##0\ &quot;€&quot;" sourceLinked="0"/>
        <c:majorTickMark val="out"/>
        <c:minorTickMark val="none"/>
        <c:tickLblPos val="nextTo"/>
        <c:spPr>
          <a:noFill/>
        </c:spPr>
        <c:txPr>
          <a:bodyPr/>
          <a:lstStyle/>
          <a:p>
            <a:pPr>
              <a:defRPr sz="1600"/>
            </a:pPr>
            <a:endParaRPr lang="fr-FR"/>
          </a:p>
        </c:txPr>
        <c:crossAx val="208769408"/>
        <c:crosses val="autoZero"/>
        <c:crossBetween val="between"/>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TerRepart2!$G$3</c:f>
              <c:strCache>
                <c:ptCount val="1"/>
                <c:pt idx="0">
                  <c:v>2024</c:v>
                </c:pt>
              </c:strCache>
            </c:strRef>
          </c:tx>
          <c:spPr>
            <a:solidFill>
              <a:srgbClr val="002060"/>
            </a:solidFill>
          </c:spPr>
          <c:invertIfNegative val="0"/>
          <c:dLbls>
            <c:dLbl>
              <c:idx val="3"/>
              <c:layout>
                <c:manualLayout>
                  <c:x val="8.6912568114590645E-17"/>
                  <c:y val="2.7018291532542899E-2"/>
                </c:manualLayout>
              </c:layout>
              <c:numFmt formatCode="0%" sourceLinked="0"/>
              <c:spPr>
                <a:noFill/>
                <a:ln>
                  <a:noFill/>
                </a:ln>
                <a:effectLst/>
              </c:spPr>
              <c:txPr>
                <a:bodyPr/>
                <a:lstStyle/>
                <a:p>
                  <a:pPr>
                    <a:defRPr sz="2000" b="1">
                      <a:solidFill>
                        <a:schemeClr val="tx1"/>
                      </a:solidFill>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A02-41AE-ABBD-3B8351FD3EE6}"/>
                </c:ext>
              </c:extLst>
            </c:dLbl>
            <c:dLbl>
              <c:idx val="4"/>
              <c:layout>
                <c:manualLayout>
                  <c:x val="-1.7382513622918129E-16"/>
                  <c:y val="2.282612942362942E-2"/>
                </c:manualLayout>
              </c:layout>
              <c:numFmt formatCode="0%" sourceLinked="0"/>
              <c:spPr>
                <a:noFill/>
                <a:ln>
                  <a:noFill/>
                </a:ln>
                <a:effectLst/>
              </c:spPr>
              <c:txPr>
                <a:bodyPr/>
                <a:lstStyle/>
                <a:p>
                  <a:pPr>
                    <a:defRPr sz="2000" b="1">
                      <a:solidFill>
                        <a:schemeClr val="tx1"/>
                      </a:solidFill>
                    </a:defRPr>
                  </a:pPr>
                  <a:endParaRPr lang="fr-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A02-41AE-ABBD-3B8351FD3EE6}"/>
                </c:ext>
              </c:extLst>
            </c:dLbl>
            <c:numFmt formatCode="0%" sourceLinked="0"/>
            <c:spPr>
              <a:noFill/>
              <a:ln>
                <a:noFill/>
              </a:ln>
              <a:effectLst/>
            </c:spPr>
            <c:txPr>
              <a:bodyPr/>
              <a:lstStyle/>
              <a:p>
                <a:pPr>
                  <a:defRPr sz="2000" b="1">
                    <a:solidFill>
                      <a:schemeClr val="bg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TerRepart2!$F$4:$F$8</c:f>
              <c:strCache>
                <c:ptCount val="5"/>
                <c:pt idx="0">
                  <c:v>Moins de 600 m²</c:v>
                </c:pt>
                <c:pt idx="1">
                  <c:v>600 à 899 m²</c:v>
                </c:pt>
                <c:pt idx="2">
                  <c:v>900 à 1 499 m²</c:v>
                </c:pt>
                <c:pt idx="3">
                  <c:v>1 500 à 2 499 m²</c:v>
                </c:pt>
                <c:pt idx="4">
                  <c:v>2 500 à 5 000 m²</c:v>
                </c:pt>
              </c:strCache>
            </c:strRef>
          </c:cat>
          <c:val>
            <c:numRef>
              <c:f>TerRepart2!$G$4:$G$8</c:f>
              <c:numCache>
                <c:formatCode>General</c:formatCode>
                <c:ptCount val="5"/>
                <c:pt idx="0">
                  <c:v>0.74977252047315746</c:v>
                </c:pt>
                <c:pt idx="1">
                  <c:v>0.11828935395814376</c:v>
                </c:pt>
                <c:pt idx="2">
                  <c:v>8.0072793448589613E-2</c:v>
                </c:pt>
                <c:pt idx="3">
                  <c:v>3.6396724294813464E-2</c:v>
                </c:pt>
                <c:pt idx="4">
                  <c:v>1.5468607825295723E-2</c:v>
                </c:pt>
              </c:numCache>
            </c:numRef>
          </c:val>
          <c:extLst>
            <c:ext xmlns:c16="http://schemas.microsoft.com/office/drawing/2014/chart" uri="{C3380CC4-5D6E-409C-BE32-E72D297353CC}">
              <c16:uniqueId val="{00000000-CDA7-4868-AA2B-24DEB766F5A2}"/>
            </c:ext>
          </c:extLst>
        </c:ser>
        <c:ser>
          <c:idx val="1"/>
          <c:order val="1"/>
          <c:tx>
            <c:strRef>
              <c:f>TerRepart2!$H$3</c:f>
              <c:strCache>
                <c:ptCount val="1"/>
                <c:pt idx="0">
                  <c:v>2025</c:v>
                </c:pt>
              </c:strCache>
            </c:strRef>
          </c:tx>
          <c:spPr>
            <a:solidFill>
              <a:srgbClr val="FAC233"/>
            </a:solidFill>
          </c:spPr>
          <c:invertIfNegative val="0"/>
          <c:dLbls>
            <c:dLbl>
              <c:idx val="3"/>
              <c:layout>
                <c:manualLayout>
                  <c:x val="-1.1851850745818238E-3"/>
                  <c:y val="2.463649995309542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A02-41AE-ABBD-3B8351FD3EE6}"/>
                </c:ext>
              </c:extLst>
            </c:dLbl>
            <c:numFmt formatCode="0%" sourceLinked="0"/>
            <c:spPr>
              <a:noFill/>
              <a:ln>
                <a:noFill/>
              </a:ln>
              <a:effectLst/>
            </c:spPr>
            <c:txPr>
              <a:bodyPr/>
              <a:lstStyle/>
              <a:p>
                <a:pPr>
                  <a:defRPr sz="2000" b="1">
                    <a:solidFill>
                      <a:schemeClr val="tx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TerRepart2!$F$4:$F$8</c:f>
              <c:strCache>
                <c:ptCount val="5"/>
                <c:pt idx="0">
                  <c:v>Moins de 600 m²</c:v>
                </c:pt>
                <c:pt idx="1">
                  <c:v>600 à 899 m²</c:v>
                </c:pt>
                <c:pt idx="2">
                  <c:v>900 à 1 499 m²</c:v>
                </c:pt>
                <c:pt idx="3">
                  <c:v>1 500 à 2 499 m²</c:v>
                </c:pt>
                <c:pt idx="4">
                  <c:v>2 500 à 5 000 m²</c:v>
                </c:pt>
              </c:strCache>
            </c:strRef>
          </c:cat>
          <c:val>
            <c:numRef>
              <c:f>TerRepart2!$H$4:$H$8</c:f>
              <c:numCache>
                <c:formatCode>General</c:formatCode>
                <c:ptCount val="5"/>
                <c:pt idx="0">
                  <c:v>0.72137404580152675</c:v>
                </c:pt>
                <c:pt idx="1">
                  <c:v>0.12340966921119594</c:v>
                </c:pt>
                <c:pt idx="2">
                  <c:v>8.3969465648854963E-2</c:v>
                </c:pt>
                <c:pt idx="3">
                  <c:v>3.9440203562340966E-2</c:v>
                </c:pt>
                <c:pt idx="4">
                  <c:v>3.1806615776081425E-2</c:v>
                </c:pt>
              </c:numCache>
            </c:numRef>
          </c:val>
          <c:extLst>
            <c:ext xmlns:c16="http://schemas.microsoft.com/office/drawing/2014/chart" uri="{C3380CC4-5D6E-409C-BE32-E72D297353CC}">
              <c16:uniqueId val="{00000001-CDA7-4868-AA2B-24DEB766F5A2}"/>
            </c:ext>
          </c:extLst>
        </c:ser>
        <c:dLbls>
          <c:showLegendKey val="0"/>
          <c:showVal val="0"/>
          <c:showCatName val="0"/>
          <c:showSerName val="0"/>
          <c:showPercent val="0"/>
          <c:showBubbleSize val="0"/>
        </c:dLbls>
        <c:gapWidth val="100"/>
        <c:axId val="208302848"/>
        <c:axId val="208304384"/>
      </c:barChart>
      <c:catAx>
        <c:axId val="208302848"/>
        <c:scaling>
          <c:orientation val="minMax"/>
        </c:scaling>
        <c:delete val="0"/>
        <c:axPos val="b"/>
        <c:numFmt formatCode="General" sourceLinked="0"/>
        <c:majorTickMark val="out"/>
        <c:minorTickMark val="none"/>
        <c:tickLblPos val="nextTo"/>
        <c:txPr>
          <a:bodyPr/>
          <a:lstStyle/>
          <a:p>
            <a:pPr>
              <a:defRPr sz="1600"/>
            </a:pPr>
            <a:endParaRPr lang="fr-FR"/>
          </a:p>
        </c:txPr>
        <c:crossAx val="208304384"/>
        <c:crosses val="autoZero"/>
        <c:auto val="1"/>
        <c:lblAlgn val="ctr"/>
        <c:lblOffset val="100"/>
        <c:noMultiLvlLbl val="0"/>
      </c:catAx>
      <c:valAx>
        <c:axId val="208304384"/>
        <c:scaling>
          <c:orientation val="minMax"/>
        </c:scaling>
        <c:delete val="0"/>
        <c:axPos val="l"/>
        <c:majorGridlines>
          <c:spPr>
            <a:ln>
              <a:solidFill>
                <a:schemeClr val="tx1">
                  <a:alpha val="15000"/>
                </a:schemeClr>
              </a:solidFill>
            </a:ln>
          </c:spPr>
        </c:majorGridlines>
        <c:numFmt formatCode="0%" sourceLinked="0"/>
        <c:majorTickMark val="out"/>
        <c:minorTickMark val="none"/>
        <c:tickLblPos val="nextTo"/>
        <c:txPr>
          <a:bodyPr/>
          <a:lstStyle/>
          <a:p>
            <a:pPr>
              <a:defRPr sz="1600"/>
            </a:pPr>
            <a:endParaRPr lang="fr-FR"/>
          </a:p>
        </c:txPr>
        <c:crossAx val="208302848"/>
        <c:crosses val="autoZero"/>
        <c:crossBetween val="between"/>
        <c:majorUnit val="0.1"/>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Profil10Csp!$F$4</c:f>
              <c:strCache>
                <c:ptCount val="1"/>
                <c:pt idx="0">
                  <c:v>Agriculteur</c:v>
                </c:pt>
              </c:strCache>
            </c:strRef>
          </c:tx>
          <c:spPr>
            <a:ln w="31750">
              <a:solidFill>
                <a:srgbClr val="5480B3"/>
              </a:solidFill>
            </a:ln>
            <a:effectLst/>
          </c:spPr>
          <c:marker>
            <c:symbol val="none"/>
          </c:marker>
          <c:cat>
            <c:numRef>
              <c:f>Profil10Csp!$G$3:$Q$3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Profil10Csp!$G$4:$Q$4</c:f>
              <c:numCache>
                <c:formatCode>General</c:formatCode>
                <c:ptCount val="11"/>
                <c:pt idx="0">
                  <c:v>8.6106811145510841E-3</c:v>
                </c:pt>
                <c:pt idx="1">
                  <c:v>6.3341250989707044E-3</c:v>
                </c:pt>
                <c:pt idx="2">
                  <c:v>6.1117812625653394E-3</c:v>
                </c:pt>
                <c:pt idx="3">
                  <c:v>6.4953672748113474E-3</c:v>
                </c:pt>
                <c:pt idx="4">
                  <c:v>6.5012288908269248E-3</c:v>
                </c:pt>
                <c:pt idx="5">
                  <c:v>6.1820784798594392E-3</c:v>
                </c:pt>
                <c:pt idx="6">
                  <c:v>5.2861933723640083E-3</c:v>
                </c:pt>
                <c:pt idx="7">
                  <c:v>6.5202231520223152E-3</c:v>
                </c:pt>
                <c:pt idx="8">
                  <c:v>7.0895978486737558E-3</c:v>
                </c:pt>
                <c:pt idx="9">
                  <c:v>6.6225165562913907E-3</c:v>
                </c:pt>
                <c:pt idx="10">
                  <c:v>4.5205552305483164E-3</c:v>
                </c:pt>
              </c:numCache>
            </c:numRef>
          </c:val>
          <c:smooth val="0"/>
          <c:extLst>
            <c:ext xmlns:c16="http://schemas.microsoft.com/office/drawing/2014/chart" uri="{C3380CC4-5D6E-409C-BE32-E72D297353CC}">
              <c16:uniqueId val="{00000000-D6F1-457B-B7FE-EC01E4E139FD}"/>
            </c:ext>
          </c:extLst>
        </c:ser>
        <c:ser>
          <c:idx val="1"/>
          <c:order val="1"/>
          <c:tx>
            <c:strRef>
              <c:f>Profil10Csp!$F$5</c:f>
              <c:strCache>
                <c:ptCount val="1"/>
                <c:pt idx="0">
                  <c:v>Artisan/commerçant</c:v>
                </c:pt>
              </c:strCache>
            </c:strRef>
          </c:tx>
          <c:spPr>
            <a:ln w="31750">
              <a:solidFill>
                <a:srgbClr val="FFA01B"/>
              </a:solidFill>
            </a:ln>
            <a:effectLst/>
          </c:spPr>
          <c:marker>
            <c:symbol val="none"/>
          </c:marker>
          <c:cat>
            <c:numRef>
              <c:f>Profil10Csp!$G$3:$Q$3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Profil10Csp!$G$5:$Q$5</c:f>
              <c:numCache>
                <c:formatCode>General</c:formatCode>
                <c:ptCount val="11"/>
                <c:pt idx="0">
                  <c:v>7.5270897832817332E-2</c:v>
                </c:pt>
                <c:pt idx="1">
                  <c:v>7.5613618368962784E-2</c:v>
                </c:pt>
                <c:pt idx="2">
                  <c:v>6.9481302774427017E-2</c:v>
                </c:pt>
                <c:pt idx="3">
                  <c:v>7.8230967618683728E-2</c:v>
                </c:pt>
                <c:pt idx="4">
                  <c:v>7.3733449615476093E-2</c:v>
                </c:pt>
                <c:pt idx="5">
                  <c:v>7.0475694670397604E-2</c:v>
                </c:pt>
                <c:pt idx="6">
                  <c:v>7.383618484624567E-2</c:v>
                </c:pt>
                <c:pt idx="7">
                  <c:v>8.0369595536959548E-2</c:v>
                </c:pt>
                <c:pt idx="8">
                  <c:v>7.5581632237297802E-2</c:v>
                </c:pt>
                <c:pt idx="9">
                  <c:v>7.7586206896551727E-2</c:v>
                </c:pt>
                <c:pt idx="10">
                  <c:v>7.3073445726745734E-2</c:v>
                </c:pt>
              </c:numCache>
            </c:numRef>
          </c:val>
          <c:smooth val="0"/>
          <c:extLst>
            <c:ext xmlns:c16="http://schemas.microsoft.com/office/drawing/2014/chart" uri="{C3380CC4-5D6E-409C-BE32-E72D297353CC}">
              <c16:uniqueId val="{00000001-D6F1-457B-B7FE-EC01E4E139FD}"/>
            </c:ext>
          </c:extLst>
        </c:ser>
        <c:ser>
          <c:idx val="2"/>
          <c:order val="2"/>
          <c:tx>
            <c:strRef>
              <c:f>Profil10Csp!$F$6</c:f>
              <c:strCache>
                <c:ptCount val="1"/>
                <c:pt idx="0">
                  <c:v>Cadre supérieur</c:v>
                </c:pt>
              </c:strCache>
            </c:strRef>
          </c:tx>
          <c:spPr>
            <a:ln w="31750">
              <a:solidFill>
                <a:srgbClr val="A5A5A5"/>
              </a:solidFill>
              <a:prstDash val="solid"/>
            </a:ln>
            <a:effectLst/>
          </c:spPr>
          <c:marker>
            <c:symbol val="none"/>
          </c:marker>
          <c:cat>
            <c:numRef>
              <c:f>Profil10Csp!$G$3:$Q$3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Profil10Csp!$G$6:$Q$6</c:f>
              <c:numCache>
                <c:formatCode>General</c:formatCode>
                <c:ptCount val="11"/>
                <c:pt idx="0">
                  <c:v>0.22765092879256965</c:v>
                </c:pt>
                <c:pt idx="1">
                  <c:v>0.21239113222486145</c:v>
                </c:pt>
                <c:pt idx="2">
                  <c:v>0.22726176115802171</c:v>
                </c:pt>
                <c:pt idx="3">
                  <c:v>0.19390581717451524</c:v>
                </c:pt>
                <c:pt idx="4">
                  <c:v>0.19043843653373504</c:v>
                </c:pt>
                <c:pt idx="5">
                  <c:v>0.21409513893407953</c:v>
                </c:pt>
                <c:pt idx="6">
                  <c:v>0.22111066901608595</c:v>
                </c:pt>
                <c:pt idx="7">
                  <c:v>0.22273361227336122</c:v>
                </c:pt>
                <c:pt idx="8">
                  <c:v>0.22613372448355948</c:v>
                </c:pt>
                <c:pt idx="9">
                  <c:v>0.22265357387531401</c:v>
                </c:pt>
                <c:pt idx="10">
                  <c:v>0.22650640855182683</c:v>
                </c:pt>
              </c:numCache>
            </c:numRef>
          </c:val>
          <c:smooth val="0"/>
          <c:extLst>
            <c:ext xmlns:c16="http://schemas.microsoft.com/office/drawing/2014/chart" uri="{C3380CC4-5D6E-409C-BE32-E72D297353CC}">
              <c16:uniqueId val="{00000002-D6F1-457B-B7FE-EC01E4E139FD}"/>
            </c:ext>
          </c:extLst>
        </c:ser>
        <c:ser>
          <c:idx val="3"/>
          <c:order val="3"/>
          <c:tx>
            <c:strRef>
              <c:f>Profil10Csp!$F$7</c:f>
              <c:strCache>
                <c:ptCount val="1"/>
                <c:pt idx="0">
                  <c:v>Profession intermédiaire</c:v>
                </c:pt>
              </c:strCache>
            </c:strRef>
          </c:tx>
          <c:spPr>
            <a:ln w="31750">
              <a:solidFill>
                <a:srgbClr val="ED584D"/>
              </a:solidFill>
            </a:ln>
          </c:spPr>
          <c:marker>
            <c:symbol val="none"/>
          </c:marker>
          <c:cat>
            <c:numRef>
              <c:f>Profil10Csp!$G$3:$Q$3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Profil10Csp!$G$7:$Q$7</c:f>
              <c:numCache>
                <c:formatCode>General</c:formatCode>
                <c:ptCount val="11"/>
                <c:pt idx="0">
                  <c:v>0.26180340557275544</c:v>
                </c:pt>
                <c:pt idx="1">
                  <c:v>0.25385985748218526</c:v>
                </c:pt>
                <c:pt idx="2">
                  <c:v>0.24720546843586649</c:v>
                </c:pt>
                <c:pt idx="3">
                  <c:v>0.22418569108797401</c:v>
                </c:pt>
                <c:pt idx="4">
                  <c:v>0.2392769364940934</c:v>
                </c:pt>
                <c:pt idx="5">
                  <c:v>0.26296609618012623</c:v>
                </c:pt>
                <c:pt idx="6">
                  <c:v>0.27238106064912182</c:v>
                </c:pt>
                <c:pt idx="7">
                  <c:v>0.26931659693165971</c:v>
                </c:pt>
                <c:pt idx="8">
                  <c:v>0.27392739273927391</c:v>
                </c:pt>
                <c:pt idx="9">
                  <c:v>0.25525234071705871</c:v>
                </c:pt>
                <c:pt idx="10">
                  <c:v>0.27032920278678935</c:v>
                </c:pt>
              </c:numCache>
            </c:numRef>
          </c:val>
          <c:smooth val="0"/>
          <c:extLst>
            <c:ext xmlns:c16="http://schemas.microsoft.com/office/drawing/2014/chart" uri="{C3380CC4-5D6E-409C-BE32-E72D297353CC}">
              <c16:uniqueId val="{00000003-D6F1-457B-B7FE-EC01E4E139FD}"/>
            </c:ext>
          </c:extLst>
        </c:ser>
        <c:ser>
          <c:idx val="4"/>
          <c:order val="4"/>
          <c:tx>
            <c:strRef>
              <c:f>Profil10Csp!$F$8</c:f>
              <c:strCache>
                <c:ptCount val="1"/>
                <c:pt idx="0">
                  <c:v>Employé</c:v>
                </c:pt>
              </c:strCache>
            </c:strRef>
          </c:tx>
          <c:spPr>
            <a:ln w="31750">
              <a:solidFill>
                <a:srgbClr val="12AA20"/>
              </a:solidFill>
            </a:ln>
          </c:spPr>
          <c:marker>
            <c:symbol val="none"/>
          </c:marker>
          <c:cat>
            <c:numRef>
              <c:f>Profil10Csp!$G$3:$Q$3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Profil10Csp!$G$8:$Q$8</c:f>
              <c:numCache>
                <c:formatCode>General</c:formatCode>
                <c:ptCount val="11"/>
                <c:pt idx="0">
                  <c:v>0.15431501547987617</c:v>
                </c:pt>
                <c:pt idx="1">
                  <c:v>0.15667062549485353</c:v>
                </c:pt>
                <c:pt idx="2">
                  <c:v>0.16115802171290711</c:v>
                </c:pt>
                <c:pt idx="3">
                  <c:v>0.16696914700544466</c:v>
                </c:pt>
                <c:pt idx="4">
                  <c:v>0.16490922064536589</c:v>
                </c:pt>
                <c:pt idx="5">
                  <c:v>0.15325047179019977</c:v>
                </c:pt>
                <c:pt idx="6">
                  <c:v>0.14852498152674359</c:v>
                </c:pt>
                <c:pt idx="7">
                  <c:v>0.14198047419804741</c:v>
                </c:pt>
                <c:pt idx="8">
                  <c:v>0.13568023469013568</c:v>
                </c:pt>
                <c:pt idx="9">
                  <c:v>0.13176524320621147</c:v>
                </c:pt>
                <c:pt idx="10">
                  <c:v>0.13683986597883316</c:v>
                </c:pt>
              </c:numCache>
            </c:numRef>
          </c:val>
          <c:smooth val="0"/>
          <c:extLst>
            <c:ext xmlns:c16="http://schemas.microsoft.com/office/drawing/2014/chart" uri="{C3380CC4-5D6E-409C-BE32-E72D297353CC}">
              <c16:uniqueId val="{00000004-D6F1-457B-B7FE-EC01E4E139FD}"/>
            </c:ext>
          </c:extLst>
        </c:ser>
        <c:ser>
          <c:idx val="5"/>
          <c:order val="5"/>
          <c:tx>
            <c:strRef>
              <c:f>Profil10Csp!$F$9</c:f>
              <c:strCache>
                <c:ptCount val="1"/>
                <c:pt idx="0">
                  <c:v>Ouvrier</c:v>
                </c:pt>
              </c:strCache>
            </c:strRef>
          </c:tx>
          <c:spPr>
            <a:ln w="31750">
              <a:solidFill>
                <a:srgbClr val="BF6A23"/>
              </a:solidFill>
            </a:ln>
          </c:spPr>
          <c:marker>
            <c:symbol val="none"/>
          </c:marker>
          <c:cat>
            <c:numRef>
              <c:f>Profil10Csp!$G$3:$Q$3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Profil10Csp!$G$9:$Q$9</c:f>
              <c:numCache>
                <c:formatCode>General</c:formatCode>
                <c:ptCount val="11"/>
                <c:pt idx="0">
                  <c:v>5.843653250773994E-2</c:v>
                </c:pt>
                <c:pt idx="1">
                  <c:v>6.6013460015835315E-2</c:v>
                </c:pt>
                <c:pt idx="2">
                  <c:v>7.1974266184157615E-2</c:v>
                </c:pt>
                <c:pt idx="3">
                  <c:v>7.3359442162575228E-2</c:v>
                </c:pt>
                <c:pt idx="4">
                  <c:v>7.6111947990168877E-2</c:v>
                </c:pt>
                <c:pt idx="5">
                  <c:v>7.477061235114206E-2</c:v>
                </c:pt>
                <c:pt idx="6">
                  <c:v>6.7583698061729092E-2</c:v>
                </c:pt>
                <c:pt idx="7">
                  <c:v>7.0188284518828456E-2</c:v>
                </c:pt>
                <c:pt idx="8">
                  <c:v>6.2013608768284233E-2</c:v>
                </c:pt>
                <c:pt idx="9">
                  <c:v>6.0459008906142954E-2</c:v>
                </c:pt>
                <c:pt idx="10">
                  <c:v>5.6693080891347128E-2</c:v>
                </c:pt>
              </c:numCache>
            </c:numRef>
          </c:val>
          <c:smooth val="0"/>
          <c:extLst>
            <c:ext xmlns:c16="http://schemas.microsoft.com/office/drawing/2014/chart" uri="{C3380CC4-5D6E-409C-BE32-E72D297353CC}">
              <c16:uniqueId val="{00000005-D6F1-457B-B7FE-EC01E4E139FD}"/>
            </c:ext>
          </c:extLst>
        </c:ser>
        <c:ser>
          <c:idx val="6"/>
          <c:order val="6"/>
          <c:tx>
            <c:strRef>
              <c:f>Profil10Csp!$F$10</c:f>
              <c:strCache>
                <c:ptCount val="1"/>
                <c:pt idx="0">
                  <c:v>Retraité</c:v>
                </c:pt>
              </c:strCache>
            </c:strRef>
          </c:tx>
          <c:spPr>
            <a:ln w="31750">
              <a:solidFill>
                <a:srgbClr val="04C3C8"/>
              </a:solidFill>
            </a:ln>
          </c:spPr>
          <c:marker>
            <c:symbol val="none"/>
          </c:marker>
          <c:cat>
            <c:numRef>
              <c:f>Profil10Csp!$G$3:$Q$3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Profil10Csp!$G$10:$Q$10</c:f>
              <c:numCache>
                <c:formatCode>General</c:formatCode>
                <c:ptCount val="11"/>
                <c:pt idx="0">
                  <c:v>0.18169504643962847</c:v>
                </c:pt>
                <c:pt idx="1">
                  <c:v>0.19348772763262073</c:v>
                </c:pt>
                <c:pt idx="2">
                  <c:v>0.18528347406513873</c:v>
                </c:pt>
                <c:pt idx="3">
                  <c:v>0.21950520584583055</c:v>
                </c:pt>
                <c:pt idx="4">
                  <c:v>0.21200348846428288</c:v>
                </c:pt>
                <c:pt idx="5">
                  <c:v>0.1882605583392985</c:v>
                </c:pt>
                <c:pt idx="6">
                  <c:v>0.18257261410788381</c:v>
                </c:pt>
                <c:pt idx="7">
                  <c:v>0.18138075313807531</c:v>
                </c:pt>
                <c:pt idx="8">
                  <c:v>0.18946339078352278</c:v>
                </c:pt>
                <c:pt idx="9">
                  <c:v>0.21060744462205983</c:v>
                </c:pt>
                <c:pt idx="10">
                  <c:v>0.20060628623092061</c:v>
                </c:pt>
              </c:numCache>
            </c:numRef>
          </c:val>
          <c:smooth val="0"/>
          <c:extLst>
            <c:ext xmlns:c16="http://schemas.microsoft.com/office/drawing/2014/chart" uri="{C3380CC4-5D6E-409C-BE32-E72D297353CC}">
              <c16:uniqueId val="{00000006-D6F1-457B-B7FE-EC01E4E139FD}"/>
            </c:ext>
          </c:extLst>
        </c:ser>
        <c:ser>
          <c:idx val="7"/>
          <c:order val="7"/>
          <c:tx>
            <c:strRef>
              <c:f>Profil10Csp!$F$11</c:f>
              <c:strCache>
                <c:ptCount val="1"/>
                <c:pt idx="0">
                  <c:v>Autre/inactif</c:v>
                </c:pt>
              </c:strCache>
            </c:strRef>
          </c:tx>
          <c:spPr>
            <a:ln w="31750">
              <a:solidFill>
                <a:srgbClr val="C155FD"/>
              </a:solidFill>
            </a:ln>
          </c:spPr>
          <c:marker>
            <c:symbol val="none"/>
          </c:marker>
          <c:cat>
            <c:numRef>
              <c:f>Profil10Csp!$G$3:$Q$3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Profil10Csp!$G$11:$Q$11</c:f>
              <c:numCache>
                <c:formatCode>General</c:formatCode>
                <c:ptCount val="11"/>
                <c:pt idx="0">
                  <c:v>3.2217492260061917E-2</c:v>
                </c:pt>
                <c:pt idx="1">
                  <c:v>3.5629453681710214E-2</c:v>
                </c:pt>
                <c:pt idx="2">
                  <c:v>3.1523924406915961E-2</c:v>
                </c:pt>
                <c:pt idx="3">
                  <c:v>3.7348361830165253E-2</c:v>
                </c:pt>
                <c:pt idx="4">
                  <c:v>3.70252913660509E-2</c:v>
                </c:pt>
                <c:pt idx="5">
                  <c:v>2.9999349254896859E-2</c:v>
                </c:pt>
                <c:pt idx="6">
                  <c:v>2.8704598419826068E-2</c:v>
                </c:pt>
                <c:pt idx="7">
                  <c:v>2.7510460251046025E-2</c:v>
                </c:pt>
                <c:pt idx="8">
                  <c:v>3.0110418449252333E-2</c:v>
                </c:pt>
                <c:pt idx="9">
                  <c:v>3.5053665220369949E-2</c:v>
                </c:pt>
                <c:pt idx="10">
                  <c:v>3.1431154602988884E-2</c:v>
                </c:pt>
              </c:numCache>
            </c:numRef>
          </c:val>
          <c:smooth val="0"/>
          <c:extLst>
            <c:ext xmlns:c16="http://schemas.microsoft.com/office/drawing/2014/chart" uri="{C3380CC4-5D6E-409C-BE32-E72D297353CC}">
              <c16:uniqueId val="{00000007-D6F1-457B-B7FE-EC01E4E139FD}"/>
            </c:ext>
          </c:extLst>
        </c:ser>
        <c:dLbls>
          <c:showLegendKey val="0"/>
          <c:showVal val="0"/>
          <c:showCatName val="0"/>
          <c:showSerName val="0"/>
          <c:showPercent val="0"/>
          <c:showBubbleSize val="0"/>
        </c:dLbls>
        <c:smooth val="0"/>
        <c:axId val="209889152"/>
        <c:axId val="209890688"/>
      </c:lineChart>
      <c:catAx>
        <c:axId val="209889152"/>
        <c:scaling>
          <c:orientation val="minMax"/>
        </c:scaling>
        <c:delete val="0"/>
        <c:axPos val="b"/>
        <c:numFmt formatCode="General" sourceLinked="1"/>
        <c:majorTickMark val="out"/>
        <c:minorTickMark val="none"/>
        <c:tickLblPos val="nextTo"/>
        <c:txPr>
          <a:bodyPr/>
          <a:lstStyle/>
          <a:p>
            <a:pPr>
              <a:defRPr sz="1600"/>
            </a:pPr>
            <a:endParaRPr lang="fr-FR"/>
          </a:p>
        </c:txPr>
        <c:crossAx val="209890688"/>
        <c:crosses val="autoZero"/>
        <c:auto val="1"/>
        <c:lblAlgn val="ctr"/>
        <c:lblOffset val="100"/>
        <c:noMultiLvlLbl val="0"/>
      </c:catAx>
      <c:valAx>
        <c:axId val="209890688"/>
        <c:scaling>
          <c:orientation val="minMax"/>
        </c:scaling>
        <c:delete val="0"/>
        <c:axPos val="l"/>
        <c:majorGridlines>
          <c:spPr>
            <a:ln>
              <a:solidFill>
                <a:schemeClr val="bg1">
                  <a:lumMod val="85000"/>
                </a:schemeClr>
              </a:solidFill>
            </a:ln>
          </c:spPr>
        </c:majorGridlines>
        <c:numFmt formatCode="0%" sourceLinked="0"/>
        <c:majorTickMark val="out"/>
        <c:minorTickMark val="none"/>
        <c:tickLblPos val="nextTo"/>
        <c:spPr>
          <a:noFill/>
        </c:spPr>
        <c:txPr>
          <a:bodyPr/>
          <a:lstStyle/>
          <a:p>
            <a:pPr>
              <a:defRPr sz="1600"/>
            </a:pPr>
            <a:endParaRPr lang="fr-FR"/>
          </a:p>
        </c:txPr>
        <c:crossAx val="209889152"/>
        <c:crosses val="autoZero"/>
        <c:crossBetween val="between"/>
      </c:valAx>
    </c:plotArea>
    <c:legend>
      <c:legendPos val="t"/>
      <c:layout>
        <c:manualLayout>
          <c:xMode val="edge"/>
          <c:yMode val="edge"/>
          <c:x val="4.3470963978964987E-2"/>
          <c:y val="1.8181813843518531E-2"/>
          <c:w val="0.92898785501274694"/>
          <c:h val="0.15229368830978565"/>
        </c:manualLayout>
      </c:layout>
      <c:overlay val="0"/>
      <c:txPr>
        <a:bodyPr/>
        <a:lstStyle/>
        <a:p>
          <a:pPr>
            <a:defRPr sz="1600"/>
          </a:pPr>
          <a:endParaRPr lang="fr-FR"/>
        </a:p>
      </c:txPr>
    </c:legend>
    <c:plotVisOnly val="1"/>
    <c:dispBlanksAs val="gap"/>
    <c:showDLblsOverMax val="0"/>
  </c:chart>
  <c:externalData r:id="rId2">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Profil10Age!$F$4</c:f>
              <c:strCache>
                <c:ptCount val="1"/>
                <c:pt idx="0">
                  <c:v>29 ans et moins</c:v>
                </c:pt>
              </c:strCache>
            </c:strRef>
          </c:tx>
          <c:spPr>
            <a:ln w="31750">
              <a:solidFill>
                <a:srgbClr val="5480B3"/>
              </a:solidFill>
            </a:ln>
            <a:effectLst/>
          </c:spPr>
          <c:marker>
            <c:symbol val="none"/>
          </c:marker>
          <c:cat>
            <c:numRef>
              <c:f>Profil10Age!$G$3:$Q$3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Profil10Age!$G$4:$Q$4</c:f>
              <c:numCache>
                <c:formatCode>General</c:formatCode>
                <c:ptCount val="11"/>
                <c:pt idx="0">
                  <c:v>0.10529338566095529</c:v>
                </c:pt>
                <c:pt idx="1">
                  <c:v>0.10144785756212092</c:v>
                </c:pt>
                <c:pt idx="2">
                  <c:v>0.10405163698576872</c:v>
                </c:pt>
                <c:pt idx="3">
                  <c:v>0.10540736562172617</c:v>
                </c:pt>
                <c:pt idx="4">
                  <c:v>0.10477171301064195</c:v>
                </c:pt>
                <c:pt idx="5">
                  <c:v>0.10431280852169394</c:v>
                </c:pt>
                <c:pt idx="6">
                  <c:v>0.11101026717340745</c:v>
                </c:pt>
                <c:pt idx="7">
                  <c:v>0.1095980595980596</c:v>
                </c:pt>
                <c:pt idx="8">
                  <c:v>0.11325184165789687</c:v>
                </c:pt>
                <c:pt idx="9">
                  <c:v>0.10893121934527204</c:v>
                </c:pt>
                <c:pt idx="10">
                  <c:v>0.12346662418352716</c:v>
                </c:pt>
              </c:numCache>
            </c:numRef>
          </c:val>
          <c:smooth val="0"/>
          <c:extLst>
            <c:ext xmlns:c16="http://schemas.microsoft.com/office/drawing/2014/chart" uri="{C3380CC4-5D6E-409C-BE32-E72D297353CC}">
              <c16:uniqueId val="{00000000-D6F3-42A3-9AE9-A7C785B21C68}"/>
            </c:ext>
          </c:extLst>
        </c:ser>
        <c:ser>
          <c:idx val="1"/>
          <c:order val="1"/>
          <c:tx>
            <c:strRef>
              <c:f>Profil10Age!$F$5</c:f>
              <c:strCache>
                <c:ptCount val="1"/>
                <c:pt idx="0">
                  <c:v>30 à 39 ans</c:v>
                </c:pt>
              </c:strCache>
            </c:strRef>
          </c:tx>
          <c:spPr>
            <a:ln w="31750">
              <a:solidFill>
                <a:srgbClr val="FFA01B"/>
              </a:solidFill>
            </a:ln>
            <a:effectLst/>
          </c:spPr>
          <c:marker>
            <c:symbol val="none"/>
          </c:marker>
          <c:cat>
            <c:numRef>
              <c:f>Profil10Age!$G$3:$Q$3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Profil10Age!$G$5:$Q$5</c:f>
              <c:numCache>
                <c:formatCode>General</c:formatCode>
                <c:ptCount val="11"/>
                <c:pt idx="0">
                  <c:v>0.23480425002393032</c:v>
                </c:pt>
                <c:pt idx="1">
                  <c:v>0.22539620426531012</c:v>
                </c:pt>
                <c:pt idx="2">
                  <c:v>0.23672136246986547</c:v>
                </c:pt>
                <c:pt idx="3">
                  <c:v>0.22822145217181078</c:v>
                </c:pt>
                <c:pt idx="4">
                  <c:v>0.23501544799176108</c:v>
                </c:pt>
                <c:pt idx="5">
                  <c:v>0.23661990127305793</c:v>
                </c:pt>
                <c:pt idx="6">
                  <c:v>0.23069941573543593</c:v>
                </c:pt>
                <c:pt idx="7">
                  <c:v>0.23267498267498268</c:v>
                </c:pt>
                <c:pt idx="8">
                  <c:v>0.22658463531126041</c:v>
                </c:pt>
                <c:pt idx="9">
                  <c:v>0.20959279114862553</c:v>
                </c:pt>
                <c:pt idx="10">
                  <c:v>0.20747703255270564</c:v>
                </c:pt>
              </c:numCache>
            </c:numRef>
          </c:val>
          <c:smooth val="0"/>
          <c:extLst>
            <c:ext xmlns:c16="http://schemas.microsoft.com/office/drawing/2014/chart" uri="{C3380CC4-5D6E-409C-BE32-E72D297353CC}">
              <c16:uniqueId val="{00000001-D6F3-42A3-9AE9-A7C785B21C68}"/>
            </c:ext>
          </c:extLst>
        </c:ser>
        <c:ser>
          <c:idx val="2"/>
          <c:order val="2"/>
          <c:tx>
            <c:strRef>
              <c:f>Profil10Age!$F$6</c:f>
              <c:strCache>
                <c:ptCount val="1"/>
                <c:pt idx="0">
                  <c:v>40 à 49 ans</c:v>
                </c:pt>
              </c:strCache>
            </c:strRef>
          </c:tx>
          <c:spPr>
            <a:ln w="31750">
              <a:solidFill>
                <a:srgbClr val="A5A5A5"/>
              </a:solidFill>
              <a:prstDash val="solid"/>
            </a:ln>
            <a:effectLst/>
          </c:spPr>
          <c:marker>
            <c:symbol val="none"/>
          </c:marker>
          <c:cat>
            <c:numRef>
              <c:f>Profil10Age!$G$3:$Q$3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Profil10Age!$G$6:$Q$6</c:f>
              <c:numCache>
                <c:formatCode>General</c:formatCode>
                <c:ptCount val="11"/>
                <c:pt idx="0">
                  <c:v>0.23241121853163588</c:v>
                </c:pt>
                <c:pt idx="1">
                  <c:v>0.22568968890628058</c:v>
                </c:pt>
                <c:pt idx="2">
                  <c:v>0.22878917489695932</c:v>
                </c:pt>
                <c:pt idx="3">
                  <c:v>0.21798694495930374</c:v>
                </c:pt>
                <c:pt idx="4">
                  <c:v>0.2260212838997597</c:v>
                </c:pt>
                <c:pt idx="5">
                  <c:v>0.21622499350480645</c:v>
                </c:pt>
                <c:pt idx="6">
                  <c:v>0.21663168642577571</c:v>
                </c:pt>
                <c:pt idx="7">
                  <c:v>0.2159043659043659</c:v>
                </c:pt>
                <c:pt idx="8">
                  <c:v>0.20614425645592163</c:v>
                </c:pt>
                <c:pt idx="9">
                  <c:v>0.18792061138359759</c:v>
                </c:pt>
                <c:pt idx="10">
                  <c:v>0.19515692209654292</c:v>
                </c:pt>
              </c:numCache>
            </c:numRef>
          </c:val>
          <c:smooth val="0"/>
          <c:extLst>
            <c:ext xmlns:c16="http://schemas.microsoft.com/office/drawing/2014/chart" uri="{C3380CC4-5D6E-409C-BE32-E72D297353CC}">
              <c16:uniqueId val="{00000002-D6F3-42A3-9AE9-A7C785B21C68}"/>
            </c:ext>
          </c:extLst>
        </c:ser>
        <c:ser>
          <c:idx val="3"/>
          <c:order val="3"/>
          <c:tx>
            <c:strRef>
              <c:f>Profil10Age!$F$7</c:f>
              <c:strCache>
                <c:ptCount val="1"/>
                <c:pt idx="0">
                  <c:v>50 à 59 ans</c:v>
                </c:pt>
              </c:strCache>
            </c:strRef>
          </c:tx>
          <c:spPr>
            <a:ln w="31750">
              <a:solidFill>
                <a:srgbClr val="ED584D"/>
              </a:solidFill>
            </a:ln>
          </c:spPr>
          <c:marker>
            <c:symbol val="none"/>
          </c:marker>
          <c:cat>
            <c:numRef>
              <c:f>Profil10Age!$G$3:$Q$3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Profil10Age!$G$7:$Q$7</c:f>
              <c:numCache>
                <c:formatCode>General</c:formatCode>
                <c:ptCount val="11"/>
                <c:pt idx="0">
                  <c:v>0.19211256820139752</c:v>
                </c:pt>
                <c:pt idx="1">
                  <c:v>0.20729798473879868</c:v>
                </c:pt>
                <c:pt idx="2">
                  <c:v>0.1988490551364803</c:v>
                </c:pt>
                <c:pt idx="3">
                  <c:v>0.20485131759207026</c:v>
                </c:pt>
                <c:pt idx="4">
                  <c:v>0.19114315139031926</c:v>
                </c:pt>
                <c:pt idx="5">
                  <c:v>0.19401143154065992</c:v>
                </c:pt>
                <c:pt idx="6">
                  <c:v>0.19745873276986783</c:v>
                </c:pt>
                <c:pt idx="7">
                  <c:v>0.19774774774774775</c:v>
                </c:pt>
                <c:pt idx="8">
                  <c:v>0.19772524892738605</c:v>
                </c:pt>
                <c:pt idx="9">
                  <c:v>0.20463100262347439</c:v>
                </c:pt>
                <c:pt idx="10">
                  <c:v>0.19436036323084277</c:v>
                </c:pt>
              </c:numCache>
            </c:numRef>
          </c:val>
          <c:smooth val="0"/>
          <c:extLst>
            <c:ext xmlns:c16="http://schemas.microsoft.com/office/drawing/2014/chart" uri="{C3380CC4-5D6E-409C-BE32-E72D297353CC}">
              <c16:uniqueId val="{00000003-D6F3-42A3-9AE9-A7C785B21C68}"/>
            </c:ext>
          </c:extLst>
        </c:ser>
        <c:ser>
          <c:idx val="4"/>
          <c:order val="4"/>
          <c:tx>
            <c:strRef>
              <c:f>Profil10Age!$F$8</c:f>
              <c:strCache>
                <c:ptCount val="1"/>
                <c:pt idx="0">
                  <c:v>60 ans et plus</c:v>
                </c:pt>
              </c:strCache>
            </c:strRef>
          </c:tx>
          <c:spPr>
            <a:ln w="31750">
              <a:solidFill>
                <a:srgbClr val="12AA20"/>
              </a:solidFill>
            </a:ln>
          </c:spPr>
          <c:marker>
            <c:symbol val="none"/>
          </c:marker>
          <c:cat>
            <c:numRef>
              <c:f>Profil10Age!$G$3:$Q$3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Profil10Age!$G$8:$Q$8</c:f>
              <c:numCache>
                <c:formatCode>General</c:formatCode>
                <c:ptCount val="11"/>
                <c:pt idx="0">
                  <c:v>0.23537857758208097</c:v>
                </c:pt>
                <c:pt idx="1">
                  <c:v>0.24016826452748974</c:v>
                </c:pt>
                <c:pt idx="2">
                  <c:v>0.23158877051092619</c:v>
                </c:pt>
                <c:pt idx="3">
                  <c:v>0.24353291965508905</c:v>
                </c:pt>
                <c:pt idx="4">
                  <c:v>0.24304840370751801</c:v>
                </c:pt>
                <c:pt idx="5">
                  <c:v>0.24883086515978176</c:v>
                </c:pt>
                <c:pt idx="6">
                  <c:v>0.24419989789551308</c:v>
                </c:pt>
                <c:pt idx="7">
                  <c:v>0.24407484407484409</c:v>
                </c:pt>
                <c:pt idx="8">
                  <c:v>0.25629401764753501</c:v>
                </c:pt>
                <c:pt idx="9">
                  <c:v>0.28892437549903044</c:v>
                </c:pt>
                <c:pt idx="10">
                  <c:v>0.27953905793638151</c:v>
                </c:pt>
              </c:numCache>
            </c:numRef>
          </c:val>
          <c:smooth val="0"/>
          <c:extLst>
            <c:ext xmlns:c16="http://schemas.microsoft.com/office/drawing/2014/chart" uri="{C3380CC4-5D6E-409C-BE32-E72D297353CC}">
              <c16:uniqueId val="{00000004-D6F3-42A3-9AE9-A7C785B21C68}"/>
            </c:ext>
          </c:extLst>
        </c:ser>
        <c:dLbls>
          <c:showLegendKey val="0"/>
          <c:showVal val="0"/>
          <c:showCatName val="0"/>
          <c:showSerName val="0"/>
          <c:showPercent val="0"/>
          <c:showBubbleSize val="0"/>
        </c:dLbls>
        <c:smooth val="0"/>
        <c:axId val="209572992"/>
        <c:axId val="209574528"/>
      </c:lineChart>
      <c:catAx>
        <c:axId val="209572992"/>
        <c:scaling>
          <c:orientation val="minMax"/>
        </c:scaling>
        <c:delete val="0"/>
        <c:axPos val="b"/>
        <c:numFmt formatCode="General" sourceLinked="1"/>
        <c:majorTickMark val="out"/>
        <c:minorTickMark val="none"/>
        <c:tickLblPos val="nextTo"/>
        <c:txPr>
          <a:bodyPr/>
          <a:lstStyle/>
          <a:p>
            <a:pPr>
              <a:defRPr sz="1600"/>
            </a:pPr>
            <a:endParaRPr lang="fr-FR"/>
          </a:p>
        </c:txPr>
        <c:crossAx val="209574528"/>
        <c:crosses val="autoZero"/>
        <c:auto val="1"/>
        <c:lblAlgn val="ctr"/>
        <c:lblOffset val="100"/>
        <c:noMultiLvlLbl val="0"/>
      </c:catAx>
      <c:valAx>
        <c:axId val="209574528"/>
        <c:scaling>
          <c:orientation val="minMax"/>
        </c:scaling>
        <c:delete val="0"/>
        <c:axPos val="l"/>
        <c:majorGridlines>
          <c:spPr>
            <a:ln>
              <a:solidFill>
                <a:schemeClr val="bg1">
                  <a:lumMod val="85000"/>
                </a:schemeClr>
              </a:solidFill>
            </a:ln>
          </c:spPr>
        </c:majorGridlines>
        <c:numFmt formatCode="0%" sourceLinked="0"/>
        <c:majorTickMark val="out"/>
        <c:minorTickMark val="none"/>
        <c:tickLblPos val="nextTo"/>
        <c:spPr>
          <a:noFill/>
        </c:spPr>
        <c:txPr>
          <a:bodyPr/>
          <a:lstStyle/>
          <a:p>
            <a:pPr>
              <a:defRPr sz="1600"/>
            </a:pPr>
            <a:endParaRPr lang="fr-FR"/>
          </a:p>
        </c:txPr>
        <c:crossAx val="209572992"/>
        <c:crosses val="autoZero"/>
        <c:crossBetween val="between"/>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rgbClr val="002060"/>
            </a:solidFill>
          </c:spPr>
          <c:invertIfNegative val="0"/>
          <c:dLbls>
            <c:numFmt formatCode="0.0%" sourceLinked="0"/>
            <c:spPr>
              <a:noFill/>
              <a:ln>
                <a:noFill/>
              </a:ln>
              <a:effectLst/>
            </c:spPr>
            <c:txPr>
              <a:bodyPr/>
              <a:lstStyle/>
              <a:p>
                <a:pPr>
                  <a:defRPr sz="1600" b="1">
                    <a:solidFill>
                      <a:schemeClr val="bg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ProfilSectAge!$F$3:$F$10</c:f>
              <c:strCache>
                <c:ptCount val="8"/>
                <c:pt idx="0">
                  <c:v>Littoral</c:v>
                </c:pt>
                <c:pt idx="1">
                  <c:v>Pays Sétois</c:v>
                </c:pt>
                <c:pt idx="2">
                  <c:v>Hauts Cantons</c:v>
                </c:pt>
                <c:pt idx="3">
                  <c:v>HÉRAULT</c:v>
                </c:pt>
                <c:pt idx="4">
                  <c:v>Pays Biterrois</c:v>
                </c:pt>
                <c:pt idx="5">
                  <c:v>Périphérie Montpelliéraine</c:v>
                </c:pt>
                <c:pt idx="6">
                  <c:v>Béziers</c:v>
                </c:pt>
                <c:pt idx="7">
                  <c:v>Montpellier</c:v>
                </c:pt>
              </c:strCache>
            </c:strRef>
          </c:cat>
          <c:val>
            <c:numRef>
              <c:f>ProfilSectAge!$G$3:$G$10</c:f>
              <c:numCache>
                <c:formatCode>General</c:formatCode>
                <c:ptCount val="8"/>
                <c:pt idx="0">
                  <c:v>5.2715231788079471E-2</c:v>
                </c:pt>
                <c:pt idx="1">
                  <c:v>8.4810126582278475E-2</c:v>
                </c:pt>
                <c:pt idx="2">
                  <c:v>9.7056117755289786E-2</c:v>
                </c:pt>
                <c:pt idx="3">
                  <c:v>0.12346662418352716</c:v>
                </c:pt>
                <c:pt idx="4">
                  <c:v>0.13176895306859207</c:v>
                </c:pt>
                <c:pt idx="5">
                  <c:v>0.15694705724267671</c:v>
                </c:pt>
                <c:pt idx="6">
                  <c:v>0.16329036218538981</c:v>
                </c:pt>
                <c:pt idx="7">
                  <c:v>0.17103854389721626</c:v>
                </c:pt>
              </c:numCache>
            </c:numRef>
          </c:val>
          <c:extLst>
            <c:ext xmlns:c16="http://schemas.microsoft.com/office/drawing/2014/chart" uri="{C3380CC4-5D6E-409C-BE32-E72D297353CC}">
              <c16:uniqueId val="{00000000-9E42-432F-9CBA-EFE331FEC4D8}"/>
            </c:ext>
          </c:extLst>
        </c:ser>
        <c:dLbls>
          <c:showLegendKey val="0"/>
          <c:showVal val="0"/>
          <c:showCatName val="0"/>
          <c:showSerName val="0"/>
          <c:showPercent val="0"/>
          <c:showBubbleSize val="0"/>
        </c:dLbls>
        <c:gapWidth val="20"/>
        <c:axId val="209981440"/>
        <c:axId val="209982976"/>
      </c:barChart>
      <c:catAx>
        <c:axId val="209981440"/>
        <c:scaling>
          <c:orientation val="minMax"/>
        </c:scaling>
        <c:delete val="0"/>
        <c:axPos val="l"/>
        <c:numFmt formatCode="General" sourceLinked="1"/>
        <c:majorTickMark val="out"/>
        <c:minorTickMark val="none"/>
        <c:tickLblPos val="nextTo"/>
        <c:txPr>
          <a:bodyPr/>
          <a:lstStyle/>
          <a:p>
            <a:pPr>
              <a:defRPr sz="1600"/>
            </a:pPr>
            <a:endParaRPr lang="fr-FR"/>
          </a:p>
        </c:txPr>
        <c:crossAx val="209982976"/>
        <c:crosses val="autoZero"/>
        <c:auto val="1"/>
        <c:lblAlgn val="ctr"/>
        <c:lblOffset val="100"/>
        <c:noMultiLvlLbl val="0"/>
      </c:catAx>
      <c:valAx>
        <c:axId val="209982976"/>
        <c:scaling>
          <c:orientation val="minMax"/>
        </c:scaling>
        <c:delete val="0"/>
        <c:axPos val="b"/>
        <c:majorGridlines>
          <c:spPr>
            <a:ln>
              <a:solidFill>
                <a:srgbClr val="16375D">
                  <a:alpha val="15000"/>
                </a:srgbClr>
              </a:solidFill>
            </a:ln>
          </c:spPr>
        </c:majorGridlines>
        <c:numFmt formatCode="0%" sourceLinked="0"/>
        <c:majorTickMark val="out"/>
        <c:minorTickMark val="none"/>
        <c:tickLblPos val="nextTo"/>
        <c:txPr>
          <a:bodyPr/>
          <a:lstStyle/>
          <a:p>
            <a:pPr>
              <a:defRPr sz="1600"/>
            </a:pPr>
            <a:endParaRPr lang="fr-FR"/>
          </a:p>
        </c:txPr>
        <c:crossAx val="209981440"/>
        <c:crosses val="autoZero"/>
        <c:crossBetween val="between"/>
      </c:valAx>
    </c:plotArea>
    <c:plotVisOnly val="1"/>
    <c:dispBlanksAs val="gap"/>
    <c:showDLblsOverMax val="0"/>
  </c:chart>
  <c:externalData r:id="rId2">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rgbClr val="002060"/>
            </a:solidFill>
          </c:spPr>
          <c:invertIfNegative val="0"/>
          <c:dLbls>
            <c:numFmt formatCode="0.0%" sourceLinked="0"/>
            <c:spPr>
              <a:noFill/>
              <a:ln>
                <a:noFill/>
              </a:ln>
              <a:effectLst/>
            </c:spPr>
            <c:txPr>
              <a:bodyPr/>
              <a:lstStyle/>
              <a:p>
                <a:pPr>
                  <a:defRPr sz="1600" b="1">
                    <a:solidFill>
                      <a:schemeClr val="bg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ProfilSectAge!$F$53:$F$60</c:f>
              <c:strCache>
                <c:ptCount val="8"/>
                <c:pt idx="0">
                  <c:v>Montpellier</c:v>
                </c:pt>
                <c:pt idx="1">
                  <c:v>Périphérie Montpelliéraine</c:v>
                </c:pt>
                <c:pt idx="2">
                  <c:v>Béziers</c:v>
                </c:pt>
                <c:pt idx="3">
                  <c:v>HÉRAULT</c:v>
                </c:pt>
                <c:pt idx="4">
                  <c:v>Hauts Cantons</c:v>
                </c:pt>
                <c:pt idx="5">
                  <c:v>Pays Biterrois</c:v>
                </c:pt>
                <c:pt idx="6">
                  <c:v>Pays Sétois</c:v>
                </c:pt>
                <c:pt idx="7">
                  <c:v>Littoral</c:v>
                </c:pt>
              </c:strCache>
            </c:strRef>
          </c:cat>
          <c:val>
            <c:numRef>
              <c:f>ProfilSectAge!$G$53:$G$60</c:f>
              <c:numCache>
                <c:formatCode>General</c:formatCode>
                <c:ptCount val="8"/>
                <c:pt idx="0">
                  <c:v>0.18013918629550321</c:v>
                </c:pt>
                <c:pt idx="1">
                  <c:v>0.19000268744961032</c:v>
                </c:pt>
                <c:pt idx="2">
                  <c:v>0.21485573971761818</c:v>
                </c:pt>
                <c:pt idx="3">
                  <c:v>0.27953905793638151</c:v>
                </c:pt>
                <c:pt idx="4">
                  <c:v>0.28518859245630174</c:v>
                </c:pt>
                <c:pt idx="5">
                  <c:v>0.31543321299638988</c:v>
                </c:pt>
                <c:pt idx="6">
                  <c:v>0.40253164556962023</c:v>
                </c:pt>
                <c:pt idx="7">
                  <c:v>0.41827814569536426</c:v>
                </c:pt>
              </c:numCache>
            </c:numRef>
          </c:val>
          <c:extLst>
            <c:ext xmlns:c16="http://schemas.microsoft.com/office/drawing/2014/chart" uri="{C3380CC4-5D6E-409C-BE32-E72D297353CC}">
              <c16:uniqueId val="{00000000-E408-455E-84FA-AA2961495E4D}"/>
            </c:ext>
          </c:extLst>
        </c:ser>
        <c:dLbls>
          <c:showLegendKey val="0"/>
          <c:showVal val="0"/>
          <c:showCatName val="0"/>
          <c:showSerName val="0"/>
          <c:showPercent val="0"/>
          <c:showBubbleSize val="0"/>
        </c:dLbls>
        <c:gapWidth val="20"/>
        <c:axId val="209471360"/>
        <c:axId val="209472896"/>
      </c:barChart>
      <c:catAx>
        <c:axId val="209471360"/>
        <c:scaling>
          <c:orientation val="minMax"/>
        </c:scaling>
        <c:delete val="0"/>
        <c:axPos val="l"/>
        <c:numFmt formatCode="General" sourceLinked="1"/>
        <c:majorTickMark val="out"/>
        <c:minorTickMark val="none"/>
        <c:tickLblPos val="nextTo"/>
        <c:txPr>
          <a:bodyPr/>
          <a:lstStyle/>
          <a:p>
            <a:pPr>
              <a:defRPr sz="1600"/>
            </a:pPr>
            <a:endParaRPr lang="fr-FR"/>
          </a:p>
        </c:txPr>
        <c:crossAx val="209472896"/>
        <c:crosses val="autoZero"/>
        <c:auto val="1"/>
        <c:lblAlgn val="ctr"/>
        <c:lblOffset val="100"/>
        <c:noMultiLvlLbl val="0"/>
      </c:catAx>
      <c:valAx>
        <c:axId val="209472896"/>
        <c:scaling>
          <c:orientation val="minMax"/>
        </c:scaling>
        <c:delete val="0"/>
        <c:axPos val="b"/>
        <c:majorGridlines>
          <c:spPr>
            <a:ln>
              <a:solidFill>
                <a:srgbClr val="16375D">
                  <a:alpha val="15000"/>
                </a:srgbClr>
              </a:solidFill>
            </a:ln>
          </c:spPr>
        </c:majorGridlines>
        <c:numFmt formatCode="0%" sourceLinked="0"/>
        <c:majorTickMark val="out"/>
        <c:minorTickMark val="none"/>
        <c:tickLblPos val="nextTo"/>
        <c:txPr>
          <a:bodyPr/>
          <a:lstStyle/>
          <a:p>
            <a:pPr>
              <a:defRPr sz="1600"/>
            </a:pPr>
            <a:endParaRPr lang="fr-FR"/>
          </a:p>
        </c:txPr>
        <c:crossAx val="209471360"/>
        <c:crosses val="autoZero"/>
        <c:crossBetween val="between"/>
      </c:valAx>
    </c:plotArea>
    <c:plotVisOnly val="1"/>
    <c:dispBlanksAs val="gap"/>
    <c:showDLblsOverMax val="0"/>
  </c:chart>
  <c:externalData r:id="rId2">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Profil10Geo!$F$4</c:f>
              <c:strCache>
                <c:ptCount val="1"/>
                <c:pt idx="0">
                  <c:v>Même commune</c:v>
                </c:pt>
              </c:strCache>
            </c:strRef>
          </c:tx>
          <c:spPr>
            <a:ln w="31750">
              <a:solidFill>
                <a:srgbClr val="5480B3"/>
              </a:solidFill>
            </a:ln>
            <a:effectLst/>
          </c:spPr>
          <c:marker>
            <c:symbol val="none"/>
          </c:marker>
          <c:cat>
            <c:numRef>
              <c:f>Profil10Geo!$G$3:$Q$3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Profil10Geo!$G$4:$Q$4</c:f>
              <c:numCache>
                <c:formatCode>General</c:formatCode>
                <c:ptCount val="11"/>
                <c:pt idx="0">
                  <c:v>0.30504316219900046</c:v>
                </c:pt>
                <c:pt idx="1">
                  <c:v>0.27535558241145303</c:v>
                </c:pt>
                <c:pt idx="2">
                  <c:v>0.26990363232023723</c:v>
                </c:pt>
                <c:pt idx="3">
                  <c:v>0.27150097465886941</c:v>
                </c:pt>
                <c:pt idx="4">
                  <c:v>0.28344836740111495</c:v>
                </c:pt>
                <c:pt idx="5">
                  <c:v>0.2940736586277809</c:v>
                </c:pt>
                <c:pt idx="6">
                  <c:v>0.2827731546525451</c:v>
                </c:pt>
                <c:pt idx="7">
                  <c:v>0.27216736728908009</c:v>
                </c:pt>
                <c:pt idx="8">
                  <c:v>0.27962851556625057</c:v>
                </c:pt>
                <c:pt idx="9">
                  <c:v>0.28554279749478079</c:v>
                </c:pt>
                <c:pt idx="10">
                  <c:v>0.28454847537138389</c:v>
                </c:pt>
              </c:numCache>
            </c:numRef>
          </c:val>
          <c:smooth val="0"/>
          <c:extLst>
            <c:ext xmlns:c16="http://schemas.microsoft.com/office/drawing/2014/chart" uri="{C3380CC4-5D6E-409C-BE32-E72D297353CC}">
              <c16:uniqueId val="{00000000-27D3-49BB-9153-2886FB0E4FD1}"/>
            </c:ext>
          </c:extLst>
        </c:ser>
        <c:ser>
          <c:idx val="1"/>
          <c:order val="1"/>
          <c:tx>
            <c:strRef>
              <c:f>Profil10Geo!$F$5</c:f>
              <c:strCache>
                <c:ptCount val="1"/>
                <c:pt idx="0">
                  <c:v>Même département</c:v>
                </c:pt>
              </c:strCache>
            </c:strRef>
          </c:tx>
          <c:spPr>
            <a:ln w="31750">
              <a:solidFill>
                <a:srgbClr val="FFA01B"/>
              </a:solidFill>
            </a:ln>
            <a:effectLst/>
          </c:spPr>
          <c:marker>
            <c:symbol val="none"/>
          </c:marker>
          <c:cat>
            <c:numRef>
              <c:f>Profil10Geo!$G$3:$Q$3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Profil10Geo!$G$5:$Q$5</c:f>
              <c:numCache>
                <c:formatCode>General</c:formatCode>
                <c:ptCount val="11"/>
                <c:pt idx="0">
                  <c:v>0.33257610177192187</c:v>
                </c:pt>
                <c:pt idx="1">
                  <c:v>0.36264757832109323</c:v>
                </c:pt>
                <c:pt idx="2">
                  <c:v>0.3810229799851742</c:v>
                </c:pt>
                <c:pt idx="3">
                  <c:v>0.36272904483430801</c:v>
                </c:pt>
                <c:pt idx="4">
                  <c:v>0.37284311122909475</c:v>
                </c:pt>
                <c:pt idx="5">
                  <c:v>0.37221910637502337</c:v>
                </c:pt>
                <c:pt idx="6">
                  <c:v>0.39117043121149897</c:v>
                </c:pt>
                <c:pt idx="7">
                  <c:v>0.38198585720337602</c:v>
                </c:pt>
                <c:pt idx="8">
                  <c:v>0.38265152654534518</c:v>
                </c:pt>
                <c:pt idx="9">
                  <c:v>0.36821503131524008</c:v>
                </c:pt>
                <c:pt idx="10">
                  <c:v>0.35618647380766222</c:v>
                </c:pt>
              </c:numCache>
            </c:numRef>
          </c:val>
          <c:smooth val="0"/>
          <c:extLst>
            <c:ext xmlns:c16="http://schemas.microsoft.com/office/drawing/2014/chart" uri="{C3380CC4-5D6E-409C-BE32-E72D297353CC}">
              <c16:uniqueId val="{00000001-27D3-49BB-9153-2886FB0E4FD1}"/>
            </c:ext>
          </c:extLst>
        </c:ser>
        <c:ser>
          <c:idx val="2"/>
          <c:order val="2"/>
          <c:tx>
            <c:strRef>
              <c:f>Profil10Geo!$F$6</c:f>
              <c:strCache>
                <c:ptCount val="1"/>
                <c:pt idx="0">
                  <c:v>Même région</c:v>
                </c:pt>
              </c:strCache>
            </c:strRef>
          </c:tx>
          <c:spPr>
            <a:ln w="31750">
              <a:solidFill>
                <a:srgbClr val="A5A5A5"/>
              </a:solidFill>
              <a:prstDash val="solid"/>
            </a:ln>
            <a:effectLst/>
          </c:spPr>
          <c:marker>
            <c:symbol val="none"/>
          </c:marker>
          <c:cat>
            <c:numRef>
              <c:f>Profil10Geo!$G$3:$Q$3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Profil10Geo!$G$6:$Q$6</c:f>
              <c:numCache>
                <c:formatCode>General</c:formatCode>
                <c:ptCount val="11"/>
                <c:pt idx="0">
                  <c:v>8.1871876419809184E-2</c:v>
                </c:pt>
                <c:pt idx="1">
                  <c:v>7.9854978153760345E-2</c:v>
                </c:pt>
                <c:pt idx="2">
                  <c:v>8.0948851000741284E-2</c:v>
                </c:pt>
                <c:pt idx="3">
                  <c:v>7.6569200779727092E-2</c:v>
                </c:pt>
                <c:pt idx="4">
                  <c:v>7.5192460844173081E-2</c:v>
                </c:pt>
                <c:pt idx="5">
                  <c:v>7.3596310836916562E-2</c:v>
                </c:pt>
                <c:pt idx="6">
                  <c:v>7.0571706473576135E-2</c:v>
                </c:pt>
                <c:pt idx="7">
                  <c:v>7.4722195066314723E-2</c:v>
                </c:pt>
                <c:pt idx="8">
                  <c:v>7.8244848849451043E-2</c:v>
                </c:pt>
                <c:pt idx="9">
                  <c:v>8.0375782881002084E-2</c:v>
                </c:pt>
                <c:pt idx="10">
                  <c:v>8.4978498827208759E-2</c:v>
                </c:pt>
              </c:numCache>
            </c:numRef>
          </c:val>
          <c:smooth val="0"/>
          <c:extLst>
            <c:ext xmlns:c16="http://schemas.microsoft.com/office/drawing/2014/chart" uri="{C3380CC4-5D6E-409C-BE32-E72D297353CC}">
              <c16:uniqueId val="{00000002-27D3-49BB-9153-2886FB0E4FD1}"/>
            </c:ext>
          </c:extLst>
        </c:ser>
        <c:ser>
          <c:idx val="3"/>
          <c:order val="3"/>
          <c:tx>
            <c:strRef>
              <c:f>Profil10Geo!$F$7</c:f>
              <c:strCache>
                <c:ptCount val="1"/>
                <c:pt idx="0">
                  <c:v>Ile de France</c:v>
                </c:pt>
              </c:strCache>
            </c:strRef>
          </c:tx>
          <c:spPr>
            <a:ln w="31750">
              <a:solidFill>
                <a:srgbClr val="ED584D"/>
              </a:solidFill>
            </a:ln>
          </c:spPr>
          <c:marker>
            <c:symbol val="none"/>
          </c:marker>
          <c:cat>
            <c:numRef>
              <c:f>Profil10Geo!$G$3:$Q$3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Profil10Geo!$G$7:$Q$7</c:f>
              <c:numCache>
                <c:formatCode>General</c:formatCode>
                <c:ptCount val="11"/>
                <c:pt idx="0">
                  <c:v>6.4697864606996822E-2</c:v>
                </c:pt>
                <c:pt idx="1">
                  <c:v>6.4051315422515576E-2</c:v>
                </c:pt>
                <c:pt idx="2">
                  <c:v>6.4195700518902887E-2</c:v>
                </c:pt>
                <c:pt idx="3">
                  <c:v>6.9707602339181288E-2</c:v>
                </c:pt>
                <c:pt idx="4">
                  <c:v>6.4043005043801435E-2</c:v>
                </c:pt>
                <c:pt idx="5">
                  <c:v>6.3625599800585783E-2</c:v>
                </c:pt>
                <c:pt idx="6">
                  <c:v>6.8140062682373284E-2</c:v>
                </c:pt>
                <c:pt idx="7">
                  <c:v>6.9247564115097596E-2</c:v>
                </c:pt>
                <c:pt idx="8">
                  <c:v>6.5686569408933679E-2</c:v>
                </c:pt>
                <c:pt idx="9">
                  <c:v>6.0125260960334027E-2</c:v>
                </c:pt>
                <c:pt idx="10">
                  <c:v>5.9665754495699767E-2</c:v>
                </c:pt>
              </c:numCache>
            </c:numRef>
          </c:val>
          <c:smooth val="0"/>
          <c:extLst>
            <c:ext xmlns:c16="http://schemas.microsoft.com/office/drawing/2014/chart" uri="{C3380CC4-5D6E-409C-BE32-E72D297353CC}">
              <c16:uniqueId val="{00000003-27D3-49BB-9153-2886FB0E4FD1}"/>
            </c:ext>
          </c:extLst>
        </c:ser>
        <c:ser>
          <c:idx val="4"/>
          <c:order val="4"/>
          <c:tx>
            <c:strRef>
              <c:f>Profil10Geo!$F$8</c:f>
              <c:strCache>
                <c:ptCount val="1"/>
                <c:pt idx="0">
                  <c:v>Reste France</c:v>
                </c:pt>
              </c:strCache>
            </c:strRef>
          </c:tx>
          <c:spPr>
            <a:ln w="31750">
              <a:solidFill>
                <a:srgbClr val="12AA20"/>
              </a:solidFill>
            </a:ln>
          </c:spPr>
          <c:marker>
            <c:symbol val="none"/>
          </c:marker>
          <c:cat>
            <c:numRef>
              <c:f>Profil10Geo!$G$3:$Q$3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Profil10Geo!$G$8:$Q$8</c:f>
              <c:numCache>
                <c:formatCode>General</c:formatCode>
                <c:ptCount val="11"/>
                <c:pt idx="0">
                  <c:v>0.18309859154929578</c:v>
                </c:pt>
                <c:pt idx="1">
                  <c:v>0.18071953146788139</c:v>
                </c:pt>
                <c:pt idx="2">
                  <c:v>0.17420311341734618</c:v>
                </c:pt>
                <c:pt idx="3">
                  <c:v>0.19118908382066277</c:v>
                </c:pt>
                <c:pt idx="4">
                  <c:v>0.1743429784974781</c:v>
                </c:pt>
                <c:pt idx="5">
                  <c:v>0.17000062316943976</c:v>
                </c:pt>
                <c:pt idx="6">
                  <c:v>0.16713498324867609</c:v>
                </c:pt>
                <c:pt idx="7">
                  <c:v>0.17808844135953336</c:v>
                </c:pt>
                <c:pt idx="8">
                  <c:v>0.16746879229959391</c:v>
                </c:pt>
                <c:pt idx="9">
                  <c:v>0.17364300626304802</c:v>
                </c:pt>
                <c:pt idx="10">
                  <c:v>0.18256450351837372</c:v>
                </c:pt>
              </c:numCache>
            </c:numRef>
          </c:val>
          <c:smooth val="0"/>
          <c:extLst>
            <c:ext xmlns:c16="http://schemas.microsoft.com/office/drawing/2014/chart" uri="{C3380CC4-5D6E-409C-BE32-E72D297353CC}">
              <c16:uniqueId val="{00000004-27D3-49BB-9153-2886FB0E4FD1}"/>
            </c:ext>
          </c:extLst>
        </c:ser>
        <c:ser>
          <c:idx val="5"/>
          <c:order val="5"/>
          <c:tx>
            <c:strRef>
              <c:f>Profil10Geo!$F$9</c:f>
              <c:strCache>
                <c:ptCount val="1"/>
                <c:pt idx="0">
                  <c:v>Etrangers</c:v>
                </c:pt>
              </c:strCache>
            </c:strRef>
          </c:tx>
          <c:marker>
            <c:symbol val="none"/>
          </c:marker>
          <c:cat>
            <c:numRef>
              <c:f>Profil10Geo!$G$3:$Q$3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Profil10Geo!$G$9:$Q$9</c:f>
              <c:numCache>
                <c:formatCode>General</c:formatCode>
                <c:ptCount val="11"/>
                <c:pt idx="0">
                  <c:v>3.2712403452975922E-2</c:v>
                </c:pt>
                <c:pt idx="1">
                  <c:v>3.7371014223296459E-2</c:v>
                </c:pt>
                <c:pt idx="2">
                  <c:v>2.972572275759822E-2</c:v>
                </c:pt>
                <c:pt idx="3">
                  <c:v>2.8304093567251463E-2</c:v>
                </c:pt>
                <c:pt idx="4">
                  <c:v>3.0130076984337669E-2</c:v>
                </c:pt>
                <c:pt idx="5">
                  <c:v>2.6484701190253632E-2</c:v>
                </c:pt>
                <c:pt idx="6">
                  <c:v>2.0209661731330378E-2</c:v>
                </c:pt>
                <c:pt idx="7">
                  <c:v>2.3788574966598235E-2</c:v>
                </c:pt>
                <c:pt idx="8">
                  <c:v>2.6319747330425629E-2</c:v>
                </c:pt>
                <c:pt idx="9">
                  <c:v>3.209812108559499E-2</c:v>
                </c:pt>
                <c:pt idx="10">
                  <c:v>3.2056293979671621E-2</c:v>
                </c:pt>
              </c:numCache>
            </c:numRef>
          </c:val>
          <c:smooth val="0"/>
          <c:extLst>
            <c:ext xmlns:c16="http://schemas.microsoft.com/office/drawing/2014/chart" uri="{C3380CC4-5D6E-409C-BE32-E72D297353CC}">
              <c16:uniqueId val="{00000005-27D3-49BB-9153-2886FB0E4FD1}"/>
            </c:ext>
          </c:extLst>
        </c:ser>
        <c:dLbls>
          <c:showLegendKey val="0"/>
          <c:showVal val="0"/>
          <c:showCatName val="0"/>
          <c:showSerName val="0"/>
          <c:showPercent val="0"/>
          <c:showBubbleSize val="0"/>
        </c:dLbls>
        <c:smooth val="0"/>
        <c:axId val="209675776"/>
        <c:axId val="209677312"/>
      </c:lineChart>
      <c:catAx>
        <c:axId val="209675776"/>
        <c:scaling>
          <c:orientation val="minMax"/>
        </c:scaling>
        <c:delete val="0"/>
        <c:axPos val="b"/>
        <c:numFmt formatCode="General" sourceLinked="1"/>
        <c:majorTickMark val="out"/>
        <c:minorTickMark val="none"/>
        <c:tickLblPos val="nextTo"/>
        <c:txPr>
          <a:bodyPr/>
          <a:lstStyle/>
          <a:p>
            <a:pPr>
              <a:defRPr sz="1600"/>
            </a:pPr>
            <a:endParaRPr lang="fr-FR"/>
          </a:p>
        </c:txPr>
        <c:crossAx val="209677312"/>
        <c:crosses val="autoZero"/>
        <c:auto val="1"/>
        <c:lblAlgn val="ctr"/>
        <c:lblOffset val="100"/>
        <c:noMultiLvlLbl val="0"/>
      </c:catAx>
      <c:valAx>
        <c:axId val="209677312"/>
        <c:scaling>
          <c:orientation val="minMax"/>
        </c:scaling>
        <c:delete val="0"/>
        <c:axPos val="l"/>
        <c:majorGridlines>
          <c:spPr>
            <a:ln>
              <a:solidFill>
                <a:schemeClr val="bg1">
                  <a:lumMod val="85000"/>
                </a:schemeClr>
              </a:solidFill>
            </a:ln>
          </c:spPr>
        </c:majorGridlines>
        <c:numFmt formatCode="0%" sourceLinked="0"/>
        <c:majorTickMark val="out"/>
        <c:minorTickMark val="none"/>
        <c:tickLblPos val="nextTo"/>
        <c:spPr>
          <a:noFill/>
        </c:spPr>
        <c:txPr>
          <a:bodyPr/>
          <a:lstStyle/>
          <a:p>
            <a:pPr>
              <a:defRPr sz="1600"/>
            </a:pPr>
            <a:endParaRPr lang="fr-FR"/>
          </a:p>
        </c:txPr>
        <c:crossAx val="209675776"/>
        <c:crosses val="autoZero"/>
        <c:crossBetween val="between"/>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rgbClr val="002060"/>
            </a:solidFill>
          </c:spPr>
          <c:invertIfNegative val="0"/>
          <c:dLbls>
            <c:numFmt formatCode="0.0%" sourceLinked="0"/>
            <c:spPr>
              <a:noFill/>
              <a:ln>
                <a:noFill/>
              </a:ln>
              <a:effectLst/>
            </c:spPr>
            <c:txPr>
              <a:bodyPr/>
              <a:lstStyle/>
              <a:p>
                <a:pPr>
                  <a:defRPr sz="1600" b="1">
                    <a:solidFill>
                      <a:schemeClr val="bg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ProfilSectOrigIdf!$F$3:$F$10</c:f>
              <c:strCache>
                <c:ptCount val="8"/>
                <c:pt idx="0">
                  <c:v>Hauts Cantons</c:v>
                </c:pt>
                <c:pt idx="1">
                  <c:v>Périphérie Montpelliéraine</c:v>
                </c:pt>
                <c:pt idx="2">
                  <c:v>Pays Biterrois</c:v>
                </c:pt>
                <c:pt idx="3">
                  <c:v>HÉRAULT</c:v>
                </c:pt>
                <c:pt idx="4">
                  <c:v>Littoral</c:v>
                </c:pt>
                <c:pt idx="5">
                  <c:v>Montpellier</c:v>
                </c:pt>
                <c:pt idx="6">
                  <c:v>Béziers</c:v>
                </c:pt>
                <c:pt idx="7">
                  <c:v>Pays Sétois</c:v>
                </c:pt>
              </c:strCache>
            </c:strRef>
          </c:cat>
          <c:val>
            <c:numRef>
              <c:f>ProfilSectOrigIdf!$G$3:$G$10</c:f>
              <c:numCache>
                <c:formatCode>General</c:formatCode>
                <c:ptCount val="8"/>
                <c:pt idx="0">
                  <c:v>3.5386631716906945E-2</c:v>
                </c:pt>
                <c:pt idx="1">
                  <c:v>3.7825651302605214E-2</c:v>
                </c:pt>
                <c:pt idx="2">
                  <c:v>5.0703025138474647E-2</c:v>
                </c:pt>
                <c:pt idx="3">
                  <c:v>5.9665754495699767E-2</c:v>
                </c:pt>
                <c:pt idx="4">
                  <c:v>6.5095660289314045E-2</c:v>
                </c:pt>
                <c:pt idx="5">
                  <c:v>6.5702378033831818E-2</c:v>
                </c:pt>
                <c:pt idx="6">
                  <c:v>8.6757990867579904E-2</c:v>
                </c:pt>
                <c:pt idx="7">
                  <c:v>9.947643979057591E-2</c:v>
                </c:pt>
              </c:numCache>
            </c:numRef>
          </c:val>
          <c:extLst>
            <c:ext xmlns:c16="http://schemas.microsoft.com/office/drawing/2014/chart" uri="{C3380CC4-5D6E-409C-BE32-E72D297353CC}">
              <c16:uniqueId val="{00000000-3AF2-42E4-838C-A7883FEB22CC}"/>
            </c:ext>
          </c:extLst>
        </c:ser>
        <c:dLbls>
          <c:showLegendKey val="0"/>
          <c:showVal val="0"/>
          <c:showCatName val="0"/>
          <c:showSerName val="0"/>
          <c:showPercent val="0"/>
          <c:showBubbleSize val="0"/>
        </c:dLbls>
        <c:gapWidth val="20"/>
        <c:axId val="209760640"/>
        <c:axId val="209762176"/>
      </c:barChart>
      <c:catAx>
        <c:axId val="209760640"/>
        <c:scaling>
          <c:orientation val="minMax"/>
        </c:scaling>
        <c:delete val="0"/>
        <c:axPos val="l"/>
        <c:numFmt formatCode="General" sourceLinked="1"/>
        <c:majorTickMark val="out"/>
        <c:minorTickMark val="none"/>
        <c:tickLblPos val="nextTo"/>
        <c:txPr>
          <a:bodyPr/>
          <a:lstStyle/>
          <a:p>
            <a:pPr>
              <a:defRPr sz="1600"/>
            </a:pPr>
            <a:endParaRPr lang="fr-FR"/>
          </a:p>
        </c:txPr>
        <c:crossAx val="209762176"/>
        <c:crosses val="autoZero"/>
        <c:auto val="1"/>
        <c:lblAlgn val="ctr"/>
        <c:lblOffset val="100"/>
        <c:noMultiLvlLbl val="0"/>
      </c:catAx>
      <c:valAx>
        <c:axId val="209762176"/>
        <c:scaling>
          <c:orientation val="minMax"/>
        </c:scaling>
        <c:delete val="0"/>
        <c:axPos val="b"/>
        <c:majorGridlines>
          <c:spPr>
            <a:ln>
              <a:solidFill>
                <a:srgbClr val="16375D">
                  <a:alpha val="15000"/>
                </a:srgbClr>
              </a:solidFill>
            </a:ln>
          </c:spPr>
        </c:majorGridlines>
        <c:numFmt formatCode="0%" sourceLinked="0"/>
        <c:majorTickMark val="out"/>
        <c:minorTickMark val="none"/>
        <c:tickLblPos val="nextTo"/>
        <c:txPr>
          <a:bodyPr/>
          <a:lstStyle/>
          <a:p>
            <a:pPr>
              <a:defRPr sz="1600"/>
            </a:pPr>
            <a:endParaRPr lang="fr-FR"/>
          </a:p>
        </c:txPr>
        <c:crossAx val="209760640"/>
        <c:crosses val="autoZero"/>
        <c:crossBetween val="between"/>
      </c:valAx>
    </c:plotArea>
    <c:plotVisOnly val="1"/>
    <c:dispBlanksAs val="gap"/>
    <c:showDLblsOverMax val="0"/>
  </c:chart>
  <c:externalData r:id="rId2">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rgbClr val="002060"/>
            </a:solidFill>
          </c:spPr>
          <c:invertIfNegative val="0"/>
          <c:dLbls>
            <c:numFmt formatCode="0.0%" sourceLinked="0"/>
            <c:spPr>
              <a:noFill/>
              <a:ln>
                <a:noFill/>
              </a:ln>
              <a:effectLst/>
            </c:spPr>
            <c:txPr>
              <a:bodyPr/>
              <a:lstStyle/>
              <a:p>
                <a:pPr>
                  <a:defRPr sz="1600" b="1">
                    <a:solidFill>
                      <a:schemeClr val="bg1"/>
                    </a:solidFill>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ProfilSectOrigEtr!$F$3:$F$10</c:f>
              <c:strCache>
                <c:ptCount val="8"/>
                <c:pt idx="0">
                  <c:v>Périphérie Montpelliéraine</c:v>
                </c:pt>
                <c:pt idx="1">
                  <c:v>Pays Sétois</c:v>
                </c:pt>
                <c:pt idx="2">
                  <c:v>Montpellier</c:v>
                </c:pt>
                <c:pt idx="3">
                  <c:v>Béziers</c:v>
                </c:pt>
                <c:pt idx="4">
                  <c:v>HÉRAULT</c:v>
                </c:pt>
                <c:pt idx="5">
                  <c:v>Pays Biterrois</c:v>
                </c:pt>
                <c:pt idx="6">
                  <c:v>Littoral</c:v>
                </c:pt>
                <c:pt idx="7">
                  <c:v>Hauts Cantons</c:v>
                </c:pt>
              </c:strCache>
            </c:strRef>
          </c:cat>
          <c:val>
            <c:numRef>
              <c:f>ProfilSectOrigEtr!$G$3:$G$10</c:f>
              <c:numCache>
                <c:formatCode>General</c:formatCode>
                <c:ptCount val="8"/>
                <c:pt idx="0">
                  <c:v>9.769539078156312E-3</c:v>
                </c:pt>
                <c:pt idx="1">
                  <c:v>2.501454333915067E-2</c:v>
                </c:pt>
                <c:pt idx="2">
                  <c:v>2.5986761461142437E-2</c:v>
                </c:pt>
                <c:pt idx="3">
                  <c:v>2.9109589041095889E-2</c:v>
                </c:pt>
                <c:pt idx="4">
                  <c:v>3.2056293979671621E-2</c:v>
                </c:pt>
                <c:pt idx="5">
                  <c:v>3.8772901576480612E-2</c:v>
                </c:pt>
                <c:pt idx="6">
                  <c:v>3.9197386840877278E-2</c:v>
                </c:pt>
                <c:pt idx="7">
                  <c:v>6.90257754477938E-2</c:v>
                </c:pt>
              </c:numCache>
            </c:numRef>
          </c:val>
          <c:extLst>
            <c:ext xmlns:c16="http://schemas.microsoft.com/office/drawing/2014/chart" uri="{C3380CC4-5D6E-409C-BE32-E72D297353CC}">
              <c16:uniqueId val="{00000000-6667-4092-B67F-8799CE548A38}"/>
            </c:ext>
          </c:extLst>
        </c:ser>
        <c:dLbls>
          <c:showLegendKey val="0"/>
          <c:showVal val="0"/>
          <c:showCatName val="0"/>
          <c:showSerName val="0"/>
          <c:showPercent val="0"/>
          <c:showBubbleSize val="0"/>
        </c:dLbls>
        <c:gapWidth val="20"/>
        <c:axId val="209771136"/>
        <c:axId val="210489728"/>
      </c:barChart>
      <c:catAx>
        <c:axId val="209771136"/>
        <c:scaling>
          <c:orientation val="minMax"/>
        </c:scaling>
        <c:delete val="0"/>
        <c:axPos val="l"/>
        <c:numFmt formatCode="General" sourceLinked="1"/>
        <c:majorTickMark val="out"/>
        <c:minorTickMark val="none"/>
        <c:tickLblPos val="nextTo"/>
        <c:txPr>
          <a:bodyPr/>
          <a:lstStyle/>
          <a:p>
            <a:pPr>
              <a:defRPr sz="1600"/>
            </a:pPr>
            <a:endParaRPr lang="fr-FR"/>
          </a:p>
        </c:txPr>
        <c:crossAx val="210489728"/>
        <c:crosses val="autoZero"/>
        <c:auto val="1"/>
        <c:lblAlgn val="ctr"/>
        <c:lblOffset val="100"/>
        <c:noMultiLvlLbl val="0"/>
      </c:catAx>
      <c:valAx>
        <c:axId val="210489728"/>
        <c:scaling>
          <c:orientation val="minMax"/>
        </c:scaling>
        <c:delete val="0"/>
        <c:axPos val="b"/>
        <c:majorGridlines>
          <c:spPr>
            <a:ln>
              <a:solidFill>
                <a:srgbClr val="16375D">
                  <a:alpha val="15000"/>
                </a:srgbClr>
              </a:solidFill>
            </a:ln>
          </c:spPr>
        </c:majorGridlines>
        <c:numFmt formatCode="0%" sourceLinked="0"/>
        <c:majorTickMark val="out"/>
        <c:minorTickMark val="none"/>
        <c:tickLblPos val="nextTo"/>
        <c:txPr>
          <a:bodyPr/>
          <a:lstStyle/>
          <a:p>
            <a:pPr>
              <a:defRPr sz="1600"/>
            </a:pPr>
            <a:endParaRPr lang="fr-FR"/>
          </a:p>
        </c:txPr>
        <c:crossAx val="209771136"/>
        <c:crosses val="autoZero"/>
        <c:crossBetween val="between"/>
      </c:valAx>
    </c:plotArea>
    <c:plotVisOnly val="1"/>
    <c:dispBlanksAs val="gap"/>
    <c:showDLblsOverMax val="0"/>
  </c:chart>
  <c:externalData r:id="rId2">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Profil10Duree!$F$4</c:f>
              <c:strCache>
                <c:ptCount val="1"/>
                <c:pt idx="0">
                  <c:v>Moins de 5 ans</c:v>
                </c:pt>
              </c:strCache>
            </c:strRef>
          </c:tx>
          <c:spPr>
            <a:ln w="31750">
              <a:solidFill>
                <a:srgbClr val="5480B3"/>
              </a:solidFill>
            </a:ln>
            <a:effectLst/>
          </c:spPr>
          <c:marker>
            <c:symbol val="none"/>
          </c:marker>
          <c:cat>
            <c:numRef>
              <c:f>Profil10Duree!$G$3:$Q$3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Profil10Duree!$G$4:$Q$4</c:f>
              <c:numCache>
                <c:formatCode>General</c:formatCode>
                <c:ptCount val="11"/>
                <c:pt idx="0">
                  <c:v>0.2353896103896104</c:v>
                </c:pt>
                <c:pt idx="1">
                  <c:v>0.21687189854806102</c:v>
                </c:pt>
                <c:pt idx="2">
                  <c:v>0.21322611950644668</c:v>
                </c:pt>
                <c:pt idx="3">
                  <c:v>0.20905172413793102</c:v>
                </c:pt>
                <c:pt idx="4">
                  <c:v>0.21806778434446991</c:v>
                </c:pt>
                <c:pt idx="5">
                  <c:v>0.22284543199223386</c:v>
                </c:pt>
                <c:pt idx="6">
                  <c:v>0.24217311233885819</c:v>
                </c:pt>
                <c:pt idx="7">
                  <c:v>0.26363942523574313</c:v>
                </c:pt>
                <c:pt idx="8">
                  <c:v>0.29417810289583457</c:v>
                </c:pt>
                <c:pt idx="9">
                  <c:v>0.29224171539961014</c:v>
                </c:pt>
                <c:pt idx="10">
                  <c:v>0.29228687415426252</c:v>
                </c:pt>
              </c:numCache>
            </c:numRef>
          </c:val>
          <c:smooth val="0"/>
          <c:extLst>
            <c:ext xmlns:c16="http://schemas.microsoft.com/office/drawing/2014/chart" uri="{C3380CC4-5D6E-409C-BE32-E72D297353CC}">
              <c16:uniqueId val="{00000000-E393-462F-9D14-A68B354A0300}"/>
            </c:ext>
          </c:extLst>
        </c:ser>
        <c:ser>
          <c:idx val="1"/>
          <c:order val="1"/>
          <c:tx>
            <c:strRef>
              <c:f>Profil10Duree!$F$5</c:f>
              <c:strCache>
                <c:ptCount val="1"/>
                <c:pt idx="0">
                  <c:v>Entre 5 et 10 ans</c:v>
                </c:pt>
              </c:strCache>
            </c:strRef>
          </c:tx>
          <c:spPr>
            <a:ln w="31750">
              <a:solidFill>
                <a:srgbClr val="FFA01B"/>
              </a:solidFill>
            </a:ln>
            <a:effectLst/>
          </c:spPr>
          <c:marker>
            <c:symbol val="none"/>
          </c:marker>
          <c:cat>
            <c:numRef>
              <c:f>Profil10Duree!$G$3:$Q$3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Profil10Duree!$G$5:$Q$5</c:f>
              <c:numCache>
                <c:formatCode>General</c:formatCode>
                <c:ptCount val="11"/>
                <c:pt idx="0">
                  <c:v>0.27200577200577203</c:v>
                </c:pt>
                <c:pt idx="1">
                  <c:v>0.26980334497335051</c:v>
                </c:pt>
                <c:pt idx="2">
                  <c:v>0.27214751143768195</c:v>
                </c:pt>
                <c:pt idx="3">
                  <c:v>0.25431034482758619</c:v>
                </c:pt>
                <c:pt idx="4">
                  <c:v>0.26438306597515376</c:v>
                </c:pt>
                <c:pt idx="5">
                  <c:v>0.25951892999676412</c:v>
                </c:pt>
                <c:pt idx="6">
                  <c:v>0.25488029465930018</c:v>
                </c:pt>
                <c:pt idx="7">
                  <c:v>0.22272114952851368</c:v>
                </c:pt>
                <c:pt idx="8">
                  <c:v>0.22719303548757633</c:v>
                </c:pt>
                <c:pt idx="9">
                  <c:v>0.22588693957115011</c:v>
                </c:pt>
                <c:pt idx="10">
                  <c:v>0.23612990527740191</c:v>
                </c:pt>
              </c:numCache>
            </c:numRef>
          </c:val>
          <c:smooth val="0"/>
          <c:extLst>
            <c:ext xmlns:c16="http://schemas.microsoft.com/office/drawing/2014/chart" uri="{C3380CC4-5D6E-409C-BE32-E72D297353CC}">
              <c16:uniqueId val="{00000001-E393-462F-9D14-A68B354A0300}"/>
            </c:ext>
          </c:extLst>
        </c:ser>
        <c:ser>
          <c:idx val="2"/>
          <c:order val="2"/>
          <c:tx>
            <c:strRef>
              <c:f>Profil10Duree!$F$6</c:f>
              <c:strCache>
                <c:ptCount val="1"/>
                <c:pt idx="0">
                  <c:v>Entre 10 et 15 ans</c:v>
                </c:pt>
              </c:strCache>
            </c:strRef>
          </c:tx>
          <c:spPr>
            <a:ln w="31750">
              <a:solidFill>
                <a:srgbClr val="A5A5A5"/>
              </a:solidFill>
              <a:prstDash val="solid"/>
            </a:ln>
            <a:effectLst/>
          </c:spPr>
          <c:marker>
            <c:symbol val="none"/>
          </c:marker>
          <c:cat>
            <c:numRef>
              <c:f>Profil10Duree!$G$3:$Q$3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Profil10Duree!$G$6:$Q$6</c:f>
              <c:numCache>
                <c:formatCode>General</c:formatCode>
                <c:ptCount val="11"/>
                <c:pt idx="0">
                  <c:v>0.23593073593073594</c:v>
                </c:pt>
                <c:pt idx="1">
                  <c:v>0.22367211909575446</c:v>
                </c:pt>
                <c:pt idx="2">
                  <c:v>0.22320809649244419</c:v>
                </c:pt>
                <c:pt idx="3">
                  <c:v>0.22255747126436781</c:v>
                </c:pt>
                <c:pt idx="4">
                  <c:v>0.21830900976962972</c:v>
                </c:pt>
                <c:pt idx="5">
                  <c:v>0.21065688706719879</c:v>
                </c:pt>
                <c:pt idx="6">
                  <c:v>0.20957642725598527</c:v>
                </c:pt>
                <c:pt idx="7">
                  <c:v>0.21424562191288729</c:v>
                </c:pt>
                <c:pt idx="8">
                  <c:v>0.18680853636418596</c:v>
                </c:pt>
                <c:pt idx="9">
                  <c:v>0.17200779727095517</c:v>
                </c:pt>
                <c:pt idx="10">
                  <c:v>0.16877161329123441</c:v>
                </c:pt>
              </c:numCache>
            </c:numRef>
          </c:val>
          <c:smooth val="0"/>
          <c:extLst>
            <c:ext xmlns:c16="http://schemas.microsoft.com/office/drawing/2014/chart" uri="{C3380CC4-5D6E-409C-BE32-E72D297353CC}">
              <c16:uniqueId val="{00000002-E393-462F-9D14-A68B354A0300}"/>
            </c:ext>
          </c:extLst>
        </c:ser>
        <c:ser>
          <c:idx val="3"/>
          <c:order val="3"/>
          <c:tx>
            <c:strRef>
              <c:f>Profil10Duree!$F$7</c:f>
              <c:strCache>
                <c:ptCount val="1"/>
                <c:pt idx="0">
                  <c:v>Plus de 15 ans</c:v>
                </c:pt>
              </c:strCache>
            </c:strRef>
          </c:tx>
          <c:spPr>
            <a:ln w="31750">
              <a:solidFill>
                <a:srgbClr val="ED584D"/>
              </a:solidFill>
            </a:ln>
          </c:spPr>
          <c:marker>
            <c:symbol val="none"/>
          </c:marker>
          <c:cat>
            <c:numRef>
              <c:f>Profil10Duree!$G$3:$Q$3</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Profil10Duree!$G$7:$Q$7</c:f>
              <c:numCache>
                <c:formatCode>General</c:formatCode>
                <c:ptCount val="11"/>
                <c:pt idx="0">
                  <c:v>0.25667388167388167</c:v>
                </c:pt>
                <c:pt idx="1">
                  <c:v>0.28965263738283403</c:v>
                </c:pt>
                <c:pt idx="2">
                  <c:v>0.29141827256342717</c:v>
                </c:pt>
                <c:pt idx="3">
                  <c:v>0.31408045977011495</c:v>
                </c:pt>
                <c:pt idx="4">
                  <c:v>0.29924013991074661</c:v>
                </c:pt>
                <c:pt idx="5">
                  <c:v>0.30697875094380328</c:v>
                </c:pt>
                <c:pt idx="6">
                  <c:v>0.29337016574585634</c:v>
                </c:pt>
                <c:pt idx="7">
                  <c:v>0.29939380332285587</c:v>
                </c:pt>
                <c:pt idx="8">
                  <c:v>0.29182032525240315</c:v>
                </c:pt>
                <c:pt idx="9">
                  <c:v>0.30986354775828462</c:v>
                </c:pt>
                <c:pt idx="10">
                  <c:v>0.30281160727710121</c:v>
                </c:pt>
              </c:numCache>
            </c:numRef>
          </c:val>
          <c:smooth val="0"/>
          <c:extLst>
            <c:ext xmlns:c16="http://schemas.microsoft.com/office/drawing/2014/chart" uri="{C3380CC4-5D6E-409C-BE32-E72D297353CC}">
              <c16:uniqueId val="{00000003-E393-462F-9D14-A68B354A0300}"/>
            </c:ext>
          </c:extLst>
        </c:ser>
        <c:dLbls>
          <c:showLegendKey val="0"/>
          <c:showVal val="0"/>
          <c:showCatName val="0"/>
          <c:showSerName val="0"/>
          <c:showPercent val="0"/>
          <c:showBubbleSize val="0"/>
        </c:dLbls>
        <c:smooth val="0"/>
        <c:axId val="210633088"/>
        <c:axId val="210634624"/>
      </c:lineChart>
      <c:catAx>
        <c:axId val="210633088"/>
        <c:scaling>
          <c:orientation val="minMax"/>
        </c:scaling>
        <c:delete val="0"/>
        <c:axPos val="b"/>
        <c:numFmt formatCode="General" sourceLinked="1"/>
        <c:majorTickMark val="out"/>
        <c:minorTickMark val="none"/>
        <c:tickLblPos val="nextTo"/>
        <c:txPr>
          <a:bodyPr/>
          <a:lstStyle/>
          <a:p>
            <a:pPr>
              <a:defRPr sz="1600"/>
            </a:pPr>
            <a:endParaRPr lang="fr-FR"/>
          </a:p>
        </c:txPr>
        <c:crossAx val="210634624"/>
        <c:crosses val="autoZero"/>
        <c:auto val="1"/>
        <c:lblAlgn val="ctr"/>
        <c:lblOffset val="100"/>
        <c:noMultiLvlLbl val="0"/>
      </c:catAx>
      <c:valAx>
        <c:axId val="210634624"/>
        <c:scaling>
          <c:orientation val="minMax"/>
        </c:scaling>
        <c:delete val="0"/>
        <c:axPos val="l"/>
        <c:majorGridlines>
          <c:spPr>
            <a:ln>
              <a:solidFill>
                <a:schemeClr val="bg1">
                  <a:lumMod val="85000"/>
                </a:schemeClr>
              </a:solidFill>
            </a:ln>
          </c:spPr>
        </c:majorGridlines>
        <c:numFmt formatCode="0%" sourceLinked="0"/>
        <c:majorTickMark val="out"/>
        <c:minorTickMark val="none"/>
        <c:tickLblPos val="nextTo"/>
        <c:spPr>
          <a:noFill/>
        </c:spPr>
        <c:txPr>
          <a:bodyPr/>
          <a:lstStyle/>
          <a:p>
            <a:pPr>
              <a:defRPr sz="1600"/>
            </a:pPr>
            <a:endParaRPr lang="fr-FR"/>
          </a:p>
        </c:txPr>
        <c:crossAx val="210633088"/>
        <c:crosses val="autoZero"/>
        <c:crossBetween val="between"/>
      </c:valAx>
    </c:plotArea>
    <c:legend>
      <c:legendPos val="t"/>
      <c:overlay val="0"/>
      <c:txPr>
        <a:bodyPr/>
        <a:lstStyle/>
        <a:p>
          <a:pPr>
            <a:defRPr sz="2000"/>
          </a:pPr>
          <a:endParaRPr lang="fr-FR"/>
        </a:p>
      </c:txPr>
    </c:legend>
    <c:plotVisOnly val="1"/>
    <c:dispBlanksAs val="gap"/>
    <c:showDLblsOverMax val="0"/>
  </c:chart>
  <c:externalData r:id="rId2">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sz="2400" dirty="0">
                <a:solidFill>
                  <a:srgbClr val="002060"/>
                </a:solidFill>
                <a:latin typeface="+mn-lt"/>
                <a:cs typeface="Lucida Sans Unicode" panose="020B0602030504020204" pitchFamily="34" charset="0"/>
              </a:rPr>
              <a:t>2024</a:t>
            </a:r>
            <a:endParaRPr lang="fr-FR" dirty="0">
              <a:solidFill>
                <a:srgbClr val="002060"/>
              </a:solidFill>
              <a:latin typeface="+mn-lt"/>
              <a:cs typeface="Lucida Sans Unicode" panose="020B0602030504020204" pitchFamily="34" charset="0"/>
            </a:endParaRPr>
          </a:p>
        </c:rich>
      </c:tx>
      <c:layout>
        <c:manualLayout>
          <c:xMode val="edge"/>
          <c:yMode val="edge"/>
          <c:x val="0.42533649313253324"/>
          <c:y val="2.3021813751196087E-2"/>
        </c:manualLayout>
      </c:layout>
      <c:overlay val="0"/>
    </c:title>
    <c:autoTitleDeleted val="0"/>
    <c:plotArea>
      <c:layout/>
      <c:barChart>
        <c:barDir val="col"/>
        <c:grouping val="clustered"/>
        <c:varyColors val="0"/>
        <c:ser>
          <c:idx val="0"/>
          <c:order val="0"/>
          <c:invertIfNegative val="0"/>
          <c:dPt>
            <c:idx val="0"/>
            <c:invertIfNegative val="0"/>
            <c:bubble3D val="0"/>
            <c:spPr>
              <a:solidFill>
                <a:srgbClr val="3A6B27"/>
              </a:solidFill>
            </c:spPr>
            <c:extLst>
              <c:ext xmlns:c16="http://schemas.microsoft.com/office/drawing/2014/chart" uri="{C3380CC4-5D6E-409C-BE32-E72D297353CC}">
                <c16:uniqueId val="{00000001-4D9F-43E3-A6AB-48F35D7385D4}"/>
              </c:ext>
            </c:extLst>
          </c:dPt>
          <c:dPt>
            <c:idx val="1"/>
            <c:invertIfNegative val="0"/>
            <c:bubble3D val="0"/>
            <c:spPr>
              <a:solidFill>
                <a:srgbClr val="6BBE4A"/>
              </a:solidFill>
            </c:spPr>
            <c:extLst>
              <c:ext xmlns:c16="http://schemas.microsoft.com/office/drawing/2014/chart" uri="{C3380CC4-5D6E-409C-BE32-E72D297353CC}">
                <c16:uniqueId val="{00000003-4D9F-43E3-A6AB-48F35D7385D4}"/>
              </c:ext>
            </c:extLst>
          </c:dPt>
          <c:dPt>
            <c:idx val="2"/>
            <c:invertIfNegative val="0"/>
            <c:bubble3D val="0"/>
            <c:spPr>
              <a:solidFill>
                <a:srgbClr val="C9D227"/>
              </a:solidFill>
            </c:spPr>
            <c:extLst>
              <c:ext xmlns:c16="http://schemas.microsoft.com/office/drawing/2014/chart" uri="{C3380CC4-5D6E-409C-BE32-E72D297353CC}">
                <c16:uniqueId val="{00000005-4D9F-43E3-A6AB-48F35D7385D4}"/>
              </c:ext>
            </c:extLst>
          </c:dPt>
          <c:dPt>
            <c:idx val="3"/>
            <c:invertIfNegative val="0"/>
            <c:bubble3D val="0"/>
            <c:spPr>
              <a:solidFill>
                <a:srgbClr val="FFFF00"/>
              </a:solidFill>
            </c:spPr>
            <c:extLst>
              <c:ext xmlns:c16="http://schemas.microsoft.com/office/drawing/2014/chart" uri="{C3380CC4-5D6E-409C-BE32-E72D297353CC}">
                <c16:uniqueId val="{00000007-4D9F-43E3-A6AB-48F35D7385D4}"/>
              </c:ext>
            </c:extLst>
          </c:dPt>
          <c:dPt>
            <c:idx val="4"/>
            <c:invertIfNegative val="0"/>
            <c:bubble3D val="0"/>
            <c:spPr>
              <a:solidFill>
                <a:srgbClr val="FFC000"/>
              </a:solidFill>
            </c:spPr>
            <c:extLst>
              <c:ext xmlns:c16="http://schemas.microsoft.com/office/drawing/2014/chart" uri="{C3380CC4-5D6E-409C-BE32-E72D297353CC}">
                <c16:uniqueId val="{00000009-4D9F-43E3-A6AB-48F35D7385D4}"/>
              </c:ext>
            </c:extLst>
          </c:dPt>
          <c:dPt>
            <c:idx val="5"/>
            <c:invertIfNegative val="0"/>
            <c:bubble3D val="0"/>
            <c:spPr>
              <a:solidFill>
                <a:srgbClr val="EA8F16"/>
              </a:solidFill>
            </c:spPr>
            <c:extLst>
              <c:ext xmlns:c16="http://schemas.microsoft.com/office/drawing/2014/chart" uri="{C3380CC4-5D6E-409C-BE32-E72D297353CC}">
                <c16:uniqueId val="{0000000B-4D9F-43E3-A6AB-48F35D7385D4}"/>
              </c:ext>
            </c:extLst>
          </c:dPt>
          <c:dPt>
            <c:idx val="6"/>
            <c:invertIfNegative val="0"/>
            <c:bubble3D val="0"/>
            <c:spPr>
              <a:solidFill>
                <a:srgbClr val="FF0000"/>
              </a:solidFill>
            </c:spPr>
            <c:extLst>
              <c:ext xmlns:c16="http://schemas.microsoft.com/office/drawing/2014/chart" uri="{C3380CC4-5D6E-409C-BE32-E72D297353CC}">
                <c16:uniqueId val="{0000000D-4D9F-43E3-A6AB-48F35D7385D4}"/>
              </c:ext>
            </c:extLst>
          </c:dPt>
          <c:dLbls>
            <c:dLbl>
              <c:idx val="0"/>
              <c:layout>
                <c:manualLayout>
                  <c:x val="3.1287292235134593E-3"/>
                  <c:y val="-1.31553221435407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9F-43E3-A6AB-48F35D7385D4}"/>
                </c:ext>
              </c:extLst>
            </c:dLbl>
            <c:dLbl>
              <c:idx val="6"/>
              <c:layout>
                <c:manualLayout>
                  <c:x val="-1.1471874628808038E-16"/>
                  <c:y val="-2.30218137511960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D9F-43E3-A6AB-48F35D7385D4}"/>
                </c:ext>
              </c:extLst>
            </c:dLbl>
            <c:numFmt formatCode="0%" sourceLinked="0"/>
            <c:spPr>
              <a:noFill/>
              <a:ln>
                <a:noFill/>
              </a:ln>
              <a:effectLst/>
            </c:spPr>
            <c:txPr>
              <a:bodyPr/>
              <a:lstStyle/>
              <a:p>
                <a:pPr>
                  <a:defRPr sz="20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LoaRepartDPE!$F$3:$F$9</c:f>
              <c:strCache>
                <c:ptCount val="7"/>
                <c:pt idx="0">
                  <c:v>A</c:v>
                </c:pt>
                <c:pt idx="1">
                  <c:v>B</c:v>
                </c:pt>
                <c:pt idx="2">
                  <c:v>C</c:v>
                </c:pt>
                <c:pt idx="3">
                  <c:v>D</c:v>
                </c:pt>
                <c:pt idx="4">
                  <c:v>E</c:v>
                </c:pt>
                <c:pt idx="5">
                  <c:v>F</c:v>
                </c:pt>
                <c:pt idx="6">
                  <c:v>G</c:v>
                </c:pt>
              </c:strCache>
            </c:strRef>
          </c:cat>
          <c:val>
            <c:numRef>
              <c:f>LoaRepartDPE!$G$3:$G$9</c:f>
              <c:numCache>
                <c:formatCode>General</c:formatCode>
                <c:ptCount val="7"/>
                <c:pt idx="0">
                  <c:v>4.5724883289633561E-2</c:v>
                </c:pt>
                <c:pt idx="1">
                  <c:v>8.6717401036004352E-2</c:v>
                </c:pt>
                <c:pt idx="2">
                  <c:v>0.34878813071561043</c:v>
                </c:pt>
                <c:pt idx="3">
                  <c:v>0.31048155016946988</c:v>
                </c:pt>
                <c:pt idx="4">
                  <c:v>0.14894161284133786</c:v>
                </c:pt>
                <c:pt idx="5">
                  <c:v>4.0225107117733583E-2</c:v>
                </c:pt>
                <c:pt idx="6">
                  <c:v>1.9121314830210397E-2</c:v>
                </c:pt>
              </c:numCache>
            </c:numRef>
          </c:val>
          <c:extLst>
            <c:ext xmlns:c16="http://schemas.microsoft.com/office/drawing/2014/chart" uri="{C3380CC4-5D6E-409C-BE32-E72D297353CC}">
              <c16:uniqueId val="{0000000E-4D9F-43E3-A6AB-48F35D7385D4}"/>
            </c:ext>
          </c:extLst>
        </c:ser>
        <c:dLbls>
          <c:showLegendKey val="0"/>
          <c:showVal val="0"/>
          <c:showCatName val="0"/>
          <c:showSerName val="0"/>
          <c:showPercent val="0"/>
          <c:showBubbleSize val="0"/>
        </c:dLbls>
        <c:gapWidth val="18"/>
        <c:axId val="460876032"/>
        <c:axId val="460886016"/>
      </c:barChart>
      <c:catAx>
        <c:axId val="460876032"/>
        <c:scaling>
          <c:orientation val="minMax"/>
        </c:scaling>
        <c:delete val="0"/>
        <c:axPos val="b"/>
        <c:numFmt formatCode="General" sourceLinked="0"/>
        <c:majorTickMark val="out"/>
        <c:minorTickMark val="none"/>
        <c:tickLblPos val="nextTo"/>
        <c:txPr>
          <a:bodyPr/>
          <a:lstStyle/>
          <a:p>
            <a:pPr>
              <a:defRPr sz="1200"/>
            </a:pPr>
            <a:endParaRPr lang="fr-FR"/>
          </a:p>
        </c:txPr>
        <c:crossAx val="460886016"/>
        <c:crosses val="autoZero"/>
        <c:auto val="1"/>
        <c:lblAlgn val="ctr"/>
        <c:lblOffset val="100"/>
        <c:noMultiLvlLbl val="0"/>
      </c:catAx>
      <c:valAx>
        <c:axId val="460886016"/>
        <c:scaling>
          <c:orientation val="minMax"/>
        </c:scaling>
        <c:delete val="1"/>
        <c:axPos val="l"/>
        <c:numFmt formatCode="General" sourceLinked="1"/>
        <c:majorTickMark val="out"/>
        <c:minorTickMark val="none"/>
        <c:tickLblPos val="nextTo"/>
        <c:crossAx val="460876032"/>
        <c:crosses val="autoZero"/>
        <c:crossBetween val="between"/>
      </c:valAx>
    </c:plotArea>
    <c:plotVisOnly val="1"/>
    <c:dispBlanksAs val="gap"/>
    <c:showDLblsOverMax val="0"/>
  </c:chart>
  <c:spPr>
    <a:solidFill>
      <a:schemeClr val="bg1"/>
    </a:solidFill>
    <a:ln>
      <a:noFill/>
    </a:ln>
    <a:effectLst/>
  </c:sp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sz="2400" dirty="0">
                <a:solidFill>
                  <a:srgbClr val="002060"/>
                </a:solidFill>
              </a:rPr>
              <a:t>2025</a:t>
            </a:r>
          </a:p>
        </c:rich>
      </c:tx>
      <c:layout>
        <c:manualLayout>
          <c:xMode val="edge"/>
          <c:yMode val="edge"/>
          <c:x val="0.42842894638170231"/>
          <c:y val="2.3021807789398885E-2"/>
        </c:manualLayout>
      </c:layout>
      <c:overlay val="0"/>
    </c:title>
    <c:autoTitleDeleted val="0"/>
    <c:plotArea>
      <c:layout/>
      <c:barChart>
        <c:barDir val="col"/>
        <c:grouping val="clustered"/>
        <c:varyColors val="0"/>
        <c:ser>
          <c:idx val="0"/>
          <c:order val="0"/>
          <c:invertIfNegative val="0"/>
          <c:dPt>
            <c:idx val="0"/>
            <c:invertIfNegative val="0"/>
            <c:bubble3D val="0"/>
            <c:spPr>
              <a:solidFill>
                <a:srgbClr val="3A6B27"/>
              </a:solidFill>
            </c:spPr>
            <c:extLst>
              <c:ext xmlns:c16="http://schemas.microsoft.com/office/drawing/2014/chart" uri="{C3380CC4-5D6E-409C-BE32-E72D297353CC}">
                <c16:uniqueId val="{00000001-42CC-4381-96AC-510859DFE5EC}"/>
              </c:ext>
            </c:extLst>
          </c:dPt>
          <c:dPt>
            <c:idx val="1"/>
            <c:invertIfNegative val="0"/>
            <c:bubble3D val="0"/>
            <c:spPr>
              <a:solidFill>
                <a:srgbClr val="6BBE4A"/>
              </a:solidFill>
            </c:spPr>
            <c:extLst>
              <c:ext xmlns:c16="http://schemas.microsoft.com/office/drawing/2014/chart" uri="{C3380CC4-5D6E-409C-BE32-E72D297353CC}">
                <c16:uniqueId val="{00000003-42CC-4381-96AC-510859DFE5EC}"/>
              </c:ext>
            </c:extLst>
          </c:dPt>
          <c:dPt>
            <c:idx val="2"/>
            <c:invertIfNegative val="0"/>
            <c:bubble3D val="0"/>
            <c:spPr>
              <a:solidFill>
                <a:srgbClr val="C9D227"/>
              </a:solidFill>
            </c:spPr>
            <c:extLst>
              <c:ext xmlns:c16="http://schemas.microsoft.com/office/drawing/2014/chart" uri="{C3380CC4-5D6E-409C-BE32-E72D297353CC}">
                <c16:uniqueId val="{00000005-42CC-4381-96AC-510859DFE5EC}"/>
              </c:ext>
            </c:extLst>
          </c:dPt>
          <c:dPt>
            <c:idx val="3"/>
            <c:invertIfNegative val="0"/>
            <c:bubble3D val="0"/>
            <c:spPr>
              <a:solidFill>
                <a:srgbClr val="FFFF00"/>
              </a:solidFill>
            </c:spPr>
            <c:extLst>
              <c:ext xmlns:c16="http://schemas.microsoft.com/office/drawing/2014/chart" uri="{C3380CC4-5D6E-409C-BE32-E72D297353CC}">
                <c16:uniqueId val="{00000007-42CC-4381-96AC-510859DFE5EC}"/>
              </c:ext>
            </c:extLst>
          </c:dPt>
          <c:dPt>
            <c:idx val="4"/>
            <c:invertIfNegative val="0"/>
            <c:bubble3D val="0"/>
            <c:spPr>
              <a:solidFill>
                <a:srgbClr val="FFC000"/>
              </a:solidFill>
            </c:spPr>
            <c:extLst>
              <c:ext xmlns:c16="http://schemas.microsoft.com/office/drawing/2014/chart" uri="{C3380CC4-5D6E-409C-BE32-E72D297353CC}">
                <c16:uniqueId val="{00000009-42CC-4381-96AC-510859DFE5EC}"/>
              </c:ext>
            </c:extLst>
          </c:dPt>
          <c:dPt>
            <c:idx val="5"/>
            <c:invertIfNegative val="0"/>
            <c:bubble3D val="0"/>
            <c:spPr>
              <a:solidFill>
                <a:srgbClr val="EA8F16"/>
              </a:solidFill>
            </c:spPr>
            <c:extLst>
              <c:ext xmlns:c16="http://schemas.microsoft.com/office/drawing/2014/chart" uri="{C3380CC4-5D6E-409C-BE32-E72D297353CC}">
                <c16:uniqueId val="{0000000B-42CC-4381-96AC-510859DFE5EC}"/>
              </c:ext>
            </c:extLst>
          </c:dPt>
          <c:dPt>
            <c:idx val="6"/>
            <c:invertIfNegative val="0"/>
            <c:bubble3D val="0"/>
            <c:spPr>
              <a:solidFill>
                <a:srgbClr val="FF0000"/>
              </a:solidFill>
            </c:spPr>
            <c:extLst>
              <c:ext xmlns:c16="http://schemas.microsoft.com/office/drawing/2014/chart" uri="{C3380CC4-5D6E-409C-BE32-E72D297353CC}">
                <c16:uniqueId val="{0000000D-42CC-4381-96AC-510859DFE5EC}"/>
              </c:ext>
            </c:extLst>
          </c:dPt>
          <c:dLbls>
            <c:numFmt formatCode="0%" sourceLinked="0"/>
            <c:spPr>
              <a:noFill/>
              <a:ln>
                <a:noFill/>
              </a:ln>
              <a:effectLst/>
            </c:spPr>
            <c:txPr>
              <a:bodyPr/>
              <a:lstStyle/>
              <a:p>
                <a:pPr>
                  <a:defRPr sz="2000"/>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LoaRepartDPE!$F$53:$F$59</c:f>
              <c:strCache>
                <c:ptCount val="7"/>
                <c:pt idx="0">
                  <c:v>A</c:v>
                </c:pt>
                <c:pt idx="1">
                  <c:v>B</c:v>
                </c:pt>
                <c:pt idx="2">
                  <c:v>C</c:v>
                </c:pt>
                <c:pt idx="3">
                  <c:v>D</c:v>
                </c:pt>
                <c:pt idx="4">
                  <c:v>E</c:v>
                </c:pt>
                <c:pt idx="5">
                  <c:v>F</c:v>
                </c:pt>
                <c:pt idx="6">
                  <c:v>G</c:v>
                </c:pt>
              </c:strCache>
            </c:strRef>
          </c:cat>
          <c:val>
            <c:numRef>
              <c:f>LoaRepartDPE!$G$53:$G$59</c:f>
              <c:numCache>
                <c:formatCode>General</c:formatCode>
                <c:ptCount val="7"/>
                <c:pt idx="0">
                  <c:v>5.093548958271852E-2</c:v>
                </c:pt>
                <c:pt idx="1">
                  <c:v>9.2014401227645634E-2</c:v>
                </c:pt>
                <c:pt idx="2">
                  <c:v>0.38611816089240392</c:v>
                </c:pt>
                <c:pt idx="3">
                  <c:v>0.30260284483267424</c:v>
                </c:pt>
                <c:pt idx="4">
                  <c:v>0.12394499203210765</c:v>
                </c:pt>
                <c:pt idx="5">
                  <c:v>3.1871569379684821E-2</c:v>
                </c:pt>
                <c:pt idx="6">
                  <c:v>1.2512542052765151E-2</c:v>
                </c:pt>
              </c:numCache>
            </c:numRef>
          </c:val>
          <c:extLst>
            <c:ext xmlns:c16="http://schemas.microsoft.com/office/drawing/2014/chart" uri="{C3380CC4-5D6E-409C-BE32-E72D297353CC}">
              <c16:uniqueId val="{0000000E-42CC-4381-96AC-510859DFE5EC}"/>
            </c:ext>
          </c:extLst>
        </c:ser>
        <c:dLbls>
          <c:showLegendKey val="0"/>
          <c:showVal val="0"/>
          <c:showCatName val="0"/>
          <c:showSerName val="0"/>
          <c:showPercent val="0"/>
          <c:showBubbleSize val="0"/>
        </c:dLbls>
        <c:gapWidth val="18"/>
        <c:axId val="461457664"/>
        <c:axId val="461459456"/>
      </c:barChart>
      <c:catAx>
        <c:axId val="461457664"/>
        <c:scaling>
          <c:orientation val="minMax"/>
        </c:scaling>
        <c:delete val="0"/>
        <c:axPos val="b"/>
        <c:numFmt formatCode="General" sourceLinked="0"/>
        <c:majorTickMark val="out"/>
        <c:minorTickMark val="none"/>
        <c:tickLblPos val="nextTo"/>
        <c:txPr>
          <a:bodyPr/>
          <a:lstStyle/>
          <a:p>
            <a:pPr>
              <a:defRPr sz="1200"/>
            </a:pPr>
            <a:endParaRPr lang="fr-FR"/>
          </a:p>
        </c:txPr>
        <c:crossAx val="461459456"/>
        <c:crosses val="autoZero"/>
        <c:auto val="1"/>
        <c:lblAlgn val="ctr"/>
        <c:lblOffset val="100"/>
        <c:noMultiLvlLbl val="0"/>
      </c:catAx>
      <c:valAx>
        <c:axId val="461459456"/>
        <c:scaling>
          <c:orientation val="minMax"/>
        </c:scaling>
        <c:delete val="1"/>
        <c:axPos val="l"/>
        <c:numFmt formatCode="General" sourceLinked="1"/>
        <c:majorTickMark val="out"/>
        <c:minorTickMark val="none"/>
        <c:tickLblPos val="nextTo"/>
        <c:crossAx val="461457664"/>
        <c:crosses val="autoZero"/>
        <c:crossBetween val="between"/>
      </c:valAx>
    </c:plotArea>
    <c:plotVisOnly val="1"/>
    <c:dispBlanksAs val="gap"/>
    <c:showDLblsOverMax val="0"/>
  </c:chart>
  <c:spPr>
    <a:ln>
      <a:noFill/>
    </a:ln>
    <a:effectLst/>
  </c:sp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283261289164926"/>
          <c:y val="0.20787513347630057"/>
          <c:w val="0.39975689808094167"/>
          <c:h val="0.62796499376369941"/>
        </c:manualLayout>
      </c:layout>
      <c:doughnutChart>
        <c:varyColors val="1"/>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5.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0.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1851" cy="49712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8536" y="0"/>
            <a:ext cx="2951851" cy="497126"/>
          </a:xfrm>
          <a:prstGeom prst="rect">
            <a:avLst/>
          </a:prstGeom>
        </p:spPr>
        <p:txBody>
          <a:bodyPr vert="horz" lIns="91440" tIns="45720" rIns="91440" bIns="45720" rtlCol="0"/>
          <a:lstStyle>
            <a:lvl1pPr algn="r">
              <a:defRPr sz="1200"/>
            </a:lvl1pPr>
          </a:lstStyle>
          <a:p>
            <a:fld id="{EE61C53D-15C0-4860-A4F8-C24E6D386097}" type="datetimeFigureOut">
              <a:rPr lang="fr-FR" smtClean="0"/>
              <a:t>16/09/2025</a:t>
            </a:fld>
            <a:endParaRPr lang="fr-FR"/>
          </a:p>
        </p:txBody>
      </p:sp>
      <p:sp>
        <p:nvSpPr>
          <p:cNvPr id="4" name="Espace réservé du pied de page 3"/>
          <p:cNvSpPr>
            <a:spLocks noGrp="1"/>
          </p:cNvSpPr>
          <p:nvPr>
            <p:ph type="ftr" sz="quarter" idx="2"/>
          </p:nvPr>
        </p:nvSpPr>
        <p:spPr>
          <a:xfrm>
            <a:off x="0" y="9443662"/>
            <a:ext cx="2951851" cy="497126"/>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8536" y="9443662"/>
            <a:ext cx="2951851" cy="497126"/>
          </a:xfrm>
          <a:prstGeom prst="rect">
            <a:avLst/>
          </a:prstGeom>
        </p:spPr>
        <p:txBody>
          <a:bodyPr vert="horz" lIns="91440" tIns="45720" rIns="91440" bIns="45720" rtlCol="0" anchor="b"/>
          <a:lstStyle>
            <a:lvl1pPr algn="r">
              <a:defRPr sz="1200"/>
            </a:lvl1pPr>
          </a:lstStyle>
          <a:p>
            <a:fld id="{E3732EB3-7CF1-4BBA-9514-2806C838B7C1}" type="slidenum">
              <a:rPr lang="fr-FR" smtClean="0"/>
              <a:t>‹N°›</a:t>
            </a:fld>
            <a:endParaRPr lang="fr-FR"/>
          </a:p>
        </p:txBody>
      </p:sp>
    </p:spTree>
    <p:extLst>
      <p:ext uri="{BB962C8B-B14F-4D97-AF65-F5344CB8AC3E}">
        <p14:creationId xmlns:p14="http://schemas.microsoft.com/office/powerpoint/2010/main" val="29394504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1851" cy="49712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8536" y="0"/>
            <a:ext cx="2951851" cy="497126"/>
          </a:xfrm>
          <a:prstGeom prst="rect">
            <a:avLst/>
          </a:prstGeom>
        </p:spPr>
        <p:txBody>
          <a:bodyPr vert="horz" lIns="91440" tIns="45720" rIns="91440" bIns="45720" rtlCol="0"/>
          <a:lstStyle>
            <a:lvl1pPr algn="r">
              <a:defRPr sz="1200"/>
            </a:lvl1pPr>
          </a:lstStyle>
          <a:p>
            <a:fld id="{617027C2-1DB4-43B7-AE65-992065C865B3}" type="datetimeFigureOut">
              <a:rPr lang="fr-FR" smtClean="0"/>
              <a:t>16/09/2025</a:t>
            </a:fld>
            <a:endParaRPr lang="fr-FR"/>
          </a:p>
        </p:txBody>
      </p:sp>
      <p:sp>
        <p:nvSpPr>
          <p:cNvPr id="4" name="Espace réservé de l'image des diapositives 3"/>
          <p:cNvSpPr>
            <a:spLocks noGrp="1" noRot="1" noChangeAspect="1"/>
          </p:cNvSpPr>
          <p:nvPr>
            <p:ph type="sldImg" idx="2"/>
          </p:nvPr>
        </p:nvSpPr>
        <p:spPr>
          <a:xfrm>
            <a:off x="93663" y="746125"/>
            <a:ext cx="6624637" cy="37274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1197" y="4722694"/>
            <a:ext cx="5449570" cy="4474131"/>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43662"/>
            <a:ext cx="2951851" cy="497126"/>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8536" y="9443662"/>
            <a:ext cx="2951851" cy="497126"/>
          </a:xfrm>
          <a:prstGeom prst="rect">
            <a:avLst/>
          </a:prstGeom>
        </p:spPr>
        <p:txBody>
          <a:bodyPr vert="horz" lIns="91440" tIns="45720" rIns="91440" bIns="45720" rtlCol="0" anchor="b"/>
          <a:lstStyle>
            <a:lvl1pPr algn="r">
              <a:defRPr sz="1200"/>
            </a:lvl1pPr>
          </a:lstStyle>
          <a:p>
            <a:fld id="{4E122CBA-4B7E-4D4E-9C41-4EE0A305ED79}" type="slidenum">
              <a:rPr lang="fr-FR" smtClean="0"/>
              <a:t>‹N°›</a:t>
            </a:fld>
            <a:endParaRPr lang="fr-FR"/>
          </a:p>
        </p:txBody>
      </p:sp>
    </p:spTree>
    <p:extLst>
      <p:ext uri="{BB962C8B-B14F-4D97-AF65-F5344CB8AC3E}">
        <p14:creationId xmlns:p14="http://schemas.microsoft.com/office/powerpoint/2010/main" val="9804037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3663" y="746125"/>
            <a:ext cx="6624637" cy="372745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E122CBA-4B7E-4D4E-9C41-4EE0A305ED79}" type="slidenum">
              <a:rPr lang="fr-FR" smtClean="0"/>
              <a:t>1</a:t>
            </a:fld>
            <a:endParaRPr lang="fr-FR"/>
          </a:p>
        </p:txBody>
      </p:sp>
    </p:spTree>
    <p:extLst>
      <p:ext uri="{BB962C8B-B14F-4D97-AF65-F5344CB8AC3E}">
        <p14:creationId xmlns:p14="http://schemas.microsoft.com/office/powerpoint/2010/main" val="999091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E122CBA-4B7E-4D4E-9C41-4EE0A305ED79}" type="slidenum">
              <a:rPr lang="fr-FR" smtClean="0"/>
              <a:t>4</a:t>
            </a:fld>
            <a:endParaRPr lang="fr-FR"/>
          </a:p>
        </p:txBody>
      </p:sp>
    </p:spTree>
    <p:extLst>
      <p:ext uri="{BB962C8B-B14F-4D97-AF65-F5344CB8AC3E}">
        <p14:creationId xmlns:p14="http://schemas.microsoft.com/office/powerpoint/2010/main" val="3862042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Reprendre les histogrammes p28</a:t>
            </a:r>
          </a:p>
        </p:txBody>
      </p:sp>
      <p:sp>
        <p:nvSpPr>
          <p:cNvPr id="4" name="Espace réservé du numéro de diapositive 3"/>
          <p:cNvSpPr>
            <a:spLocks noGrp="1"/>
          </p:cNvSpPr>
          <p:nvPr>
            <p:ph type="sldNum" sz="quarter" idx="5"/>
          </p:nvPr>
        </p:nvSpPr>
        <p:spPr/>
        <p:txBody>
          <a:bodyPr/>
          <a:lstStyle/>
          <a:p>
            <a:fld id="{4E122CBA-4B7E-4D4E-9C41-4EE0A305ED79}" type="slidenum">
              <a:rPr lang="fr-FR" smtClean="0"/>
              <a:t>15</a:t>
            </a:fld>
            <a:endParaRPr lang="fr-FR"/>
          </a:p>
        </p:txBody>
      </p:sp>
    </p:spTree>
    <p:extLst>
      <p:ext uri="{BB962C8B-B14F-4D97-AF65-F5344CB8AC3E}">
        <p14:creationId xmlns:p14="http://schemas.microsoft.com/office/powerpoint/2010/main" val="1884768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Reprendre les histogrammes p28</a:t>
            </a:r>
          </a:p>
        </p:txBody>
      </p:sp>
      <p:sp>
        <p:nvSpPr>
          <p:cNvPr id="4" name="Espace réservé du numéro de diapositive 3"/>
          <p:cNvSpPr>
            <a:spLocks noGrp="1"/>
          </p:cNvSpPr>
          <p:nvPr>
            <p:ph type="sldNum" sz="quarter" idx="5"/>
          </p:nvPr>
        </p:nvSpPr>
        <p:spPr/>
        <p:txBody>
          <a:bodyPr/>
          <a:lstStyle/>
          <a:p>
            <a:fld id="{4E122CBA-4B7E-4D4E-9C41-4EE0A305ED79}" type="slidenum">
              <a:rPr lang="fr-FR" smtClean="0"/>
              <a:t>20</a:t>
            </a:fld>
            <a:endParaRPr lang="fr-FR"/>
          </a:p>
        </p:txBody>
      </p:sp>
    </p:spTree>
    <p:extLst>
      <p:ext uri="{BB962C8B-B14F-4D97-AF65-F5344CB8AC3E}">
        <p14:creationId xmlns:p14="http://schemas.microsoft.com/office/powerpoint/2010/main" val="2234261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Reprendre les histogrammes p28</a:t>
            </a:r>
          </a:p>
        </p:txBody>
      </p:sp>
      <p:sp>
        <p:nvSpPr>
          <p:cNvPr id="4" name="Espace réservé du numéro de diapositive 3"/>
          <p:cNvSpPr>
            <a:spLocks noGrp="1"/>
          </p:cNvSpPr>
          <p:nvPr>
            <p:ph type="sldNum" sz="quarter" idx="5"/>
          </p:nvPr>
        </p:nvSpPr>
        <p:spPr/>
        <p:txBody>
          <a:bodyPr/>
          <a:lstStyle/>
          <a:p>
            <a:fld id="{4E122CBA-4B7E-4D4E-9C41-4EE0A305ED79}" type="slidenum">
              <a:rPr lang="fr-FR" smtClean="0"/>
              <a:t>37</a:t>
            </a:fld>
            <a:endParaRPr lang="fr-FR"/>
          </a:p>
        </p:txBody>
      </p:sp>
    </p:spTree>
    <p:extLst>
      <p:ext uri="{BB962C8B-B14F-4D97-AF65-F5344CB8AC3E}">
        <p14:creationId xmlns:p14="http://schemas.microsoft.com/office/powerpoint/2010/main" val="990990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Reprendre les histogrammes p28</a:t>
            </a:r>
          </a:p>
        </p:txBody>
      </p:sp>
      <p:sp>
        <p:nvSpPr>
          <p:cNvPr id="4" name="Espace réservé du numéro de diapositive 3"/>
          <p:cNvSpPr>
            <a:spLocks noGrp="1"/>
          </p:cNvSpPr>
          <p:nvPr>
            <p:ph type="sldNum" sz="quarter" idx="5"/>
          </p:nvPr>
        </p:nvSpPr>
        <p:spPr/>
        <p:txBody>
          <a:bodyPr/>
          <a:lstStyle/>
          <a:p>
            <a:fld id="{4E122CBA-4B7E-4D4E-9C41-4EE0A305ED79}" type="slidenum">
              <a:rPr lang="fr-FR" smtClean="0"/>
              <a:t>38</a:t>
            </a:fld>
            <a:endParaRPr lang="fr-FR"/>
          </a:p>
        </p:txBody>
      </p:sp>
    </p:spTree>
    <p:extLst>
      <p:ext uri="{BB962C8B-B14F-4D97-AF65-F5344CB8AC3E}">
        <p14:creationId xmlns:p14="http://schemas.microsoft.com/office/powerpoint/2010/main" val="4151920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E122CBA-4B7E-4D4E-9C41-4EE0A305ED79}" type="slidenum">
              <a:rPr lang="fr-FR" smtClean="0"/>
              <a:t>53</a:t>
            </a:fld>
            <a:endParaRPr lang="fr-FR"/>
          </a:p>
        </p:txBody>
      </p:sp>
    </p:spTree>
    <p:extLst>
      <p:ext uri="{BB962C8B-B14F-4D97-AF65-F5344CB8AC3E}">
        <p14:creationId xmlns:p14="http://schemas.microsoft.com/office/powerpoint/2010/main" val="963114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E122CBA-4B7E-4D4E-9C41-4EE0A305ED79}" type="slidenum">
              <a:rPr lang="fr-FR" smtClean="0"/>
              <a:t>55</a:t>
            </a:fld>
            <a:endParaRPr lang="fr-FR"/>
          </a:p>
        </p:txBody>
      </p:sp>
    </p:spTree>
    <p:extLst>
      <p:ext uri="{BB962C8B-B14F-4D97-AF65-F5344CB8AC3E}">
        <p14:creationId xmlns:p14="http://schemas.microsoft.com/office/powerpoint/2010/main" val="295012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3663" y="746125"/>
            <a:ext cx="6624637" cy="372745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E122CBA-4B7E-4D4E-9C41-4EE0A305ED79}" type="slidenum">
              <a:rPr lang="fr-FR" smtClean="0"/>
              <a:t>62</a:t>
            </a:fld>
            <a:endParaRPr lang="fr-FR"/>
          </a:p>
        </p:txBody>
      </p:sp>
    </p:spTree>
    <p:extLst>
      <p:ext uri="{BB962C8B-B14F-4D97-AF65-F5344CB8AC3E}">
        <p14:creationId xmlns:p14="http://schemas.microsoft.com/office/powerpoint/2010/main" val="1109486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8"/>
            <a:ext cx="10363200" cy="1470025"/>
          </a:xfrm>
        </p:spPr>
        <p:txBody>
          <a:bodyPr/>
          <a:lstStyle/>
          <a:p>
            <a:r>
              <a:rPr lang="fr-FR"/>
              <a:t>Cliquez pour modifier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8" name="Espace réservé de la date 7">
            <a:extLst>
              <a:ext uri="{FF2B5EF4-FFF2-40B4-BE49-F238E27FC236}">
                <a16:creationId xmlns:a16="http://schemas.microsoft.com/office/drawing/2014/main" id="{0BF94C74-DC9E-4153-F57A-48F618A998B7}"/>
              </a:ext>
            </a:extLst>
          </p:cNvPr>
          <p:cNvSpPr>
            <a:spLocks noGrp="1"/>
          </p:cNvSpPr>
          <p:nvPr>
            <p:ph type="dt" sz="half" idx="10"/>
          </p:nvPr>
        </p:nvSpPr>
        <p:spPr/>
        <p:txBody>
          <a:bodyPr/>
          <a:lstStyle/>
          <a:p>
            <a:pPr>
              <a:defRPr/>
            </a:pPr>
            <a:fld id="{7DADFD91-7948-48AA-A227-D0AB437388BA}" type="datetime1">
              <a:rPr lang="fr-FR" smtClean="0"/>
              <a:t>16/09/2025</a:t>
            </a:fld>
            <a:endParaRPr lang="fr-FR"/>
          </a:p>
        </p:txBody>
      </p:sp>
      <p:sp>
        <p:nvSpPr>
          <p:cNvPr id="9" name="Espace réservé du pied de page 8">
            <a:extLst>
              <a:ext uri="{FF2B5EF4-FFF2-40B4-BE49-F238E27FC236}">
                <a16:creationId xmlns:a16="http://schemas.microsoft.com/office/drawing/2014/main" id="{DBFEC83C-7E29-E648-1EBF-2732D25B1E58}"/>
              </a:ext>
            </a:extLst>
          </p:cNvPr>
          <p:cNvSpPr>
            <a:spLocks noGrp="1"/>
          </p:cNvSpPr>
          <p:nvPr>
            <p:ph type="ftr" sz="quarter" idx="11"/>
          </p:nvPr>
        </p:nvSpPr>
        <p:spPr/>
        <p:txBody>
          <a:bodyPr/>
          <a:lstStyle/>
          <a:p>
            <a:pPr>
              <a:defRPr/>
            </a:pPr>
            <a:endParaRPr lang="fr-FR"/>
          </a:p>
        </p:txBody>
      </p:sp>
      <p:sp>
        <p:nvSpPr>
          <p:cNvPr id="10" name="Espace réservé du numéro de diapositive 9">
            <a:extLst>
              <a:ext uri="{FF2B5EF4-FFF2-40B4-BE49-F238E27FC236}">
                <a16:creationId xmlns:a16="http://schemas.microsoft.com/office/drawing/2014/main" id="{ACBFD5F6-EDC6-C8E7-1F87-D592F455ED9B}"/>
              </a:ext>
            </a:extLst>
          </p:cNvPr>
          <p:cNvSpPr>
            <a:spLocks noGrp="1"/>
          </p:cNvSpPr>
          <p:nvPr>
            <p:ph type="sldNum" sz="quarter" idx="12"/>
          </p:nvPr>
        </p:nvSpPr>
        <p:spPr/>
        <p:txBody>
          <a:bodyPr/>
          <a:lstStyle>
            <a:lvl1pPr>
              <a:defRPr sz="1000">
                <a:latin typeface="Lucida Sans Unicode" panose="020B0602030504020204" pitchFamily="34" charset="0"/>
                <a:cs typeface="Lucida Sans Unicode" panose="020B0602030504020204" pitchFamily="34" charset="0"/>
              </a:defRPr>
            </a:lvl1pPr>
          </a:lstStyle>
          <a:p>
            <a:pPr>
              <a:defRPr/>
            </a:pPr>
            <a:fld id="{0FF3C799-FBCB-4503-B290-7E27EB2F7AD5}" type="slidenum">
              <a:rPr lang="fr-FR" smtClean="0"/>
              <a:pPr>
                <a:defRPr/>
              </a:pPr>
              <a:t>‹N°›</a:t>
            </a:fld>
            <a:endParaRPr lang="fr-FR" dirty="0"/>
          </a:p>
        </p:txBody>
      </p:sp>
    </p:spTree>
    <p:extLst>
      <p:ext uri="{BB962C8B-B14F-4D97-AF65-F5344CB8AC3E}">
        <p14:creationId xmlns:p14="http://schemas.microsoft.com/office/powerpoint/2010/main" val="1309603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MainMask">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08F70DDF-4B47-4416-85EC-510A59F43536}" type="datetime1">
              <a:rPr lang="fr-FR" smtClean="0"/>
              <a:t>16/09/2025</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a:xfrm>
            <a:off x="11763375" y="6680729"/>
            <a:ext cx="370515" cy="182848"/>
          </a:xfrm>
        </p:spPr>
        <p:txBody>
          <a:bodyPr lIns="0" tIns="0" rIns="0" bIns="0"/>
          <a:lstStyle>
            <a:lvl1pPr>
              <a:defRPr sz="1000">
                <a:latin typeface="Lucida Sans Unicode" panose="020B0602030504020204" pitchFamily="34" charset="0"/>
                <a:cs typeface="Lucida Sans Unicode" panose="020B0602030504020204" pitchFamily="34" charset="0"/>
              </a:defRPr>
            </a:lvl1pPr>
          </a:lstStyle>
          <a:p>
            <a:pPr>
              <a:defRPr/>
            </a:pPr>
            <a:fld id="{28F0AC01-1ADD-4174-BAA6-E4F0FB6F5721}" type="slidenum">
              <a:rPr lang="fr-FR" smtClean="0"/>
              <a:pPr>
                <a:defRPr/>
              </a:pPr>
              <a:t>‹N°›</a:t>
            </a:fld>
            <a:endParaRPr lang="fr-FR" dirty="0"/>
          </a:p>
        </p:txBody>
      </p:sp>
      <p:sp>
        <p:nvSpPr>
          <p:cNvPr id="7" name="ZoneTexte 19">
            <a:extLst>
              <a:ext uri="{FF2B5EF4-FFF2-40B4-BE49-F238E27FC236}">
                <a16:creationId xmlns:a16="http://schemas.microsoft.com/office/drawing/2014/main" id="{9D3881E8-719B-66C0-94A1-59D637DC17D9}"/>
              </a:ext>
            </a:extLst>
          </p:cNvPr>
          <p:cNvSpPr txBox="1">
            <a:spLocks noChangeArrowheads="1"/>
          </p:cNvSpPr>
          <p:nvPr userDrawn="1"/>
        </p:nvSpPr>
        <p:spPr bwMode="auto">
          <a:xfrm>
            <a:off x="80584" y="6696000"/>
            <a:ext cx="821092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l" fontAlgn="auto">
              <a:spcBef>
                <a:spcPts val="0"/>
              </a:spcBef>
              <a:spcAft>
                <a:spcPts val="0"/>
              </a:spcAft>
              <a:buNone/>
              <a:defRPr/>
            </a:pPr>
            <a:r>
              <a:rPr lang="fr-FR" sz="800" i="1" dirty="0">
                <a:solidFill>
                  <a:schemeClr val="bg1">
                    <a:lumMod val="75000"/>
                  </a:schemeClr>
                </a:solidFill>
                <a:latin typeface="Lucida Sans Unicode" panose="020B0602030504020204" pitchFamily="34" charset="0"/>
                <a:cs typeface="Lucida Sans Unicode" panose="020B0602030504020204" pitchFamily="34" charset="0"/>
              </a:rPr>
              <a:t>© ADNOV - Tous droits réservés – Utilisation autorisée exclusivement sous licence</a:t>
            </a:r>
          </a:p>
        </p:txBody>
      </p:sp>
      <p:sp>
        <p:nvSpPr>
          <p:cNvPr id="9" name="NomDeptDatePubli">
            <a:extLst>
              <a:ext uri="{FF2B5EF4-FFF2-40B4-BE49-F238E27FC236}">
                <a16:creationId xmlns:a16="http://schemas.microsoft.com/office/drawing/2014/main" id="{5B87DE19-71C7-D656-609C-DC513A3C24A4}"/>
              </a:ext>
            </a:extLst>
          </p:cNvPr>
          <p:cNvSpPr txBox="1">
            <a:spLocks noChangeArrowheads="1"/>
          </p:cNvSpPr>
          <p:nvPr userDrawn="1"/>
        </p:nvSpPr>
        <p:spPr bwMode="auto">
          <a:xfrm>
            <a:off x="8934028" y="6696794"/>
            <a:ext cx="2937555" cy="153888"/>
          </a:xfrm>
          <a:prstGeom prst="rect">
            <a:avLst/>
          </a:prstGeom>
          <a:solidFill>
            <a:schemeClr val="bg1"/>
          </a:solidFill>
          <a:ln>
            <a:noFill/>
          </a:ln>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rtl="0" fontAlgn="auto">
              <a:spcBef>
                <a:spcPts val="0"/>
              </a:spcBef>
              <a:spcAft>
                <a:spcPts val="0"/>
              </a:spcAft>
              <a:buNone/>
              <a:defRPr/>
            </a:pPr>
            <a:r>
              <a:rPr lang="fr-FR" sz="1000" kern="1200" dirty="0">
                <a:solidFill>
                  <a:schemeClr val="tx1">
                    <a:tint val="75000"/>
                  </a:schemeClr>
                </a:solidFill>
                <a:latin typeface="Lucida Sans Unicode" panose="020B0602030504020204" pitchFamily="34" charset="0"/>
                <a:ea typeface="+mn-ea"/>
                <a:cs typeface="Lucida Sans Unicode" panose="020B0602030504020204" pitchFamily="34" charset="0"/>
              </a:rPr>
              <a:t>Hérault - octobre 2025</a:t>
            </a:r>
          </a:p>
        </p:txBody>
      </p:sp>
    </p:spTree>
    <p:extLst>
      <p:ext uri="{BB962C8B-B14F-4D97-AF65-F5344CB8AC3E}">
        <p14:creationId xmlns:p14="http://schemas.microsoft.com/office/powerpoint/2010/main" val="32366339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027" name="Espace réservé du texte 2"/>
          <p:cNvSpPr>
            <a:spLocks noGrp="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DADFD91-7948-48AA-A227-D0AB437388BA}" type="datetime1">
              <a:rPr lang="fr-FR" smtClean="0"/>
              <a:t>16/09/2025</a:t>
            </a:fld>
            <a:endParaRPr lang="fr-FR"/>
          </a:p>
        </p:txBody>
      </p:sp>
      <p:sp>
        <p:nvSpPr>
          <p:cNvPr id="5" name="Espace réservé du pied de page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p:cNvSpPr>
            <a:spLocks noGrp="1"/>
          </p:cNvSpPr>
          <p:nvPr>
            <p:ph type="sldNum" sz="quarter" idx="4"/>
          </p:nvPr>
        </p:nvSpPr>
        <p:spPr>
          <a:xfrm>
            <a:off x="9317665" y="648102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FF3C799-FBCB-4503-B290-7E27EB2F7AD5}" type="slidenum">
              <a:rPr lang="fr-FR"/>
              <a:pPr>
                <a:defRPr/>
              </a:pPr>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hyperlink" Target="http://www.immobilier.notaires.fr/" TargetMode="Externa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hart" Target="../charts/chart5.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hart" Target="../charts/chart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hart" Target="../charts/chart12.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hart" Target="../charts/chart14.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hart" Target="../charts/chart16.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hart" Target="../charts/chart19.xml"/><Relationship Id="rId1" Type="http://schemas.openxmlformats.org/officeDocument/2006/relationships/slideLayout" Target="../slideLayouts/slideLayout2.xml"/><Relationship Id="rId5" Type="http://schemas.openxmlformats.org/officeDocument/2006/relationships/chart" Target="../charts/chart21.xml"/><Relationship Id="rId4" Type="http://schemas.openxmlformats.org/officeDocument/2006/relationships/chart" Target="../charts/chart20.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hart" Target="../charts/chart22.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hart" Target="../charts/chart26.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chart" Target="../charts/chart27.xml"/><Relationship Id="rId1" Type="http://schemas.openxmlformats.org/officeDocument/2006/relationships/slideLayout" Target="../slideLayouts/slideLayout2.xml"/><Relationship Id="rId4" Type="http://schemas.openxmlformats.org/officeDocument/2006/relationships/chart" Target="../charts/chart28.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hart" Target="../charts/chart29.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chart" Target="../charts/chart34.xml"/><Relationship Id="rId1" Type="http://schemas.openxmlformats.org/officeDocument/2006/relationships/slideLayout" Target="../slideLayouts/slideLayout2.xml"/><Relationship Id="rId4" Type="http://schemas.openxmlformats.org/officeDocument/2006/relationships/chart" Target="../charts/chart35.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chart" Target="../charts/chart37.xml"/><Relationship Id="rId1" Type="http://schemas.openxmlformats.org/officeDocument/2006/relationships/slideLayout" Target="../slideLayouts/slideLayout2.xml"/><Relationship Id="rId4" Type="http://schemas.openxmlformats.org/officeDocument/2006/relationships/chart" Target="../charts/chart38.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chart" Target="../charts/chart39.xml"/><Relationship Id="rId1" Type="http://schemas.openxmlformats.org/officeDocument/2006/relationships/slideLayout" Target="../slideLayouts/slideLayout2.xml"/><Relationship Id="rId4" Type="http://schemas.openxmlformats.org/officeDocument/2006/relationships/chart" Target="../charts/chart40.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chart" Target="../charts/chart41.xml"/><Relationship Id="rId1" Type="http://schemas.openxmlformats.org/officeDocument/2006/relationships/slideLayout" Target="../slideLayouts/slideLayout2.xml"/><Relationship Id="rId5" Type="http://schemas.openxmlformats.org/officeDocument/2006/relationships/chart" Target="../charts/chart43.xml"/><Relationship Id="rId4" Type="http://schemas.openxmlformats.org/officeDocument/2006/relationships/chart" Target="../charts/chart42.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chart" Target="../charts/chart44.xml"/><Relationship Id="rId1" Type="http://schemas.openxmlformats.org/officeDocument/2006/relationships/slideLayout" Target="../slideLayouts/slideLayout2.xml"/><Relationship Id="rId4" Type="http://schemas.openxmlformats.org/officeDocument/2006/relationships/chart" Target="../charts/chart45.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chart" Target="../charts/chart46.xml"/><Relationship Id="rId1" Type="http://schemas.openxmlformats.org/officeDocument/2006/relationships/slideLayout" Target="../slideLayouts/slideLayout2.xml"/><Relationship Id="rId4" Type="http://schemas.openxmlformats.org/officeDocument/2006/relationships/chart" Target="../charts/chart47.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chart" Target="../charts/chart48.xml"/><Relationship Id="rId1" Type="http://schemas.openxmlformats.org/officeDocument/2006/relationships/slideLayout" Target="../slideLayouts/slideLayout2.xml"/><Relationship Id="rId4" Type="http://schemas.openxmlformats.org/officeDocument/2006/relationships/chart" Target="../charts/chart49.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chart" Target="../charts/chart50.xml"/><Relationship Id="rId1" Type="http://schemas.openxmlformats.org/officeDocument/2006/relationships/slideLayout" Target="../slideLayouts/slideLayout2.xml"/><Relationship Id="rId5" Type="http://schemas.openxmlformats.org/officeDocument/2006/relationships/chart" Target="../charts/chart51.xml"/><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53.xml"/><Relationship Id="rId5" Type="http://schemas.openxmlformats.org/officeDocument/2006/relationships/chart" Target="../charts/chart52.xml"/><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17.png"/><Relationship Id="rId4" Type="http://schemas.openxmlformats.org/officeDocument/2006/relationships/image" Target="../media/image14.png"/></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6.png"/><Relationship Id="rId4" Type="http://schemas.openxmlformats.org/officeDocument/2006/relationships/image" Target="../media/image15.png"/></Relationships>
</file>

<file path=ppt/slides/_rels/slide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4.png"/></Relationships>
</file>

<file path=ppt/slides/_rels/slide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4.png"/></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hart" Target="../charts/chart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hart" Target="../charts/chart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hart" Target="../charts/chart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Cover">
    <p:spTree>
      <p:nvGrpSpPr>
        <p:cNvPr id="1" name=""/>
        <p:cNvGrpSpPr/>
        <p:nvPr/>
      </p:nvGrpSpPr>
      <p:grpSpPr>
        <a:xfrm>
          <a:off x="0" y="0"/>
          <a:ext cx="0" cy="0"/>
          <a:chOff x="0" y="0"/>
          <a:chExt cx="0" cy="0"/>
        </a:xfrm>
      </p:grpSpPr>
      <p:sp>
        <p:nvSpPr>
          <p:cNvPr id="14" name="ZoneTexte 13">
            <a:extLst>
              <a:ext uri="{FF2B5EF4-FFF2-40B4-BE49-F238E27FC236}">
                <a16:creationId xmlns:a16="http://schemas.microsoft.com/office/drawing/2014/main" id="{99C75F21-361C-B420-05C3-A67A0F563C5F}"/>
              </a:ext>
            </a:extLst>
          </p:cNvPr>
          <p:cNvSpPr txBox="1">
            <a:spLocks noChangeArrowheads="1"/>
          </p:cNvSpPr>
          <p:nvPr/>
        </p:nvSpPr>
        <p:spPr bwMode="auto">
          <a:xfrm>
            <a:off x="-1" y="1941800"/>
            <a:ext cx="638403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ts val="6000"/>
              </a:lnSpc>
              <a:spcBef>
                <a:spcPct val="0"/>
              </a:spcBef>
              <a:buNone/>
            </a:pPr>
            <a:r>
              <a:rPr lang="fr-FR" altLang="fr-FR" sz="6000" b="1" dirty="0">
                <a:solidFill>
                  <a:srgbClr val="002060"/>
                </a:solidFill>
                <a:latin typeface="Gotham Bold" pitchFamily="50" charset="0"/>
                <a:ea typeface="Tahoma" panose="020B0604030504040204" pitchFamily="34" charset="0"/>
                <a:cs typeface="Tahoma" panose="020B0604030504040204" pitchFamily="34" charset="0"/>
              </a:rPr>
              <a:t>LES MARCHÉS         </a:t>
            </a:r>
          </a:p>
          <a:p>
            <a:pPr algn="ctr" eaLnBrk="1" hangingPunct="1">
              <a:lnSpc>
                <a:spcPts val="6000"/>
              </a:lnSpc>
              <a:spcBef>
                <a:spcPct val="0"/>
              </a:spcBef>
              <a:buNone/>
            </a:pPr>
            <a:r>
              <a:rPr lang="fr-FR" altLang="fr-FR" sz="6000" b="1" dirty="0">
                <a:solidFill>
                  <a:srgbClr val="002060"/>
                </a:solidFill>
                <a:latin typeface="Gotham Bold" pitchFamily="50" charset="0"/>
                <a:ea typeface="Tahoma" panose="020B0604030504040204" pitchFamily="34" charset="0"/>
                <a:cs typeface="Tahoma" panose="020B0604030504040204" pitchFamily="34" charset="0"/>
              </a:rPr>
              <a:t>IMMOBILIERS </a:t>
            </a:r>
          </a:p>
        </p:txBody>
      </p:sp>
      <p:sp>
        <p:nvSpPr>
          <p:cNvPr id="22" name="Organigramme : Connecteur 21">
            <a:extLst>
              <a:ext uri="{FF2B5EF4-FFF2-40B4-BE49-F238E27FC236}">
                <a16:creationId xmlns:a16="http://schemas.microsoft.com/office/drawing/2014/main" id="{12D78BC1-04F5-7BB0-7AAA-31BC3CD19C4C}"/>
              </a:ext>
            </a:extLst>
          </p:cNvPr>
          <p:cNvSpPr/>
          <p:nvPr/>
        </p:nvSpPr>
        <p:spPr>
          <a:xfrm>
            <a:off x="5029350" y="6957392"/>
            <a:ext cx="90192" cy="90192"/>
          </a:xfrm>
          <a:prstGeom prst="flowChartConnector">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Arc plein 3">
            <a:extLst>
              <a:ext uri="{FF2B5EF4-FFF2-40B4-BE49-F238E27FC236}">
                <a16:creationId xmlns:a16="http://schemas.microsoft.com/office/drawing/2014/main" id="{65542DBF-A88F-BDE5-89DA-1F0AA2D7E33B}"/>
              </a:ext>
            </a:extLst>
          </p:cNvPr>
          <p:cNvSpPr/>
          <p:nvPr/>
        </p:nvSpPr>
        <p:spPr>
          <a:xfrm rot="12106059">
            <a:off x="-8572241" y="-5037850"/>
            <a:ext cx="23640445" cy="13040580"/>
          </a:xfrm>
          <a:prstGeom prst="blockArc">
            <a:avLst>
              <a:gd name="adj1" fmla="val 7488544"/>
              <a:gd name="adj2" fmla="val 20568325"/>
              <a:gd name="adj3" fmla="val 20937"/>
            </a:avLst>
          </a:prstGeom>
          <a:solidFill>
            <a:srgbClr val="072561"/>
          </a:solidFill>
          <a:ln>
            <a:noFill/>
          </a:ln>
          <a:effectLst>
            <a:outerShdw blurRad="50800" dist="38100" algn="l"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2" name="Image 1">
            <a:extLst>
              <a:ext uri="{FF2B5EF4-FFF2-40B4-BE49-F238E27FC236}">
                <a16:creationId xmlns:a16="http://schemas.microsoft.com/office/drawing/2014/main" id="{11728F9C-22D3-8BF7-D977-F61E26C0B01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416" b="26011"/>
          <a:stretch/>
        </p:blipFill>
        <p:spPr>
          <a:xfrm>
            <a:off x="3791744" y="4874858"/>
            <a:ext cx="2777101" cy="672881"/>
          </a:xfrm>
          <a:prstGeom prst="rect">
            <a:avLst/>
          </a:prstGeom>
        </p:spPr>
      </p:pic>
      <p:sp>
        <p:nvSpPr>
          <p:cNvPr id="3" name="MoisPubli">
            <a:extLst>
              <a:ext uri="{FF2B5EF4-FFF2-40B4-BE49-F238E27FC236}">
                <a16:creationId xmlns:a16="http://schemas.microsoft.com/office/drawing/2014/main" id="{E8308D45-DC6F-9B09-20B1-B725DF6A5E14}"/>
              </a:ext>
            </a:extLst>
          </p:cNvPr>
          <p:cNvSpPr txBox="1">
            <a:spLocks noChangeArrowheads="1"/>
          </p:cNvSpPr>
          <p:nvPr/>
        </p:nvSpPr>
        <p:spPr bwMode="auto">
          <a:xfrm>
            <a:off x="119336" y="6143624"/>
            <a:ext cx="2520280" cy="52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lnSpc>
                <a:spcPts val="3000"/>
              </a:lnSpc>
              <a:spcBef>
                <a:spcPts val="0"/>
              </a:spcBef>
              <a:buNone/>
            </a:pPr>
            <a:r>
              <a:rPr lang="fr-FR" altLang="fr-FR" sz="3400" b="1" dirty="0">
                <a:solidFill>
                  <a:srgbClr val="FFC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octobre</a:t>
            </a:r>
          </a:p>
        </p:txBody>
      </p:sp>
      <p:sp>
        <p:nvSpPr>
          <p:cNvPr id="8" name="Organigramme : Connecteur 7">
            <a:extLst>
              <a:ext uri="{FF2B5EF4-FFF2-40B4-BE49-F238E27FC236}">
                <a16:creationId xmlns:a16="http://schemas.microsoft.com/office/drawing/2014/main" id="{9C7D9A3A-C05E-AE40-CCEA-30BDC572A7BF}"/>
              </a:ext>
            </a:extLst>
          </p:cNvPr>
          <p:cNvSpPr/>
          <p:nvPr/>
        </p:nvSpPr>
        <p:spPr>
          <a:xfrm>
            <a:off x="6312024" y="548680"/>
            <a:ext cx="5826786" cy="5826786"/>
          </a:xfrm>
          <a:prstGeom prst="flowChartConnector">
            <a:avLst/>
          </a:prstGeom>
          <a:blipFill dpi="0" rotWithShape="1">
            <a:blip r:embed="rId4">
              <a:extLst>
                <a:ext uri="{28A0092B-C50C-407E-A947-70E740481C1C}">
                  <a14:useLocalDpi xmlns:a14="http://schemas.microsoft.com/office/drawing/2010/main" val="0"/>
                </a:ext>
              </a:extLst>
            </a:blip>
            <a:srcRect/>
            <a:stretch>
              <a:fillRect/>
            </a:stretch>
          </a:blipFill>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AnPubli">
            <a:extLst>
              <a:ext uri="{FF2B5EF4-FFF2-40B4-BE49-F238E27FC236}">
                <a16:creationId xmlns:a16="http://schemas.microsoft.com/office/drawing/2014/main" id="{EC23A951-94EC-2FB1-97ED-68AD1791EA23}"/>
              </a:ext>
            </a:extLst>
          </p:cNvPr>
          <p:cNvSpPr txBox="1">
            <a:spLocks noChangeArrowheads="1"/>
          </p:cNvSpPr>
          <p:nvPr/>
        </p:nvSpPr>
        <p:spPr bwMode="auto">
          <a:xfrm>
            <a:off x="119336" y="5362752"/>
            <a:ext cx="2520280" cy="1001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lnSpc>
                <a:spcPts val="3000"/>
              </a:lnSpc>
              <a:spcBef>
                <a:spcPts val="0"/>
              </a:spcBef>
              <a:buNone/>
            </a:pPr>
            <a:r>
              <a:rPr lang="fr-FR" altLang="fr-FR" sz="7200" b="1">
                <a:solidFill>
                  <a:srgbClr val="FFC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2025</a:t>
            </a:r>
            <a:endParaRPr lang="fr-FR" altLang="fr-FR" sz="7200" b="1" dirty="0">
              <a:solidFill>
                <a:srgbClr val="FFC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
        <p:nvSpPr>
          <p:cNvPr id="9" name="NumDept">
            <a:extLst>
              <a:ext uri="{FF2B5EF4-FFF2-40B4-BE49-F238E27FC236}">
                <a16:creationId xmlns:a16="http://schemas.microsoft.com/office/drawing/2014/main" id="{9CA4A8BB-843B-C183-4C34-367123997C98}"/>
              </a:ext>
            </a:extLst>
          </p:cNvPr>
          <p:cNvSpPr txBox="1">
            <a:spLocks noChangeArrowheads="1"/>
          </p:cNvSpPr>
          <p:nvPr/>
        </p:nvSpPr>
        <p:spPr bwMode="auto">
          <a:xfrm>
            <a:off x="119337" y="187400"/>
            <a:ext cx="204514" cy="30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00">
                <a:solidFill>
                  <a:schemeClr val="bg1"/>
                </a:solidFill>
              </a:rPr>
              <a:t>34</a:t>
            </a:r>
            <a:endParaRPr lang="fr-FR" altLang="fr-FR" sz="200" dirty="0">
              <a:solidFill>
                <a:schemeClr val="bg1"/>
              </a:solidFill>
            </a:endParaRPr>
          </a:p>
        </p:txBody>
      </p:sp>
      <p:sp>
        <p:nvSpPr>
          <p:cNvPr id="5" name="NomDept">
            <a:extLst>
              <a:ext uri="{FF2B5EF4-FFF2-40B4-BE49-F238E27FC236}">
                <a16:creationId xmlns:a16="http://schemas.microsoft.com/office/drawing/2014/main" id="{93136C4C-9B02-F6FE-0E8A-F29ED8FB1BC6}"/>
              </a:ext>
            </a:extLst>
          </p:cNvPr>
          <p:cNvSpPr txBox="1">
            <a:spLocks noChangeArrowheads="1"/>
          </p:cNvSpPr>
          <p:nvPr/>
        </p:nvSpPr>
        <p:spPr bwMode="auto">
          <a:xfrm>
            <a:off x="0" y="3685159"/>
            <a:ext cx="63120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3600" b="1" dirty="0">
                <a:solidFill>
                  <a:srgbClr val="3290C3"/>
                </a:solidFill>
                <a:latin typeface="Tahoma" panose="020B0604030504040204" pitchFamily="34" charset="0"/>
                <a:ea typeface="Tahoma" panose="020B0604030504040204" pitchFamily="34" charset="0"/>
                <a:cs typeface="Tahoma" panose="020B0604030504040204" pitchFamily="34" charset="0"/>
              </a:rPr>
              <a:t>Hérault </a:t>
            </a:r>
            <a:r>
              <a:rPr lang="fr-FR" altLang="fr-FR" sz="2800" dirty="0">
                <a:solidFill>
                  <a:srgbClr val="3290C3"/>
                </a:solidFill>
                <a:latin typeface="Tahoma" panose="020B0604030504040204" pitchFamily="34" charset="0"/>
                <a:ea typeface="Tahoma" panose="020B0604030504040204" pitchFamily="34" charset="0"/>
                <a:cs typeface="Tahoma" panose="020B0604030504040204" pitchFamily="34" charset="0"/>
              </a:rPr>
              <a:t>Montpellier</a:t>
            </a:r>
            <a:endParaRPr lang="fr-FR" altLang="fr-FR" sz="3600" dirty="0">
              <a:solidFill>
                <a:srgbClr val="3290C3"/>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10344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Prez">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B5A2CF-35D0-DBA8-A038-042B8BE88DBD}"/>
              </a:ext>
            </a:extLst>
          </p:cNvPr>
          <p:cNvSpPr/>
          <p:nvPr/>
        </p:nvSpPr>
        <p:spPr>
          <a:xfrm>
            <a:off x="-9211" y="-2961"/>
            <a:ext cx="768820" cy="6312282"/>
          </a:xfrm>
          <a:prstGeom prst="rect">
            <a:avLst/>
          </a:prstGeom>
          <a:solidFill>
            <a:srgbClr val="FFB923"/>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Présentation</a:t>
            </a: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12" name="Rectangle 11">
            <a:extLst>
              <a:ext uri="{FF2B5EF4-FFF2-40B4-BE49-F238E27FC236}">
                <a16:creationId xmlns:a16="http://schemas.microsoft.com/office/drawing/2014/main" id="{37A37826-2533-9B07-3536-52CCF64A72C7}"/>
              </a:ext>
            </a:extLst>
          </p:cNvPr>
          <p:cNvSpPr/>
          <p:nvPr/>
        </p:nvSpPr>
        <p:spPr>
          <a:xfrm>
            <a:off x="983432" y="189781"/>
            <a:ext cx="11016000"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Les bases immobilières des notaires de France</a:t>
            </a: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2</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28" name="ZoneTexte 14">
            <a:extLst>
              <a:ext uri="{FF2B5EF4-FFF2-40B4-BE49-F238E27FC236}">
                <a16:creationId xmlns:a16="http://schemas.microsoft.com/office/drawing/2014/main" id="{920BA726-B786-D239-EB04-4CA77604967B}"/>
              </a:ext>
            </a:extLst>
          </p:cNvPr>
          <p:cNvSpPr txBox="1">
            <a:spLocks noChangeArrowheads="1"/>
          </p:cNvSpPr>
          <p:nvPr/>
        </p:nvSpPr>
        <p:spPr bwMode="auto">
          <a:xfrm>
            <a:off x="983432" y="948256"/>
            <a:ext cx="53661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800" dirty="0">
                <a:solidFill>
                  <a:srgbClr val="002060"/>
                </a:solidFill>
                <a:latin typeface="Lucida Sans Unicode" panose="020B0602030504020204" pitchFamily="34" charset="0"/>
                <a:cs typeface="Lucida Sans Unicode" panose="020B0602030504020204" pitchFamily="34" charset="0"/>
              </a:rPr>
              <a:t>Les références immobilières, transmises par les notaires pour chaque transaction, sont organisées en deux bases de données :</a:t>
            </a:r>
          </a:p>
        </p:txBody>
      </p:sp>
      <p:sp>
        <p:nvSpPr>
          <p:cNvPr id="29" name="ZoneTexte 28">
            <a:extLst>
              <a:ext uri="{FF2B5EF4-FFF2-40B4-BE49-F238E27FC236}">
                <a16:creationId xmlns:a16="http://schemas.microsoft.com/office/drawing/2014/main" id="{F6E56626-3606-86F0-AF9A-7B612E9ED49D}"/>
              </a:ext>
            </a:extLst>
          </p:cNvPr>
          <p:cNvSpPr txBox="1">
            <a:spLocks noChangeArrowheads="1"/>
          </p:cNvSpPr>
          <p:nvPr/>
        </p:nvSpPr>
        <p:spPr bwMode="auto">
          <a:xfrm>
            <a:off x="983432" y="2084550"/>
            <a:ext cx="9115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dirty="0">
                <a:solidFill>
                  <a:srgbClr val="002060"/>
                </a:solidFill>
                <a:latin typeface="Lucida Sans Unicode" panose="020B0602030504020204" pitchFamily="34" charset="0"/>
                <a:cs typeface="Lucida Sans Unicode" panose="020B0602030504020204" pitchFamily="34" charset="0"/>
              </a:rPr>
              <a:t>01</a:t>
            </a:r>
            <a:endParaRPr lang="fr-FR" altLang="fr-FR" sz="1600" dirty="0">
              <a:solidFill>
                <a:srgbClr val="002060"/>
              </a:solidFill>
              <a:latin typeface="Lucida Sans Unicode" panose="020B0602030504020204" pitchFamily="34" charset="0"/>
              <a:cs typeface="Lucida Sans Unicode" panose="020B0602030504020204" pitchFamily="34" charset="0"/>
            </a:endParaRPr>
          </a:p>
        </p:txBody>
      </p:sp>
      <p:sp>
        <p:nvSpPr>
          <p:cNvPr id="31" name="ZoneTexte 30">
            <a:extLst>
              <a:ext uri="{FF2B5EF4-FFF2-40B4-BE49-F238E27FC236}">
                <a16:creationId xmlns:a16="http://schemas.microsoft.com/office/drawing/2014/main" id="{8AA57556-B988-AC70-42F9-362548EA6617}"/>
              </a:ext>
            </a:extLst>
          </p:cNvPr>
          <p:cNvSpPr txBox="1">
            <a:spLocks noChangeArrowheads="1"/>
          </p:cNvSpPr>
          <p:nvPr/>
        </p:nvSpPr>
        <p:spPr bwMode="auto">
          <a:xfrm>
            <a:off x="4295432" y="2084550"/>
            <a:ext cx="10022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dirty="0">
                <a:solidFill>
                  <a:srgbClr val="002060"/>
                </a:solidFill>
                <a:latin typeface="Lucida Sans Unicode" panose="020B0602030504020204" pitchFamily="34" charset="0"/>
                <a:cs typeface="Lucida Sans Unicode" panose="020B0602030504020204" pitchFamily="34" charset="0"/>
              </a:rPr>
              <a:t>02</a:t>
            </a:r>
            <a:endParaRPr lang="fr-FR" altLang="fr-FR" sz="2000" dirty="0">
              <a:solidFill>
                <a:srgbClr val="002060"/>
              </a:solidFill>
              <a:latin typeface="Lucida Sans Unicode" panose="020B0602030504020204" pitchFamily="34" charset="0"/>
              <a:cs typeface="Lucida Sans Unicode" panose="020B0602030504020204" pitchFamily="34" charset="0"/>
            </a:endParaRPr>
          </a:p>
        </p:txBody>
      </p:sp>
      <p:sp>
        <p:nvSpPr>
          <p:cNvPr id="33" name="ZoneTexte 19">
            <a:extLst>
              <a:ext uri="{FF2B5EF4-FFF2-40B4-BE49-F238E27FC236}">
                <a16:creationId xmlns:a16="http://schemas.microsoft.com/office/drawing/2014/main" id="{094035DA-D239-AF2B-526F-1D7DC3F4D7A2}"/>
              </a:ext>
            </a:extLst>
          </p:cNvPr>
          <p:cNvSpPr txBox="1">
            <a:spLocks noChangeArrowheads="1"/>
          </p:cNvSpPr>
          <p:nvPr/>
        </p:nvSpPr>
        <p:spPr bwMode="auto">
          <a:xfrm>
            <a:off x="1415432" y="2516550"/>
            <a:ext cx="26071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800" b="1" dirty="0">
                <a:solidFill>
                  <a:srgbClr val="002060"/>
                </a:solidFill>
                <a:latin typeface="Lucida Sans Unicode" panose="020B0602030504020204" pitchFamily="34" charset="0"/>
                <a:cs typeface="Lucida Sans Unicode" panose="020B0602030504020204" pitchFamily="34" charset="0"/>
              </a:rPr>
              <a:t>POUR LA PROVINCE ET LES DROM*</a:t>
            </a:r>
          </a:p>
        </p:txBody>
      </p:sp>
      <p:sp>
        <p:nvSpPr>
          <p:cNvPr id="34" name="ZoneTexte 19">
            <a:extLst>
              <a:ext uri="{FF2B5EF4-FFF2-40B4-BE49-F238E27FC236}">
                <a16:creationId xmlns:a16="http://schemas.microsoft.com/office/drawing/2014/main" id="{E6239F09-ED09-EA42-708A-BD271E6A988B}"/>
              </a:ext>
            </a:extLst>
          </p:cNvPr>
          <p:cNvSpPr txBox="1">
            <a:spLocks noChangeArrowheads="1"/>
          </p:cNvSpPr>
          <p:nvPr/>
        </p:nvSpPr>
        <p:spPr bwMode="auto">
          <a:xfrm>
            <a:off x="1415432" y="2084550"/>
            <a:ext cx="20597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FFB923"/>
                </a:solidFill>
                <a:latin typeface="Lucida Sans Unicode" panose="020B0602030504020204" pitchFamily="34" charset="0"/>
                <a:cs typeface="Lucida Sans Unicode" panose="020B0602030504020204" pitchFamily="34" charset="0"/>
              </a:rPr>
              <a:t>PERVAL</a:t>
            </a:r>
          </a:p>
        </p:txBody>
      </p:sp>
      <p:sp>
        <p:nvSpPr>
          <p:cNvPr id="35" name="ZoneTexte 19">
            <a:extLst>
              <a:ext uri="{FF2B5EF4-FFF2-40B4-BE49-F238E27FC236}">
                <a16:creationId xmlns:a16="http://schemas.microsoft.com/office/drawing/2014/main" id="{FB4C768F-AFB0-76B1-1C86-F5307D90426E}"/>
              </a:ext>
            </a:extLst>
          </p:cNvPr>
          <p:cNvSpPr txBox="1">
            <a:spLocks noChangeArrowheads="1"/>
          </p:cNvSpPr>
          <p:nvPr/>
        </p:nvSpPr>
        <p:spPr bwMode="auto">
          <a:xfrm>
            <a:off x="4727432" y="2516550"/>
            <a:ext cx="2049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800" b="1" dirty="0">
                <a:solidFill>
                  <a:srgbClr val="002060"/>
                </a:solidFill>
                <a:latin typeface="Lucida Sans Unicode" panose="020B0602030504020204" pitchFamily="34" charset="0"/>
                <a:cs typeface="Lucida Sans Unicode" panose="020B0602030504020204" pitchFamily="34" charset="0"/>
              </a:rPr>
              <a:t>POUR L’ÎLE-DE-FRANCE</a:t>
            </a:r>
          </a:p>
        </p:txBody>
      </p:sp>
      <p:sp>
        <p:nvSpPr>
          <p:cNvPr id="36" name="ZoneTexte 19">
            <a:extLst>
              <a:ext uri="{FF2B5EF4-FFF2-40B4-BE49-F238E27FC236}">
                <a16:creationId xmlns:a16="http://schemas.microsoft.com/office/drawing/2014/main" id="{8D8C9F99-B747-8DB9-CAE3-84680EB3EB82}"/>
              </a:ext>
            </a:extLst>
          </p:cNvPr>
          <p:cNvSpPr txBox="1">
            <a:spLocks noChangeArrowheads="1"/>
          </p:cNvSpPr>
          <p:nvPr/>
        </p:nvSpPr>
        <p:spPr bwMode="auto">
          <a:xfrm>
            <a:off x="4727432" y="2084550"/>
            <a:ext cx="1610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2400" b="1" dirty="0">
                <a:solidFill>
                  <a:srgbClr val="FFB923"/>
                </a:solidFill>
                <a:latin typeface="Lucida Sans Unicode" panose="020B0602030504020204" pitchFamily="34" charset="0"/>
                <a:cs typeface="Lucida Sans Unicode" panose="020B0602030504020204" pitchFamily="34" charset="0"/>
              </a:rPr>
              <a:t>B.I.E.N</a:t>
            </a:r>
          </a:p>
        </p:txBody>
      </p:sp>
      <p:sp>
        <p:nvSpPr>
          <p:cNvPr id="37" name="Rectangle 2">
            <a:extLst>
              <a:ext uri="{FF2B5EF4-FFF2-40B4-BE49-F238E27FC236}">
                <a16:creationId xmlns:a16="http://schemas.microsoft.com/office/drawing/2014/main" id="{02C2663B-9938-FE84-FC7C-A3359938C768}"/>
              </a:ext>
            </a:extLst>
          </p:cNvPr>
          <p:cNvSpPr>
            <a:spLocks noChangeArrowheads="1"/>
          </p:cNvSpPr>
          <p:nvPr/>
        </p:nvSpPr>
        <p:spPr bwMode="auto">
          <a:xfrm>
            <a:off x="1415431" y="3164550"/>
            <a:ext cx="26071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800" dirty="0">
                <a:solidFill>
                  <a:srgbClr val="002060"/>
                </a:solidFill>
                <a:latin typeface="Lucida Sans Unicode" panose="020B0602030504020204" pitchFamily="34" charset="0"/>
                <a:cs typeface="Lucida Sans Unicode" panose="020B0602030504020204" pitchFamily="34" charset="0"/>
              </a:rPr>
              <a:t>Plus de 22 millions de ventes enregistrées</a:t>
            </a:r>
          </a:p>
        </p:txBody>
      </p:sp>
      <p:sp>
        <p:nvSpPr>
          <p:cNvPr id="38" name="Rectangle 2">
            <a:extLst>
              <a:ext uri="{FF2B5EF4-FFF2-40B4-BE49-F238E27FC236}">
                <a16:creationId xmlns:a16="http://schemas.microsoft.com/office/drawing/2014/main" id="{81348407-F23B-7AC2-3934-C173E42C3035}"/>
              </a:ext>
            </a:extLst>
          </p:cNvPr>
          <p:cNvSpPr>
            <a:spLocks noChangeArrowheads="1"/>
          </p:cNvSpPr>
          <p:nvPr/>
        </p:nvSpPr>
        <p:spPr bwMode="auto">
          <a:xfrm>
            <a:off x="4727433" y="3164550"/>
            <a:ext cx="24048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800" dirty="0">
                <a:solidFill>
                  <a:srgbClr val="002060"/>
                </a:solidFill>
                <a:latin typeface="Lucida Sans Unicode" panose="020B0602030504020204" pitchFamily="34" charset="0"/>
                <a:cs typeface="Lucida Sans Unicode" panose="020B0602030504020204" pitchFamily="34" charset="0"/>
              </a:rPr>
              <a:t>Plus de 5 millions de ventes enregistrées</a:t>
            </a:r>
          </a:p>
        </p:txBody>
      </p:sp>
      <p:sp>
        <p:nvSpPr>
          <p:cNvPr id="39" name="ZoneTexte 6">
            <a:extLst>
              <a:ext uri="{FF2B5EF4-FFF2-40B4-BE49-F238E27FC236}">
                <a16:creationId xmlns:a16="http://schemas.microsoft.com/office/drawing/2014/main" id="{D5D52BA0-6223-419C-311A-AE45E4559322}"/>
              </a:ext>
            </a:extLst>
          </p:cNvPr>
          <p:cNvSpPr txBox="1">
            <a:spLocks noChangeArrowheads="1"/>
          </p:cNvSpPr>
          <p:nvPr/>
        </p:nvSpPr>
        <p:spPr bwMode="auto">
          <a:xfrm>
            <a:off x="7620458" y="5056068"/>
            <a:ext cx="442782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200" dirty="0">
                <a:solidFill>
                  <a:srgbClr val="002060"/>
                </a:solidFill>
                <a:latin typeface="Lucida Sans Unicode" panose="020B0602030504020204" pitchFamily="34" charset="0"/>
                <a:cs typeface="Lucida Sans Unicode" panose="020B0602030504020204" pitchFamily="34" charset="0"/>
              </a:rPr>
              <a:t>Pour un type de bien donné, un niveau géographique (secteur, commune, quartier) n'apparaît que si le nombre de mutations enregistrées dans la base PERVAL est </a:t>
            </a:r>
            <a:r>
              <a:rPr lang="fr-FR" altLang="fr-FR" sz="1200" b="1" dirty="0">
                <a:solidFill>
                  <a:srgbClr val="002060"/>
                </a:solidFill>
                <a:latin typeface="Lucida Sans Unicode" panose="020B0602030504020204" pitchFamily="34" charset="0"/>
                <a:cs typeface="Lucida Sans Unicode" panose="020B0602030504020204" pitchFamily="34" charset="0"/>
              </a:rPr>
              <a:t>supérieur ou égal à 20</a:t>
            </a:r>
            <a:r>
              <a:rPr lang="fr-FR" altLang="fr-FR" sz="1200" dirty="0">
                <a:solidFill>
                  <a:srgbClr val="002060"/>
                </a:solidFill>
                <a:latin typeface="Lucida Sans Unicode" panose="020B0602030504020204" pitchFamily="34" charset="0"/>
                <a:cs typeface="Lucida Sans Unicode" panose="020B0602030504020204" pitchFamily="34" charset="0"/>
              </a:rPr>
              <a:t>.</a:t>
            </a:r>
          </a:p>
          <a:p>
            <a:pPr eaLnBrk="1" hangingPunct="1">
              <a:spcBef>
                <a:spcPct val="0"/>
              </a:spcBef>
              <a:buFontTx/>
              <a:buNone/>
            </a:pPr>
            <a:endParaRPr lang="fr-FR" altLang="fr-FR" sz="1200" dirty="0">
              <a:solidFill>
                <a:srgbClr val="002060"/>
              </a:solidFill>
              <a:latin typeface="Lucida Sans Unicode" panose="020B0602030504020204" pitchFamily="34" charset="0"/>
              <a:cs typeface="Lucida Sans Unicode" panose="020B0602030504020204" pitchFamily="34" charset="0"/>
            </a:endParaRPr>
          </a:p>
          <a:p>
            <a:pPr eaLnBrk="1" hangingPunct="1">
              <a:spcBef>
                <a:spcPct val="0"/>
              </a:spcBef>
              <a:buFontTx/>
              <a:buNone/>
            </a:pPr>
            <a:r>
              <a:rPr lang="fr-FR" altLang="fr-FR" sz="1200" dirty="0">
                <a:solidFill>
                  <a:srgbClr val="002060"/>
                </a:solidFill>
                <a:latin typeface="Lucida Sans Unicode" panose="020B0602030504020204" pitchFamily="34" charset="0"/>
                <a:cs typeface="Lucida Sans Unicode" panose="020B0602030504020204" pitchFamily="34" charset="0"/>
              </a:rPr>
              <a:t>Tous les prix correspondent aux prix de vente hors droits, hors commissions, hors frais et hors mobilier.</a:t>
            </a:r>
          </a:p>
        </p:txBody>
      </p:sp>
      <p:sp>
        <p:nvSpPr>
          <p:cNvPr id="41" name="Rectangle 40">
            <a:extLst>
              <a:ext uri="{FF2B5EF4-FFF2-40B4-BE49-F238E27FC236}">
                <a16:creationId xmlns:a16="http://schemas.microsoft.com/office/drawing/2014/main" id="{3B15CD5F-A4ED-B15D-06E1-7115ED58F998}"/>
              </a:ext>
            </a:extLst>
          </p:cNvPr>
          <p:cNvSpPr/>
          <p:nvPr/>
        </p:nvSpPr>
        <p:spPr>
          <a:xfrm>
            <a:off x="984740" y="5733256"/>
            <a:ext cx="2059790" cy="369332"/>
          </a:xfrm>
          <a:prstGeom prst="rect">
            <a:avLst/>
          </a:prstGeom>
        </p:spPr>
        <p:txBody>
          <a:bodyPr wrap="square">
            <a:spAutoFit/>
          </a:bodyPr>
          <a:lstStyle/>
          <a:p>
            <a:pPr fontAlgn="auto">
              <a:spcBef>
                <a:spcPts val="0"/>
              </a:spcBef>
              <a:spcAft>
                <a:spcPts val="0"/>
              </a:spcAft>
              <a:defRPr/>
            </a:pPr>
            <a:r>
              <a:rPr lang="fr-FR" dirty="0">
                <a:solidFill>
                  <a:srgbClr val="002060"/>
                </a:solidFill>
                <a:latin typeface="Lucida Sans Unicode" panose="020B0602030504020204" pitchFamily="34" charset="0"/>
                <a:cs typeface="Lucida Sans Unicode" panose="020B0602030504020204" pitchFamily="34" charset="0"/>
              </a:rPr>
              <a:t>Période d'étude : </a:t>
            </a:r>
            <a:endParaRPr lang="fr-FR" b="1" dirty="0">
              <a:solidFill>
                <a:schemeClr val="accent6">
                  <a:lumMod val="75000"/>
                </a:schemeClr>
              </a:solidFill>
              <a:latin typeface="Lucida Sans Unicode" panose="020B0602030504020204" pitchFamily="34" charset="0"/>
              <a:cs typeface="Lucida Sans Unicode" panose="020B0602030504020204" pitchFamily="34" charset="0"/>
            </a:endParaRPr>
          </a:p>
        </p:txBody>
      </p:sp>
      <p:sp>
        <p:nvSpPr>
          <p:cNvPr id="43" name="ZoneTexte 14">
            <a:extLst>
              <a:ext uri="{FF2B5EF4-FFF2-40B4-BE49-F238E27FC236}">
                <a16:creationId xmlns:a16="http://schemas.microsoft.com/office/drawing/2014/main" id="{C0F3359B-3E8C-1285-16D9-64406DE23335}"/>
              </a:ext>
            </a:extLst>
          </p:cNvPr>
          <p:cNvSpPr txBox="1">
            <a:spLocks noChangeArrowheads="1"/>
          </p:cNvSpPr>
          <p:nvPr/>
        </p:nvSpPr>
        <p:spPr bwMode="auto">
          <a:xfrm>
            <a:off x="983432" y="4798893"/>
            <a:ext cx="63498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800" dirty="0">
                <a:solidFill>
                  <a:srgbClr val="002060"/>
                </a:solidFill>
                <a:latin typeface="Lucida Sans Unicode" panose="020B0602030504020204" pitchFamily="34" charset="0"/>
                <a:cs typeface="Lucida Sans Unicode" panose="020B0602030504020204" pitchFamily="34" charset="0"/>
              </a:rPr>
              <a:t>Site internet immobilier du notariat :</a:t>
            </a:r>
          </a:p>
          <a:p>
            <a:pPr eaLnBrk="1" hangingPunct="1">
              <a:spcBef>
                <a:spcPct val="0"/>
              </a:spcBef>
              <a:buFontTx/>
              <a:buNone/>
            </a:pPr>
            <a:r>
              <a:rPr lang="fr-FR" altLang="fr-FR" sz="1800" dirty="0">
                <a:solidFill>
                  <a:srgbClr val="002060"/>
                </a:solidFill>
                <a:latin typeface="Lucida Sans Unicode" panose="020B0602030504020204" pitchFamily="34" charset="0"/>
                <a:cs typeface="Lucida Sans Unicode" panose="020B0602030504020204" pitchFamily="34" charset="0"/>
                <a:hlinkClick r:id="rId3"/>
              </a:rPr>
              <a:t>www.immobilier.notaires.fr</a:t>
            </a:r>
            <a:endParaRPr lang="fr-FR" altLang="fr-FR" sz="1800" dirty="0">
              <a:solidFill>
                <a:srgbClr val="002060"/>
              </a:solidFill>
              <a:latin typeface="Lucida Sans Unicode" panose="020B0602030504020204" pitchFamily="34" charset="0"/>
              <a:cs typeface="Lucida Sans Unicode" panose="020B0602030504020204" pitchFamily="34" charset="0"/>
            </a:endParaRPr>
          </a:p>
        </p:txBody>
      </p:sp>
      <p:sp>
        <p:nvSpPr>
          <p:cNvPr id="3" name="Periode">
            <a:extLst>
              <a:ext uri="{FF2B5EF4-FFF2-40B4-BE49-F238E27FC236}">
                <a16:creationId xmlns:a16="http://schemas.microsoft.com/office/drawing/2014/main" id="{663F8FAC-5523-D9D2-1798-88C02F9A5476}"/>
              </a:ext>
            </a:extLst>
          </p:cNvPr>
          <p:cNvSpPr/>
          <p:nvPr/>
        </p:nvSpPr>
        <p:spPr>
          <a:xfrm>
            <a:off x="984739" y="6047913"/>
            <a:ext cx="6349891" cy="400110"/>
          </a:xfrm>
          <a:prstGeom prst="rect">
            <a:avLst/>
          </a:prstGeom>
        </p:spPr>
        <p:txBody>
          <a:bodyPr wrap="square">
            <a:spAutoFit/>
          </a:bodyP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du 1</a:t>
            </a:r>
            <a:r>
              <a:rPr lang="fr-FR" sz="2000" b="1" baseline="30000" dirty="0">
                <a:solidFill>
                  <a:srgbClr val="002060"/>
                </a:solidFill>
                <a:latin typeface="Lucida Sans Unicode" panose="020B0602030504020204" pitchFamily="34" charset="0"/>
                <a:cs typeface="Lucida Sans Unicode" panose="020B0602030504020204" pitchFamily="34" charset="0"/>
              </a:rPr>
              <a:t>er</a:t>
            </a:r>
            <a:r>
              <a:rPr lang="fr-FR" sz="2000" b="1" dirty="0">
                <a:solidFill>
                  <a:srgbClr val="002060"/>
                </a:solidFill>
                <a:latin typeface="Lucida Sans Unicode" panose="020B0602030504020204" pitchFamily="34" charset="0"/>
                <a:cs typeface="Lucida Sans Unicode" panose="020B0602030504020204" pitchFamily="34" charset="0"/>
              </a:rPr>
              <a:t> juillet 2024 au 30 juin 2025</a:t>
            </a:r>
          </a:p>
        </p:txBody>
      </p:sp>
      <p:pic>
        <p:nvPicPr>
          <p:cNvPr id="18" name="Image 17" descr="Une image contenant jaune, clipart, Graphique, conception&#10;&#10;Description générée automatiquement">
            <a:extLst>
              <a:ext uri="{FF2B5EF4-FFF2-40B4-BE49-F238E27FC236}">
                <a16:creationId xmlns:a16="http://schemas.microsoft.com/office/drawing/2014/main" id="{00A653AA-064D-152F-57A8-86E20A30A3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6" name="Rectangle 5">
            <a:extLst>
              <a:ext uri="{FF2B5EF4-FFF2-40B4-BE49-F238E27FC236}">
                <a16:creationId xmlns:a16="http://schemas.microsoft.com/office/drawing/2014/main" id="{890F7455-F749-4DA5-57F0-70D41324C003}"/>
              </a:ext>
            </a:extLst>
          </p:cNvPr>
          <p:cNvSpPr/>
          <p:nvPr/>
        </p:nvSpPr>
        <p:spPr>
          <a:xfrm>
            <a:off x="1079999" y="582267"/>
            <a:ext cx="10856625" cy="25200"/>
          </a:xfrm>
          <a:prstGeom prst="rect">
            <a:avLst/>
          </a:prstGeom>
          <a:solidFill>
            <a:srgbClr val="FFB92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5" name="CartoDept">
            <a:extLst>
              <a:ext uri="{FF2B5EF4-FFF2-40B4-BE49-F238E27FC236}">
                <a16:creationId xmlns:a16="http://schemas.microsoft.com/office/drawing/2014/main" id="{00650D71-1A82-B29C-F0BC-846F50AACDF6}"/>
              </a:ext>
            </a:extLst>
          </p:cNvPr>
          <p:cNvSpPr/>
          <p:nvPr/>
        </p:nvSpPr>
        <p:spPr>
          <a:xfrm>
            <a:off x="7729289" y="904571"/>
            <a:ext cx="4207335" cy="3985130"/>
          </a:xfrm>
          <a:prstGeom prst="rect">
            <a:avLst/>
          </a:prstGeom>
          <a:blipFill>
            <a:blip r:embed="rId5"/>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14">
            <a:extLst>
              <a:ext uri="{FF2B5EF4-FFF2-40B4-BE49-F238E27FC236}">
                <a16:creationId xmlns:a16="http://schemas.microsoft.com/office/drawing/2014/main" id="{9119083E-1259-1446-A300-96C06DE27EE4}"/>
              </a:ext>
            </a:extLst>
          </p:cNvPr>
          <p:cNvSpPr txBox="1">
            <a:spLocks noChangeArrowheads="1"/>
          </p:cNvSpPr>
          <p:nvPr/>
        </p:nvSpPr>
        <p:spPr bwMode="auto">
          <a:xfrm>
            <a:off x="1415431" y="4150175"/>
            <a:ext cx="17757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200" dirty="0">
                <a:solidFill>
                  <a:srgbClr val="002060"/>
                </a:solidFill>
                <a:latin typeface="Lucida Sans Unicode" panose="020B0602030504020204" pitchFamily="34" charset="0"/>
                <a:cs typeface="Lucida Sans Unicode" panose="020B0602030504020204" pitchFamily="34" charset="0"/>
              </a:rPr>
              <a:t>(*) hors Mayotte</a:t>
            </a:r>
          </a:p>
        </p:txBody>
      </p:sp>
    </p:spTree>
    <p:extLst>
      <p:ext uri="{BB962C8B-B14F-4D97-AF65-F5344CB8AC3E}">
        <p14:creationId xmlns:p14="http://schemas.microsoft.com/office/powerpoint/2010/main" val="2665826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Toc">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27179B-A6CA-9AC4-1241-0F913C3EFE85}"/>
              </a:ext>
            </a:extLst>
          </p:cNvPr>
          <p:cNvSpPr>
            <a:spLocks noGrp="1"/>
          </p:cNvSpPr>
          <p:nvPr>
            <p:ph type="title"/>
          </p:nvPr>
        </p:nvSpPr>
        <p:spPr/>
        <p:txBody>
          <a:bodyPr/>
          <a:lstStyle/>
          <a:p>
            <a:endParaRPr lang="fr-FR"/>
          </a:p>
        </p:txBody>
      </p:sp>
      <p:sp>
        <p:nvSpPr>
          <p:cNvPr id="4" name="Espace réservé du numéro de diapositive 3">
            <a:extLst>
              <a:ext uri="{FF2B5EF4-FFF2-40B4-BE49-F238E27FC236}">
                <a16:creationId xmlns:a16="http://schemas.microsoft.com/office/drawing/2014/main" id="{C2B501E6-45E3-CB18-958E-B7D8F234B2FC}"/>
              </a:ext>
            </a:extLst>
          </p:cNvPr>
          <p:cNvSpPr>
            <a:spLocks noGrp="1"/>
          </p:cNvSpPr>
          <p:nvPr>
            <p:ph type="sldNum" sz="quarter" idx="12"/>
          </p:nvPr>
        </p:nvSpPr>
        <p:spPr/>
        <p:txBody>
          <a:bodyPr/>
          <a:lstStyle/>
          <a:p>
            <a:pPr>
              <a:defRPr/>
            </a:pPr>
            <a:fld id="{28F0AC01-1ADD-4174-BAA6-E4F0FB6F5721}" type="slidenum">
              <a:rPr lang="fr-FR" smtClean="0"/>
              <a:pPr>
                <a:defRPr/>
              </a:pPr>
              <a:t>3</a:t>
            </a:fld>
            <a:endParaRPr lang="fr-FR"/>
          </a:p>
        </p:txBody>
      </p:sp>
      <p:sp>
        <p:nvSpPr>
          <p:cNvPr id="5" name="Rectangle 4">
            <a:extLst>
              <a:ext uri="{FF2B5EF4-FFF2-40B4-BE49-F238E27FC236}">
                <a16:creationId xmlns:a16="http://schemas.microsoft.com/office/drawing/2014/main" id="{292AB21C-E604-8805-5B75-002F5EF7701D}"/>
              </a:ext>
            </a:extLst>
          </p:cNvPr>
          <p:cNvSpPr/>
          <p:nvPr/>
        </p:nvSpPr>
        <p:spPr>
          <a:xfrm>
            <a:off x="-1830" y="-2"/>
            <a:ext cx="12204000" cy="1584000"/>
          </a:xfrm>
          <a:prstGeom prst="rect">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9" name="ZoneTexte 19">
            <a:extLst>
              <a:ext uri="{FF2B5EF4-FFF2-40B4-BE49-F238E27FC236}">
                <a16:creationId xmlns:a16="http://schemas.microsoft.com/office/drawing/2014/main" id="{E050B1BA-8D1A-A97D-1060-1FA18EAECEA2}"/>
              </a:ext>
            </a:extLst>
          </p:cNvPr>
          <p:cNvSpPr txBox="1">
            <a:spLocks noChangeArrowheads="1"/>
          </p:cNvSpPr>
          <p:nvPr/>
        </p:nvSpPr>
        <p:spPr bwMode="auto">
          <a:xfrm>
            <a:off x="551383" y="355303"/>
            <a:ext cx="299518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4400" b="1" dirty="0">
                <a:solidFill>
                  <a:srgbClr val="FFC000"/>
                </a:solidFill>
                <a:latin typeface="Lucida Sans Unicode" panose="020B0602030504020204" pitchFamily="34" charset="0"/>
                <a:cs typeface="Lucida Sans Unicode" panose="020B0602030504020204" pitchFamily="34" charset="0"/>
              </a:rPr>
              <a:t>Sommaire</a:t>
            </a:r>
          </a:p>
        </p:txBody>
      </p:sp>
      <p:sp>
        <p:nvSpPr>
          <p:cNvPr id="43" name="Rectangle 42">
            <a:extLst>
              <a:ext uri="{FF2B5EF4-FFF2-40B4-BE49-F238E27FC236}">
                <a16:creationId xmlns:a16="http://schemas.microsoft.com/office/drawing/2014/main" id="{FC96FAF8-4FFF-6DFF-48CA-99F1CCE467C8}"/>
              </a:ext>
            </a:extLst>
          </p:cNvPr>
          <p:cNvSpPr/>
          <p:nvPr/>
        </p:nvSpPr>
        <p:spPr>
          <a:xfrm>
            <a:off x="8220119" y="1257203"/>
            <a:ext cx="767901" cy="659629"/>
          </a:xfrm>
          <a:prstGeom prst="rect">
            <a:avLst/>
          </a:prstGeom>
          <a:solidFill>
            <a:srgbClr val="FFC000"/>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5" name="Rectangle 44">
            <a:extLst>
              <a:ext uri="{FF2B5EF4-FFF2-40B4-BE49-F238E27FC236}">
                <a16:creationId xmlns:a16="http://schemas.microsoft.com/office/drawing/2014/main" id="{729D52BB-BFBA-C113-216D-4049BFB60B8D}"/>
              </a:ext>
            </a:extLst>
          </p:cNvPr>
          <p:cNvSpPr/>
          <p:nvPr/>
        </p:nvSpPr>
        <p:spPr>
          <a:xfrm>
            <a:off x="9276328" y="1257203"/>
            <a:ext cx="767901" cy="659629"/>
          </a:xfrm>
          <a:prstGeom prst="rect">
            <a:avLst/>
          </a:prstGeom>
          <a:solidFill>
            <a:srgbClr val="FFC000"/>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57" name="Rectangle 56">
            <a:extLst>
              <a:ext uri="{FF2B5EF4-FFF2-40B4-BE49-F238E27FC236}">
                <a16:creationId xmlns:a16="http://schemas.microsoft.com/office/drawing/2014/main" id="{71343EDF-32E5-B90F-C256-42AF9133E928}"/>
              </a:ext>
            </a:extLst>
          </p:cNvPr>
          <p:cNvSpPr/>
          <p:nvPr/>
        </p:nvSpPr>
        <p:spPr>
          <a:xfrm>
            <a:off x="10332537" y="1257872"/>
            <a:ext cx="767902" cy="655145"/>
          </a:xfrm>
          <a:prstGeom prst="rect">
            <a:avLst/>
          </a:prstGeom>
          <a:solidFill>
            <a:srgbClr val="FFC000"/>
          </a:solidFill>
          <a:ln>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ZoneTexte 19">
            <a:extLst>
              <a:ext uri="{FF2B5EF4-FFF2-40B4-BE49-F238E27FC236}">
                <a16:creationId xmlns:a16="http://schemas.microsoft.com/office/drawing/2014/main" id="{AA5827B4-0274-3FFA-10A6-A86A57C0FE42}"/>
              </a:ext>
            </a:extLst>
          </p:cNvPr>
          <p:cNvSpPr txBox="1">
            <a:spLocks noChangeArrowheads="1"/>
          </p:cNvSpPr>
          <p:nvPr/>
        </p:nvSpPr>
        <p:spPr bwMode="auto">
          <a:xfrm>
            <a:off x="816416" y="2816920"/>
            <a:ext cx="3420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200" b="1" dirty="0">
                <a:solidFill>
                  <a:srgbClr val="002060"/>
                </a:solidFill>
                <a:latin typeface="Lucida Sans Unicode" panose="020B0602030504020204" pitchFamily="34" charset="0"/>
                <a:cs typeface="Lucida Sans Unicode" panose="020B0602030504020204" pitchFamily="34" charset="0"/>
              </a:rPr>
              <a:t>Volumes de ventes</a:t>
            </a:r>
          </a:p>
        </p:txBody>
      </p:sp>
      <p:sp>
        <p:nvSpPr>
          <p:cNvPr id="10" name="Rectangle 9">
            <a:extLst>
              <a:ext uri="{FF2B5EF4-FFF2-40B4-BE49-F238E27FC236}">
                <a16:creationId xmlns:a16="http://schemas.microsoft.com/office/drawing/2014/main" id="{7176F713-BEB8-9DCE-35E7-CA7A8EDC0D6A}"/>
              </a:ext>
            </a:extLst>
          </p:cNvPr>
          <p:cNvSpPr/>
          <p:nvPr/>
        </p:nvSpPr>
        <p:spPr>
          <a:xfrm>
            <a:off x="408120" y="3176920"/>
            <a:ext cx="3528000" cy="45719"/>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2" name="ZoneTexte 11">
            <a:extLst>
              <a:ext uri="{FF2B5EF4-FFF2-40B4-BE49-F238E27FC236}">
                <a16:creationId xmlns:a16="http://schemas.microsoft.com/office/drawing/2014/main" id="{F316241B-F6F6-2065-DFE4-AE176511ED89}"/>
              </a:ext>
            </a:extLst>
          </p:cNvPr>
          <p:cNvSpPr txBox="1">
            <a:spLocks noChangeArrowheads="1"/>
          </p:cNvSpPr>
          <p:nvPr/>
        </p:nvSpPr>
        <p:spPr bwMode="auto">
          <a:xfrm>
            <a:off x="4738920" y="2813941"/>
            <a:ext cx="3420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200" b="1" dirty="0">
                <a:solidFill>
                  <a:srgbClr val="002060"/>
                </a:solidFill>
                <a:latin typeface="Lucida Sans Unicode" panose="020B0602030504020204" pitchFamily="34" charset="0"/>
                <a:cs typeface="Lucida Sans Unicode" panose="020B0602030504020204" pitchFamily="34" charset="0"/>
              </a:rPr>
              <a:t>Indices des prix</a:t>
            </a:r>
          </a:p>
        </p:txBody>
      </p:sp>
      <p:sp>
        <p:nvSpPr>
          <p:cNvPr id="15" name="ZoneTexte 19">
            <a:extLst>
              <a:ext uri="{FF2B5EF4-FFF2-40B4-BE49-F238E27FC236}">
                <a16:creationId xmlns:a16="http://schemas.microsoft.com/office/drawing/2014/main" id="{999316F5-AB04-1150-BFB7-5DB3C0B94B2F}"/>
              </a:ext>
            </a:extLst>
          </p:cNvPr>
          <p:cNvSpPr txBox="1">
            <a:spLocks noChangeArrowheads="1"/>
          </p:cNvSpPr>
          <p:nvPr/>
        </p:nvSpPr>
        <p:spPr bwMode="auto">
          <a:xfrm>
            <a:off x="8635712" y="2820069"/>
            <a:ext cx="3420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200" b="1" dirty="0">
                <a:solidFill>
                  <a:srgbClr val="002060"/>
                </a:solidFill>
                <a:latin typeface="Lucida Sans Unicode" panose="020B0602030504020204" pitchFamily="34" charset="0"/>
                <a:cs typeface="Lucida Sans Unicode" panose="020B0602030504020204" pitchFamily="34" charset="0"/>
              </a:rPr>
              <a:t>Appartements anciens</a:t>
            </a:r>
          </a:p>
        </p:txBody>
      </p:sp>
      <p:sp>
        <p:nvSpPr>
          <p:cNvPr id="17" name="ZoneTexte 19">
            <a:extLst>
              <a:ext uri="{FF2B5EF4-FFF2-40B4-BE49-F238E27FC236}">
                <a16:creationId xmlns:a16="http://schemas.microsoft.com/office/drawing/2014/main" id="{AAAA0FB1-F1C6-8F25-3322-F48D1B105B77}"/>
              </a:ext>
            </a:extLst>
          </p:cNvPr>
          <p:cNvSpPr txBox="1">
            <a:spLocks noChangeArrowheads="1"/>
          </p:cNvSpPr>
          <p:nvPr/>
        </p:nvSpPr>
        <p:spPr bwMode="auto">
          <a:xfrm>
            <a:off x="816416" y="3861687"/>
            <a:ext cx="3420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200" b="1" dirty="0">
                <a:solidFill>
                  <a:srgbClr val="002060"/>
                </a:solidFill>
                <a:latin typeface="Lucida Sans Unicode" panose="020B0602030504020204" pitchFamily="34" charset="0"/>
                <a:cs typeface="Lucida Sans Unicode" panose="020B0602030504020204" pitchFamily="34" charset="0"/>
              </a:rPr>
              <a:t>Appartements</a:t>
            </a:r>
            <a:r>
              <a:rPr lang="fr-FR" altLang="fr-FR" sz="2400" b="1" dirty="0">
                <a:solidFill>
                  <a:srgbClr val="002060"/>
                </a:solidFill>
                <a:latin typeface="Lucida Bright" panose="02040602050505020304" pitchFamily="18" charset="0"/>
                <a:cs typeface="Lucida Sans Unicode" panose="020B0602030504020204" pitchFamily="34" charset="0"/>
              </a:rPr>
              <a:t> </a:t>
            </a:r>
            <a:r>
              <a:rPr lang="fr-FR" altLang="fr-FR" sz="2200" b="1" dirty="0">
                <a:solidFill>
                  <a:srgbClr val="002060"/>
                </a:solidFill>
                <a:latin typeface="Lucida Sans Unicode" panose="020B0602030504020204" pitchFamily="34" charset="0"/>
                <a:cs typeface="Lucida Sans Unicode" panose="020B0602030504020204" pitchFamily="34" charset="0"/>
              </a:rPr>
              <a:t>neufs</a:t>
            </a:r>
          </a:p>
        </p:txBody>
      </p:sp>
      <p:sp>
        <p:nvSpPr>
          <p:cNvPr id="21" name="ZoneTexte 19">
            <a:extLst>
              <a:ext uri="{FF2B5EF4-FFF2-40B4-BE49-F238E27FC236}">
                <a16:creationId xmlns:a16="http://schemas.microsoft.com/office/drawing/2014/main" id="{071028EB-369E-8E13-5601-BB1D9CBFF8CF}"/>
              </a:ext>
            </a:extLst>
          </p:cNvPr>
          <p:cNvSpPr txBox="1">
            <a:spLocks noChangeArrowheads="1"/>
          </p:cNvSpPr>
          <p:nvPr/>
        </p:nvSpPr>
        <p:spPr bwMode="auto">
          <a:xfrm>
            <a:off x="4738920" y="3896920"/>
            <a:ext cx="3420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200" b="1" dirty="0">
                <a:solidFill>
                  <a:srgbClr val="002060"/>
                </a:solidFill>
                <a:latin typeface="Lucida Sans Unicode" panose="020B0602030504020204" pitchFamily="34" charset="0"/>
                <a:cs typeface="Lucida Sans Unicode" panose="020B0602030504020204" pitchFamily="34" charset="0"/>
              </a:rPr>
              <a:t>Maisons anciennes</a:t>
            </a:r>
          </a:p>
        </p:txBody>
      </p:sp>
      <p:sp>
        <p:nvSpPr>
          <p:cNvPr id="22" name="ZoneTexte 19">
            <a:extLst>
              <a:ext uri="{FF2B5EF4-FFF2-40B4-BE49-F238E27FC236}">
                <a16:creationId xmlns:a16="http://schemas.microsoft.com/office/drawing/2014/main" id="{3615E1A1-5107-8124-5072-1A6EFD47693B}"/>
              </a:ext>
            </a:extLst>
          </p:cNvPr>
          <p:cNvSpPr txBox="1">
            <a:spLocks noChangeArrowheads="1"/>
          </p:cNvSpPr>
          <p:nvPr/>
        </p:nvSpPr>
        <p:spPr bwMode="auto">
          <a:xfrm>
            <a:off x="8635712" y="3900756"/>
            <a:ext cx="3420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500"/>
              </a:lnSpc>
              <a:spcBef>
                <a:spcPct val="0"/>
              </a:spcBef>
              <a:buFontTx/>
              <a:buNone/>
            </a:pPr>
            <a:r>
              <a:rPr lang="fr-FR" altLang="fr-FR" sz="2200" b="1" dirty="0">
                <a:solidFill>
                  <a:srgbClr val="002060"/>
                </a:solidFill>
                <a:latin typeface="Lucida Sans Unicode" panose="020B0602030504020204" pitchFamily="34" charset="0"/>
                <a:cs typeface="Lucida Sans Unicode" panose="020B0602030504020204" pitchFamily="34" charset="0"/>
              </a:rPr>
              <a:t>Terrains à bâtir</a:t>
            </a:r>
          </a:p>
        </p:txBody>
      </p:sp>
      <p:sp>
        <p:nvSpPr>
          <p:cNvPr id="24" name="Rectangle 23">
            <a:extLst>
              <a:ext uri="{FF2B5EF4-FFF2-40B4-BE49-F238E27FC236}">
                <a16:creationId xmlns:a16="http://schemas.microsoft.com/office/drawing/2014/main" id="{A7F5D6D5-2E8A-319D-2902-C0CC27E4D7B9}"/>
              </a:ext>
            </a:extLst>
          </p:cNvPr>
          <p:cNvSpPr/>
          <p:nvPr/>
        </p:nvSpPr>
        <p:spPr>
          <a:xfrm>
            <a:off x="8226438" y="3180069"/>
            <a:ext cx="3528000" cy="45719"/>
          </a:xfrm>
          <a:prstGeom prst="rect">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5" name="Rectangle 24">
            <a:extLst>
              <a:ext uri="{FF2B5EF4-FFF2-40B4-BE49-F238E27FC236}">
                <a16:creationId xmlns:a16="http://schemas.microsoft.com/office/drawing/2014/main" id="{6A726CE0-812A-9587-4237-9CDB4EA39C07}"/>
              </a:ext>
            </a:extLst>
          </p:cNvPr>
          <p:cNvSpPr/>
          <p:nvPr/>
        </p:nvSpPr>
        <p:spPr>
          <a:xfrm>
            <a:off x="4332120" y="4256920"/>
            <a:ext cx="3528000" cy="45719"/>
          </a:xfrm>
          <a:prstGeom prst="rect">
            <a:avLst/>
          </a:prstGeom>
          <a:solidFill>
            <a:srgbClr val="FBD0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8" name="Rectangle 27">
            <a:extLst>
              <a:ext uri="{FF2B5EF4-FFF2-40B4-BE49-F238E27FC236}">
                <a16:creationId xmlns:a16="http://schemas.microsoft.com/office/drawing/2014/main" id="{7AC79182-DBDD-82B0-1315-81E3EEA03683}"/>
              </a:ext>
            </a:extLst>
          </p:cNvPr>
          <p:cNvSpPr/>
          <p:nvPr/>
        </p:nvSpPr>
        <p:spPr>
          <a:xfrm>
            <a:off x="419503" y="4257679"/>
            <a:ext cx="3528000" cy="45719"/>
          </a:xfrm>
          <a:prstGeom prst="rect">
            <a:avLst/>
          </a:prstGeom>
          <a:solidFill>
            <a:srgbClr val="FFA5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0" name="Rectangle 29">
            <a:extLst>
              <a:ext uri="{FF2B5EF4-FFF2-40B4-BE49-F238E27FC236}">
                <a16:creationId xmlns:a16="http://schemas.microsoft.com/office/drawing/2014/main" id="{66A2F1AD-38D3-F412-D330-33AB42AA1781}"/>
              </a:ext>
            </a:extLst>
          </p:cNvPr>
          <p:cNvSpPr/>
          <p:nvPr/>
        </p:nvSpPr>
        <p:spPr>
          <a:xfrm>
            <a:off x="4327480" y="3173942"/>
            <a:ext cx="3528000" cy="45719"/>
          </a:xfrm>
          <a:prstGeom prst="rect">
            <a:avLst/>
          </a:prstGeom>
          <a:solidFill>
            <a:srgbClr val="7E88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1" name="Rectangle 30">
            <a:extLst>
              <a:ext uri="{FF2B5EF4-FFF2-40B4-BE49-F238E27FC236}">
                <a16:creationId xmlns:a16="http://schemas.microsoft.com/office/drawing/2014/main" id="{95B1AA37-A1FF-8C70-1810-8F91FC1B6F4B}"/>
              </a:ext>
            </a:extLst>
          </p:cNvPr>
          <p:cNvSpPr/>
          <p:nvPr/>
        </p:nvSpPr>
        <p:spPr>
          <a:xfrm>
            <a:off x="8220119" y="4262636"/>
            <a:ext cx="3528000" cy="45719"/>
          </a:xfrm>
          <a:prstGeom prst="rect">
            <a:avLst/>
          </a:prstGeom>
          <a:solidFill>
            <a:srgbClr val="D0A8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3" name="ZoneTexte 19">
            <a:extLst>
              <a:ext uri="{FF2B5EF4-FFF2-40B4-BE49-F238E27FC236}">
                <a16:creationId xmlns:a16="http://schemas.microsoft.com/office/drawing/2014/main" id="{20369766-44AC-21B3-E0EA-C7110B73BD3D}"/>
              </a:ext>
            </a:extLst>
          </p:cNvPr>
          <p:cNvSpPr txBox="1">
            <a:spLocks noChangeArrowheads="1"/>
          </p:cNvSpPr>
          <p:nvPr/>
        </p:nvSpPr>
        <p:spPr bwMode="auto">
          <a:xfrm>
            <a:off x="816416" y="4980252"/>
            <a:ext cx="3420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200" b="1" spc="-80" dirty="0">
                <a:solidFill>
                  <a:srgbClr val="002060"/>
                </a:solidFill>
                <a:latin typeface="Lucida Sans Unicode" panose="020B0602030504020204" pitchFamily="34" charset="0"/>
                <a:cs typeface="Lucida Sans Unicode" panose="020B0602030504020204" pitchFamily="34" charset="0"/>
              </a:rPr>
              <a:t>Profils des intervenants</a:t>
            </a:r>
          </a:p>
        </p:txBody>
      </p:sp>
      <p:sp>
        <p:nvSpPr>
          <p:cNvPr id="34" name="Rectangle 33">
            <a:extLst>
              <a:ext uri="{FF2B5EF4-FFF2-40B4-BE49-F238E27FC236}">
                <a16:creationId xmlns:a16="http://schemas.microsoft.com/office/drawing/2014/main" id="{F1261DEF-B59F-9A5D-88CD-95615D515A2C}"/>
              </a:ext>
            </a:extLst>
          </p:cNvPr>
          <p:cNvSpPr/>
          <p:nvPr/>
        </p:nvSpPr>
        <p:spPr>
          <a:xfrm>
            <a:off x="408120" y="5338372"/>
            <a:ext cx="3528000" cy="45719"/>
          </a:xfrm>
          <a:prstGeom prst="rect">
            <a:avLst/>
          </a:prstGeom>
          <a:solidFill>
            <a:srgbClr val="B6BCD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35" name="Image 34" descr="Une image contenant conception&#10;&#10;Description générée automatiquement">
            <a:extLst>
              <a:ext uri="{FF2B5EF4-FFF2-40B4-BE49-F238E27FC236}">
                <a16:creationId xmlns:a16="http://schemas.microsoft.com/office/drawing/2014/main" id="{BF8A5FAE-9060-18E3-D804-34F1F321D3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20119" y="3791643"/>
            <a:ext cx="430887" cy="430887"/>
          </a:xfrm>
          <a:prstGeom prst="rect">
            <a:avLst/>
          </a:prstGeom>
        </p:spPr>
      </p:pic>
      <p:sp>
        <p:nvSpPr>
          <p:cNvPr id="37" name="ZoneTexte 19">
            <a:extLst>
              <a:ext uri="{FF2B5EF4-FFF2-40B4-BE49-F238E27FC236}">
                <a16:creationId xmlns:a16="http://schemas.microsoft.com/office/drawing/2014/main" id="{4A21EA7B-2498-FA03-1FC4-514434C91421}"/>
              </a:ext>
            </a:extLst>
          </p:cNvPr>
          <p:cNvSpPr txBox="1">
            <a:spLocks noChangeArrowheads="1"/>
          </p:cNvSpPr>
          <p:nvPr/>
        </p:nvSpPr>
        <p:spPr bwMode="auto">
          <a:xfrm>
            <a:off x="4738920" y="4979221"/>
            <a:ext cx="3420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200" b="1" dirty="0">
                <a:solidFill>
                  <a:srgbClr val="002060"/>
                </a:solidFill>
                <a:latin typeface="Lucida Sans Unicode" panose="020B0602030504020204" pitchFamily="34" charset="0"/>
                <a:cs typeface="Lucida Sans Unicode" panose="020B0602030504020204" pitchFamily="34" charset="0"/>
              </a:rPr>
              <a:t>Étiquette énergie DPE</a:t>
            </a:r>
          </a:p>
        </p:txBody>
      </p:sp>
      <p:sp>
        <p:nvSpPr>
          <p:cNvPr id="39" name="Rectangle 38">
            <a:extLst>
              <a:ext uri="{FF2B5EF4-FFF2-40B4-BE49-F238E27FC236}">
                <a16:creationId xmlns:a16="http://schemas.microsoft.com/office/drawing/2014/main" id="{A054611A-9EBD-5CF3-DD43-34A775486D15}"/>
              </a:ext>
            </a:extLst>
          </p:cNvPr>
          <p:cNvSpPr/>
          <p:nvPr/>
        </p:nvSpPr>
        <p:spPr>
          <a:xfrm>
            <a:off x="4332120" y="5330157"/>
            <a:ext cx="3528000" cy="45719"/>
          </a:xfrm>
          <a:prstGeom prst="rect">
            <a:avLst/>
          </a:prstGeom>
          <a:solidFill>
            <a:srgbClr val="B9E08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1" name="ZoneTexte 19">
            <a:extLst>
              <a:ext uri="{FF2B5EF4-FFF2-40B4-BE49-F238E27FC236}">
                <a16:creationId xmlns:a16="http://schemas.microsoft.com/office/drawing/2014/main" id="{9C403AE7-A949-AA20-5588-D5E409C0914C}"/>
              </a:ext>
            </a:extLst>
          </p:cNvPr>
          <p:cNvSpPr txBox="1">
            <a:spLocks noChangeArrowheads="1"/>
          </p:cNvSpPr>
          <p:nvPr/>
        </p:nvSpPr>
        <p:spPr bwMode="auto">
          <a:xfrm>
            <a:off x="8635712" y="4987217"/>
            <a:ext cx="3420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500"/>
              </a:lnSpc>
              <a:spcBef>
                <a:spcPct val="0"/>
              </a:spcBef>
              <a:buFontTx/>
              <a:buNone/>
            </a:pPr>
            <a:r>
              <a:rPr lang="fr-FR" altLang="fr-FR" sz="2200" b="1" dirty="0">
                <a:solidFill>
                  <a:srgbClr val="002060"/>
                </a:solidFill>
                <a:latin typeface="Lucida Sans Unicode" panose="020B0602030504020204" pitchFamily="34" charset="0"/>
                <a:cs typeface="Lucida Sans Unicode" panose="020B0602030504020204" pitchFamily="34" charset="0"/>
              </a:rPr>
              <a:t>Synthèse</a:t>
            </a:r>
          </a:p>
        </p:txBody>
      </p:sp>
      <p:sp>
        <p:nvSpPr>
          <p:cNvPr id="44" name="Rectangle 43">
            <a:extLst>
              <a:ext uri="{FF2B5EF4-FFF2-40B4-BE49-F238E27FC236}">
                <a16:creationId xmlns:a16="http://schemas.microsoft.com/office/drawing/2014/main" id="{432F8676-86F1-B9BE-2873-88014648C79B}"/>
              </a:ext>
            </a:extLst>
          </p:cNvPr>
          <p:cNvSpPr/>
          <p:nvPr/>
        </p:nvSpPr>
        <p:spPr>
          <a:xfrm>
            <a:off x="8220120" y="5338800"/>
            <a:ext cx="3528000" cy="45719"/>
          </a:xfrm>
          <a:prstGeom prst="rect">
            <a:avLst/>
          </a:prstGeom>
          <a:solidFill>
            <a:srgbClr val="FFB7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47" name="Image 46" descr="Une image contenant cercle, capture d’écran, conception, Graphique&#10;&#10;Description générée automatiquement">
            <a:extLst>
              <a:ext uri="{FF2B5EF4-FFF2-40B4-BE49-F238E27FC236}">
                <a16:creationId xmlns:a16="http://schemas.microsoft.com/office/drawing/2014/main" id="{68A891FE-AA49-679D-AE37-8718522AD1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0119" y="4868920"/>
            <a:ext cx="430887" cy="430887"/>
          </a:xfrm>
          <a:prstGeom prst="rect">
            <a:avLst/>
          </a:prstGeom>
        </p:spPr>
      </p:pic>
      <p:pic>
        <p:nvPicPr>
          <p:cNvPr id="48" name="Image 47" descr="Une image contenant conception, Graphique, logo, Police&#10;&#10;Description générée automatiquement">
            <a:extLst>
              <a:ext uri="{FF2B5EF4-FFF2-40B4-BE49-F238E27FC236}">
                <a16:creationId xmlns:a16="http://schemas.microsoft.com/office/drawing/2014/main" id="{DF81BCF8-2962-D886-31A4-781B95E4F2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8120" y="2708920"/>
            <a:ext cx="432000" cy="432000"/>
          </a:xfrm>
          <a:prstGeom prst="rect">
            <a:avLst/>
          </a:prstGeom>
        </p:spPr>
      </p:pic>
      <p:pic>
        <p:nvPicPr>
          <p:cNvPr id="49" name="Image 48" descr="Une image contenant Graphique, symbole, Police, logo&#10;&#10;Description générée automatiquement">
            <a:extLst>
              <a:ext uri="{FF2B5EF4-FFF2-40B4-BE49-F238E27FC236}">
                <a16:creationId xmlns:a16="http://schemas.microsoft.com/office/drawing/2014/main" id="{C06439FA-205E-BE63-D19C-E5B7C2061A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27480" y="2705942"/>
            <a:ext cx="432000" cy="432000"/>
          </a:xfrm>
          <a:prstGeom prst="rect">
            <a:avLst/>
          </a:prstGeom>
        </p:spPr>
      </p:pic>
      <p:pic>
        <p:nvPicPr>
          <p:cNvPr id="51" name="Image 50" descr="Une image contenant conception, Graphique, rouge, Rectangle&#10;&#10;Description générée automatiquement">
            <a:extLst>
              <a:ext uri="{FF2B5EF4-FFF2-40B4-BE49-F238E27FC236}">
                <a16:creationId xmlns:a16="http://schemas.microsoft.com/office/drawing/2014/main" id="{0D726EDB-3887-5FA2-32E4-D18EFE9B3B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26438" y="2710956"/>
            <a:ext cx="432000" cy="432000"/>
          </a:xfrm>
          <a:prstGeom prst="rect">
            <a:avLst/>
          </a:prstGeom>
        </p:spPr>
      </p:pic>
      <p:pic>
        <p:nvPicPr>
          <p:cNvPr id="58" name="Image 57" descr="Une image contenant conception, Graphique, Police, graphisme&#10;&#10;Description générée automatiquement">
            <a:extLst>
              <a:ext uri="{FF2B5EF4-FFF2-40B4-BE49-F238E27FC236}">
                <a16:creationId xmlns:a16="http://schemas.microsoft.com/office/drawing/2014/main" id="{5165A238-544D-C437-53AB-8DDA16CBE80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9503" y="3789679"/>
            <a:ext cx="432000" cy="432000"/>
          </a:xfrm>
          <a:prstGeom prst="rect">
            <a:avLst/>
          </a:prstGeom>
        </p:spPr>
      </p:pic>
      <p:pic>
        <p:nvPicPr>
          <p:cNvPr id="60" name="Image 59" descr="Une image contenant conception, Police, Graphique, blanc&#10;&#10;Description générée automatiquement">
            <a:extLst>
              <a:ext uri="{FF2B5EF4-FFF2-40B4-BE49-F238E27FC236}">
                <a16:creationId xmlns:a16="http://schemas.microsoft.com/office/drawing/2014/main" id="{79FF707A-5897-4EC9-5074-1F630961DD7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8120" y="4870372"/>
            <a:ext cx="432000" cy="432000"/>
          </a:xfrm>
          <a:prstGeom prst="rect">
            <a:avLst/>
          </a:prstGeom>
        </p:spPr>
      </p:pic>
      <p:pic>
        <p:nvPicPr>
          <p:cNvPr id="61" name="Image 60" descr="Une image contenant Police, Graphique, conception, logo&#10;&#10;Description générée automatiquement">
            <a:extLst>
              <a:ext uri="{FF2B5EF4-FFF2-40B4-BE49-F238E27FC236}">
                <a16:creationId xmlns:a16="http://schemas.microsoft.com/office/drawing/2014/main" id="{436D92BF-1B8A-1F00-76DC-30EA9BA2329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32120" y="4864037"/>
            <a:ext cx="430887" cy="430887"/>
          </a:xfrm>
          <a:prstGeom prst="rect">
            <a:avLst/>
          </a:prstGeom>
        </p:spPr>
      </p:pic>
      <p:pic>
        <p:nvPicPr>
          <p:cNvPr id="62" name="Image 61">
            <a:extLst>
              <a:ext uri="{FF2B5EF4-FFF2-40B4-BE49-F238E27FC236}">
                <a16:creationId xmlns:a16="http://schemas.microsoft.com/office/drawing/2014/main" id="{A7B5FD31-8E18-5D74-3069-9876A70F69F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32120" y="3790800"/>
            <a:ext cx="432000" cy="432000"/>
          </a:xfrm>
          <a:prstGeom prst="rect">
            <a:avLst/>
          </a:prstGeom>
        </p:spPr>
      </p:pic>
    </p:spTree>
    <p:extLst>
      <p:ext uri="{BB962C8B-B14F-4D97-AF65-F5344CB8AC3E}">
        <p14:creationId xmlns:p14="http://schemas.microsoft.com/office/powerpoint/2010/main" val="1717697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Vo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3FEB96-AE16-4A66-9055-1CB16F5F9EAD}"/>
              </a:ext>
            </a:extLst>
          </p:cNvPr>
          <p:cNvSpPr>
            <a:spLocks noGrp="1"/>
          </p:cNvSpPr>
          <p:nvPr>
            <p:ph type="title"/>
          </p:nvPr>
        </p:nvSpPr>
        <p:spPr/>
        <p:txBody>
          <a:bodyPr/>
          <a:lstStyle/>
          <a:p>
            <a:endParaRPr lang="fr-FR"/>
          </a:p>
        </p:txBody>
      </p:sp>
      <p:sp>
        <p:nvSpPr>
          <p:cNvPr id="4" name="Espace réservé du numéro de diapositive 3">
            <a:extLst>
              <a:ext uri="{FF2B5EF4-FFF2-40B4-BE49-F238E27FC236}">
                <a16:creationId xmlns:a16="http://schemas.microsoft.com/office/drawing/2014/main" id="{7CD264E2-F03F-440A-111A-970364C49868}"/>
              </a:ext>
            </a:extLst>
          </p:cNvPr>
          <p:cNvSpPr>
            <a:spLocks noGrp="1"/>
          </p:cNvSpPr>
          <p:nvPr>
            <p:ph type="sldNum" sz="quarter" idx="12"/>
          </p:nvPr>
        </p:nvSpPr>
        <p:spPr/>
        <p:txBody>
          <a:bodyPr/>
          <a:lstStyle/>
          <a:p>
            <a:pPr>
              <a:defRPr/>
            </a:pPr>
            <a:fld id="{28F0AC01-1ADD-4174-BAA6-E4F0FB6F5721}" type="slidenum">
              <a:rPr lang="fr-FR" smtClean="0"/>
              <a:pPr>
                <a:defRPr/>
              </a:pPr>
              <a:t>4</a:t>
            </a:fld>
            <a:endParaRPr lang="fr-FR" dirty="0"/>
          </a:p>
        </p:txBody>
      </p:sp>
      <p:sp>
        <p:nvSpPr>
          <p:cNvPr id="5" name="Rectangle 4">
            <a:extLst>
              <a:ext uri="{FF2B5EF4-FFF2-40B4-BE49-F238E27FC236}">
                <a16:creationId xmlns:a16="http://schemas.microsoft.com/office/drawing/2014/main" id="{725558E2-AEB7-5445-B624-2D336C459A94}"/>
              </a:ext>
            </a:extLst>
          </p:cNvPr>
          <p:cNvSpPr/>
          <p:nvPr/>
        </p:nvSpPr>
        <p:spPr>
          <a:xfrm>
            <a:off x="-1830" y="0"/>
            <a:ext cx="12204000" cy="1584000"/>
          </a:xfrm>
          <a:prstGeom prst="rect">
            <a:avLst/>
          </a:prstGeom>
          <a:solidFill>
            <a:srgbClr val="BFBFB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9" name="ZoneTexte 19">
            <a:extLst>
              <a:ext uri="{FF2B5EF4-FFF2-40B4-BE49-F238E27FC236}">
                <a16:creationId xmlns:a16="http://schemas.microsoft.com/office/drawing/2014/main" id="{B475D224-AE94-EAD1-3C76-A1724ECBED6D}"/>
              </a:ext>
            </a:extLst>
          </p:cNvPr>
          <p:cNvSpPr txBox="1">
            <a:spLocks noChangeArrowheads="1"/>
          </p:cNvSpPr>
          <p:nvPr/>
        </p:nvSpPr>
        <p:spPr bwMode="auto">
          <a:xfrm>
            <a:off x="2304000" y="2360818"/>
            <a:ext cx="3900622"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p>
        </p:txBody>
      </p:sp>
      <p:sp>
        <p:nvSpPr>
          <p:cNvPr id="75" name="Vol1TT">
            <a:extLst>
              <a:ext uri="{FF2B5EF4-FFF2-40B4-BE49-F238E27FC236}">
                <a16:creationId xmlns:a16="http://schemas.microsoft.com/office/drawing/2014/main" id="{5A50CC5F-8C0C-A77C-4E9C-04E2EB80ED59}"/>
              </a:ext>
            </a:extLst>
          </p:cNvPr>
          <p:cNvSpPr/>
          <p:nvPr/>
        </p:nvSpPr>
        <p:spPr>
          <a:xfrm>
            <a:off x="6516000" y="5790251"/>
            <a:ext cx="2844801" cy="346196"/>
          </a:xfrm>
          <a:prstGeom prst="rect">
            <a:avLst/>
          </a:prstGeom>
          <a:solidFill>
            <a:srgbClr val="20396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000"/>
              </a:lnSpc>
              <a:spcBef>
                <a:spcPts val="0"/>
              </a:spcBef>
              <a:spcAft>
                <a:spcPts val="0"/>
              </a:spcAft>
              <a:defRPr/>
            </a:pPr>
            <a:r>
              <a:rPr lang="fr-FR" sz="2400" b="1">
                <a:cs typeface="Lucida Sans Unicode" panose="020B0602030504020204" pitchFamily="34" charset="0"/>
              </a:rPr>
              <a:t>24 120 ventes</a:t>
            </a:r>
            <a:endParaRPr lang="fr-FR" sz="2400" b="1" dirty="0">
              <a:cs typeface="Lucida Sans Unicode" panose="020B0602030504020204" pitchFamily="34" charset="0"/>
            </a:endParaRPr>
          </a:p>
        </p:txBody>
      </p:sp>
      <p:sp>
        <p:nvSpPr>
          <p:cNvPr id="76" name="Rectangle 75">
            <a:extLst>
              <a:ext uri="{FF2B5EF4-FFF2-40B4-BE49-F238E27FC236}">
                <a16:creationId xmlns:a16="http://schemas.microsoft.com/office/drawing/2014/main" id="{A0834477-F320-ED39-6F8E-E52CCE150413}"/>
              </a:ext>
            </a:extLst>
          </p:cNvPr>
          <p:cNvSpPr/>
          <p:nvPr/>
        </p:nvSpPr>
        <p:spPr>
          <a:xfrm>
            <a:off x="-23320" y="5517232"/>
            <a:ext cx="12240000" cy="45719"/>
          </a:xfrm>
          <a:prstGeom prst="rect">
            <a:avLst/>
          </a:prstGeom>
          <a:solidFill>
            <a:srgbClr val="FAC2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78" name="TxVolTT">
            <a:extLst>
              <a:ext uri="{FF2B5EF4-FFF2-40B4-BE49-F238E27FC236}">
                <a16:creationId xmlns:a16="http://schemas.microsoft.com/office/drawing/2014/main" id="{0374F99F-23F2-FD94-C056-01EF8D9589EA}"/>
              </a:ext>
            </a:extLst>
          </p:cNvPr>
          <p:cNvSpPr/>
          <p:nvPr/>
        </p:nvSpPr>
        <p:spPr>
          <a:xfrm>
            <a:off x="3455748" y="5790251"/>
            <a:ext cx="2320685" cy="606304"/>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0" anchor="ctr"/>
          <a:lstStyle/>
          <a:p>
            <a:pPr algn="ctr" fontAlgn="auto">
              <a:lnSpc>
                <a:spcPts val="4700"/>
              </a:lnSpc>
              <a:spcBef>
                <a:spcPts val="0"/>
              </a:spcBef>
              <a:spcAft>
                <a:spcPts val="0"/>
              </a:spcAft>
              <a:defRPr/>
            </a:pPr>
            <a:r>
              <a:rPr lang="fr-FR" sz="4000" b="1">
                <a:solidFill>
                  <a:srgbClr val="002060"/>
                </a:solidFill>
                <a:cs typeface="Lucida Sans Unicode" panose="020B0602030504020204" pitchFamily="34" charset="0"/>
              </a:rPr>
              <a:t>+3,8%</a:t>
            </a:r>
            <a:endParaRPr lang="fr-FR" sz="4000" b="1" dirty="0">
              <a:solidFill>
                <a:srgbClr val="002060"/>
              </a:solidFill>
              <a:cs typeface="Lucida Sans Unicode" panose="020B0602030504020204" pitchFamily="34" charset="0"/>
            </a:endParaRPr>
          </a:p>
        </p:txBody>
      </p:sp>
      <p:sp>
        <p:nvSpPr>
          <p:cNvPr id="82" name="FlVolTT">
            <a:extLst>
              <a:ext uri="{FF2B5EF4-FFF2-40B4-BE49-F238E27FC236}">
                <a16:creationId xmlns:a16="http://schemas.microsoft.com/office/drawing/2014/main" id="{3E9C5D02-3531-E061-8B20-9F8CD42F0FD8}"/>
              </a:ext>
            </a:extLst>
          </p:cNvPr>
          <p:cNvSpPr/>
          <p:nvPr/>
        </p:nvSpPr>
        <p:spPr>
          <a:xfrm rot="18900000">
            <a:off x="3569524" y="5921731"/>
            <a:ext cx="448249" cy="371935"/>
          </a:xfrm>
          <a:prstGeom prst="right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ZoneTexte 19">
            <a:extLst>
              <a:ext uri="{FF2B5EF4-FFF2-40B4-BE49-F238E27FC236}">
                <a16:creationId xmlns:a16="http://schemas.microsoft.com/office/drawing/2014/main" id="{2FD83FDC-7F7E-2BBD-0686-F077BE5BDDCB}"/>
              </a:ext>
            </a:extLst>
          </p:cNvPr>
          <p:cNvSpPr txBox="1">
            <a:spLocks noChangeArrowheads="1"/>
          </p:cNvSpPr>
          <p:nvPr/>
        </p:nvSpPr>
        <p:spPr bwMode="auto">
          <a:xfrm>
            <a:off x="1271464" y="5755586"/>
            <a:ext cx="2320685" cy="768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600"/>
              </a:lnSpc>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Tous biens confondus</a:t>
            </a:r>
          </a:p>
        </p:txBody>
      </p:sp>
      <p:sp>
        <p:nvSpPr>
          <p:cNvPr id="28" name="ZoneTexte 19">
            <a:extLst>
              <a:ext uri="{FF2B5EF4-FFF2-40B4-BE49-F238E27FC236}">
                <a16:creationId xmlns:a16="http://schemas.microsoft.com/office/drawing/2014/main" id="{00EF121D-44FB-3528-0EB2-DB7EEAD22D92}"/>
              </a:ext>
            </a:extLst>
          </p:cNvPr>
          <p:cNvSpPr txBox="1">
            <a:spLocks noChangeArrowheads="1"/>
          </p:cNvSpPr>
          <p:nvPr/>
        </p:nvSpPr>
        <p:spPr bwMode="auto">
          <a:xfrm>
            <a:off x="1594800" y="217650"/>
            <a:ext cx="4471619" cy="124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4400"/>
              </a:lnSpc>
              <a:spcBef>
                <a:spcPct val="0"/>
              </a:spcBef>
              <a:buFontTx/>
              <a:buNone/>
            </a:pPr>
            <a:r>
              <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Volumes de ventes</a:t>
            </a:r>
          </a:p>
        </p:txBody>
      </p:sp>
      <p:sp>
        <p:nvSpPr>
          <p:cNvPr id="13" name="ZoneTexte 19">
            <a:extLst>
              <a:ext uri="{FF2B5EF4-FFF2-40B4-BE49-F238E27FC236}">
                <a16:creationId xmlns:a16="http://schemas.microsoft.com/office/drawing/2014/main" id="{C42879B4-D803-84C2-BE6A-F40F8E4C7116}"/>
              </a:ext>
            </a:extLst>
          </p:cNvPr>
          <p:cNvSpPr txBox="1">
            <a:spLocks noChangeArrowheads="1"/>
          </p:cNvSpPr>
          <p:nvPr/>
        </p:nvSpPr>
        <p:spPr bwMode="auto">
          <a:xfrm>
            <a:off x="6408000" y="260648"/>
            <a:ext cx="5368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Évolutions annuelles par type de bien</a:t>
            </a:r>
          </a:p>
        </p:txBody>
      </p:sp>
      <p:sp>
        <p:nvSpPr>
          <p:cNvPr id="98" name="ZoneTexte 19">
            <a:extLst>
              <a:ext uri="{FF2B5EF4-FFF2-40B4-BE49-F238E27FC236}">
                <a16:creationId xmlns:a16="http://schemas.microsoft.com/office/drawing/2014/main" id="{D2F1F511-89F3-41D1-C301-A4829FC214B4}"/>
              </a:ext>
            </a:extLst>
          </p:cNvPr>
          <p:cNvSpPr txBox="1">
            <a:spLocks noChangeArrowheads="1"/>
          </p:cNvSpPr>
          <p:nvPr/>
        </p:nvSpPr>
        <p:spPr bwMode="auto">
          <a:xfrm>
            <a:off x="7451962" y="2348880"/>
            <a:ext cx="39006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neufs</a:t>
            </a:r>
          </a:p>
        </p:txBody>
      </p:sp>
      <p:sp>
        <p:nvSpPr>
          <p:cNvPr id="103" name="ZoneTexte 19">
            <a:extLst>
              <a:ext uri="{FF2B5EF4-FFF2-40B4-BE49-F238E27FC236}">
                <a16:creationId xmlns:a16="http://schemas.microsoft.com/office/drawing/2014/main" id="{837CC788-9176-2F69-7B27-BCD9A275FFDA}"/>
              </a:ext>
            </a:extLst>
          </p:cNvPr>
          <p:cNvSpPr txBox="1">
            <a:spLocks noChangeArrowheads="1"/>
          </p:cNvSpPr>
          <p:nvPr/>
        </p:nvSpPr>
        <p:spPr bwMode="auto">
          <a:xfrm>
            <a:off x="2304000" y="3809986"/>
            <a:ext cx="39006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p>
        </p:txBody>
      </p:sp>
      <p:sp>
        <p:nvSpPr>
          <p:cNvPr id="117" name="ZoneTexte 19">
            <a:extLst>
              <a:ext uri="{FF2B5EF4-FFF2-40B4-BE49-F238E27FC236}">
                <a16:creationId xmlns:a16="http://schemas.microsoft.com/office/drawing/2014/main" id="{0E472EC3-27CB-3626-C4AD-E92E2824468A}"/>
              </a:ext>
            </a:extLst>
          </p:cNvPr>
          <p:cNvSpPr txBox="1">
            <a:spLocks noChangeArrowheads="1"/>
          </p:cNvSpPr>
          <p:nvPr/>
        </p:nvSpPr>
        <p:spPr bwMode="auto">
          <a:xfrm>
            <a:off x="7451962" y="3780499"/>
            <a:ext cx="39006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Terrains à bâtir</a:t>
            </a:r>
          </a:p>
        </p:txBody>
      </p:sp>
      <p:sp>
        <p:nvSpPr>
          <p:cNvPr id="132" name="Vol1MAA">
            <a:extLst>
              <a:ext uri="{FF2B5EF4-FFF2-40B4-BE49-F238E27FC236}">
                <a16:creationId xmlns:a16="http://schemas.microsoft.com/office/drawing/2014/main" id="{57E74FEC-3F19-37C8-680C-D5FF51C80676}"/>
              </a:ext>
            </a:extLst>
          </p:cNvPr>
          <p:cNvSpPr/>
          <p:nvPr/>
        </p:nvSpPr>
        <p:spPr>
          <a:xfrm>
            <a:off x="2383200" y="4196243"/>
            <a:ext cx="3420000" cy="324000"/>
          </a:xfrm>
          <a:prstGeom prst="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r>
              <a:rPr lang="fr-FR" sz="2000" b="1">
                <a:cs typeface="Lucida Sans Unicode" panose="020B0602030504020204" pitchFamily="34" charset="0"/>
              </a:rPr>
              <a:t>8 990 ventes</a:t>
            </a:r>
            <a:endParaRPr lang="fr-FR" sz="2000" b="1" dirty="0">
              <a:cs typeface="Lucida Sans Unicode" panose="020B0602030504020204" pitchFamily="34" charset="0"/>
            </a:endParaRPr>
          </a:p>
        </p:txBody>
      </p:sp>
      <p:sp>
        <p:nvSpPr>
          <p:cNvPr id="133" name="TxVolMAA">
            <a:extLst>
              <a:ext uri="{FF2B5EF4-FFF2-40B4-BE49-F238E27FC236}">
                <a16:creationId xmlns:a16="http://schemas.microsoft.com/office/drawing/2014/main" id="{A7ABCD77-2936-ECFF-E723-4C71EDE041AF}"/>
              </a:ext>
            </a:extLst>
          </p:cNvPr>
          <p:cNvSpPr txBox="1">
            <a:spLocks noChangeArrowheads="1"/>
          </p:cNvSpPr>
          <p:nvPr/>
        </p:nvSpPr>
        <p:spPr bwMode="auto">
          <a:xfrm>
            <a:off x="4846394" y="4176579"/>
            <a:ext cx="1014262" cy="39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lnSpc>
                <a:spcPts val="2300"/>
              </a:lnSpc>
              <a:spcBef>
                <a:spcPct val="0"/>
              </a:spcBef>
              <a:buFontTx/>
              <a:buNone/>
            </a:pPr>
            <a:r>
              <a:rPr lang="fr-FR" altLang="fr-FR" sz="2400" b="1">
                <a:solidFill>
                  <a:srgbClr val="FAC233"/>
                </a:solidFill>
                <a:latin typeface="+mn-lt"/>
                <a:ea typeface="Cambria" panose="02040503050406030204" pitchFamily="18" charset="0"/>
                <a:cs typeface="Lucida Sans Unicode" panose="020B0602030504020204" pitchFamily="34" charset="0"/>
              </a:rPr>
              <a:t>+4,2%</a:t>
            </a:r>
            <a:endParaRPr lang="fr-FR" altLang="fr-FR" sz="2400" b="1" dirty="0">
              <a:solidFill>
                <a:srgbClr val="FAC233"/>
              </a:solidFill>
              <a:latin typeface="+mn-lt"/>
              <a:ea typeface="Cambria" panose="02040503050406030204" pitchFamily="18" charset="0"/>
              <a:cs typeface="Lucida Sans Unicode" panose="020B0602030504020204" pitchFamily="34" charset="0"/>
            </a:endParaRPr>
          </a:p>
        </p:txBody>
      </p:sp>
      <p:sp>
        <p:nvSpPr>
          <p:cNvPr id="136" name="FlVolMAA">
            <a:extLst>
              <a:ext uri="{FF2B5EF4-FFF2-40B4-BE49-F238E27FC236}">
                <a16:creationId xmlns:a16="http://schemas.microsoft.com/office/drawing/2014/main" id="{6B861B83-AFAB-C960-669F-2D5E806C7D57}"/>
              </a:ext>
            </a:extLst>
          </p:cNvPr>
          <p:cNvSpPr/>
          <p:nvPr/>
        </p:nvSpPr>
        <p:spPr>
          <a:xfrm rot="18900000">
            <a:off x="4475511" y="4249036"/>
            <a:ext cx="289475" cy="214527"/>
          </a:xfrm>
          <a:prstGeom prst="rightArrow">
            <a:avLst/>
          </a:prstGeom>
          <a:solidFill>
            <a:srgbClr val="FAC233"/>
          </a:solidFill>
          <a:ln>
            <a:solidFill>
              <a:srgbClr val="FAC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A1B60AA9-3AFF-B5A2-C9C5-D4F7A80B4014}"/>
              </a:ext>
            </a:extLst>
          </p:cNvPr>
          <p:cNvSpPr/>
          <p:nvPr/>
        </p:nvSpPr>
        <p:spPr>
          <a:xfrm>
            <a:off x="4531295" y="4968668"/>
            <a:ext cx="435160" cy="231352"/>
          </a:xfrm>
          <a:prstGeom prst="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endParaRPr lang="fr-FR" sz="1000" b="1" dirty="0">
              <a:latin typeface="Lucida Sans Unicode" panose="020B0602030504020204" pitchFamily="34" charset="0"/>
              <a:cs typeface="Lucida Sans Unicode" panose="020B0602030504020204" pitchFamily="34" charset="0"/>
            </a:endParaRPr>
          </a:p>
        </p:txBody>
      </p:sp>
      <p:sp>
        <p:nvSpPr>
          <p:cNvPr id="8" name="PeriodeVolN">
            <a:extLst>
              <a:ext uri="{FF2B5EF4-FFF2-40B4-BE49-F238E27FC236}">
                <a16:creationId xmlns:a16="http://schemas.microsoft.com/office/drawing/2014/main" id="{CEDBCEEF-75B8-8A75-D065-53CC9291340D}"/>
              </a:ext>
            </a:extLst>
          </p:cNvPr>
          <p:cNvSpPr txBox="1">
            <a:spLocks noChangeArrowheads="1"/>
          </p:cNvSpPr>
          <p:nvPr/>
        </p:nvSpPr>
        <p:spPr bwMode="auto">
          <a:xfrm>
            <a:off x="4958425" y="4969363"/>
            <a:ext cx="38277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auto">
              <a:spcBef>
                <a:spcPts val="0"/>
              </a:spcBef>
              <a:spcAft>
                <a:spcPts val="0"/>
              </a:spcAft>
              <a:buNone/>
              <a:defRPr/>
            </a:pPr>
            <a:r>
              <a:rPr lang="fr-FR" sz="1200" b="1" dirty="0">
                <a:solidFill>
                  <a:srgbClr val="002060"/>
                </a:solidFill>
                <a:latin typeface="Lucida Sans Unicode" panose="020B0602030504020204" pitchFamily="34" charset="0"/>
                <a:cs typeface="Lucida Sans Unicode" panose="020B0602030504020204" pitchFamily="34" charset="0"/>
              </a:rPr>
              <a:t>du 1</a:t>
            </a:r>
            <a:r>
              <a:rPr lang="fr-FR" sz="1200" b="1" baseline="30000" dirty="0">
                <a:solidFill>
                  <a:srgbClr val="002060"/>
                </a:solidFill>
                <a:latin typeface="Lucida Sans Unicode" panose="020B0602030504020204" pitchFamily="34" charset="0"/>
                <a:cs typeface="Lucida Sans Unicode" panose="020B0602030504020204" pitchFamily="34" charset="0"/>
              </a:rPr>
              <a:t>er</a:t>
            </a:r>
            <a:r>
              <a:rPr lang="fr-FR" sz="1200" b="1" dirty="0">
                <a:solidFill>
                  <a:srgbClr val="002060"/>
                </a:solidFill>
                <a:latin typeface="Lucida Sans Unicode" panose="020B0602030504020204" pitchFamily="34" charset="0"/>
                <a:cs typeface="Lucida Sans Unicode" panose="020B0602030504020204" pitchFamily="34" charset="0"/>
              </a:rPr>
              <a:t> juillet 2024 au 30 juin 2025</a:t>
            </a:r>
          </a:p>
        </p:txBody>
      </p:sp>
      <p:sp>
        <p:nvSpPr>
          <p:cNvPr id="10" name="Rectangle 9">
            <a:extLst>
              <a:ext uri="{FF2B5EF4-FFF2-40B4-BE49-F238E27FC236}">
                <a16:creationId xmlns:a16="http://schemas.microsoft.com/office/drawing/2014/main" id="{D1F94893-9056-5716-062F-46824030EBD6}"/>
              </a:ext>
            </a:extLst>
          </p:cNvPr>
          <p:cNvSpPr/>
          <p:nvPr/>
        </p:nvSpPr>
        <p:spPr>
          <a:xfrm>
            <a:off x="4528992" y="5199494"/>
            <a:ext cx="438297" cy="233020"/>
          </a:xfrm>
          <a:prstGeom prst="rect">
            <a:avLst/>
          </a:prstGeom>
          <a:solidFill>
            <a:srgbClr val="F2F2F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endParaRPr lang="fr-FR" sz="1000" b="1" dirty="0">
              <a:latin typeface="Lucida Sans Unicode" panose="020B0602030504020204" pitchFamily="34" charset="0"/>
              <a:cs typeface="Lucida Sans Unicode" panose="020B0602030504020204" pitchFamily="34" charset="0"/>
            </a:endParaRPr>
          </a:p>
        </p:txBody>
      </p:sp>
      <p:sp>
        <p:nvSpPr>
          <p:cNvPr id="11" name="PeriodeVolN-1">
            <a:extLst>
              <a:ext uri="{FF2B5EF4-FFF2-40B4-BE49-F238E27FC236}">
                <a16:creationId xmlns:a16="http://schemas.microsoft.com/office/drawing/2014/main" id="{46211A3A-90BC-36A1-F932-6B99258D06DE}"/>
              </a:ext>
            </a:extLst>
          </p:cNvPr>
          <p:cNvSpPr txBox="1">
            <a:spLocks noChangeArrowheads="1"/>
          </p:cNvSpPr>
          <p:nvPr/>
        </p:nvSpPr>
        <p:spPr bwMode="auto">
          <a:xfrm>
            <a:off x="4958424" y="5205043"/>
            <a:ext cx="38039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auto">
              <a:spcBef>
                <a:spcPts val="0"/>
              </a:spcBef>
              <a:spcAft>
                <a:spcPts val="0"/>
              </a:spcAft>
              <a:buNone/>
              <a:defRPr/>
            </a:pPr>
            <a:r>
              <a:rPr lang="fr-FR" sz="1200" b="1" dirty="0">
                <a:solidFill>
                  <a:srgbClr val="002060"/>
                </a:solidFill>
                <a:latin typeface="Lucida Sans Unicode" panose="020B0602030504020204" pitchFamily="34" charset="0"/>
                <a:cs typeface="Lucida Sans Unicode" panose="020B0602030504020204" pitchFamily="34" charset="0"/>
              </a:rPr>
              <a:t>du 1</a:t>
            </a:r>
            <a:r>
              <a:rPr lang="fr-FR" sz="1200" b="1" baseline="30000" dirty="0">
                <a:solidFill>
                  <a:srgbClr val="002060"/>
                </a:solidFill>
                <a:latin typeface="Lucida Sans Unicode" panose="020B0602030504020204" pitchFamily="34" charset="0"/>
                <a:cs typeface="Lucida Sans Unicode" panose="020B0602030504020204" pitchFamily="34" charset="0"/>
              </a:rPr>
              <a:t>er</a:t>
            </a:r>
            <a:r>
              <a:rPr lang="fr-FR" sz="1200" b="1" dirty="0">
                <a:solidFill>
                  <a:srgbClr val="002060"/>
                </a:solidFill>
                <a:latin typeface="Lucida Sans Unicode" panose="020B0602030504020204" pitchFamily="34" charset="0"/>
                <a:cs typeface="Lucida Sans Unicode" panose="020B0602030504020204" pitchFamily="34" charset="0"/>
              </a:rPr>
              <a:t> juillet 2023 au 30 juin 2024</a:t>
            </a:r>
          </a:p>
        </p:txBody>
      </p:sp>
      <p:sp>
        <p:nvSpPr>
          <p:cNvPr id="24" name="Vol1APA">
            <a:extLst>
              <a:ext uri="{FF2B5EF4-FFF2-40B4-BE49-F238E27FC236}">
                <a16:creationId xmlns:a16="http://schemas.microsoft.com/office/drawing/2014/main" id="{82F74BC1-169E-8A25-1505-728FD76E9E52}"/>
              </a:ext>
            </a:extLst>
          </p:cNvPr>
          <p:cNvSpPr/>
          <p:nvPr/>
        </p:nvSpPr>
        <p:spPr>
          <a:xfrm>
            <a:off x="2383698" y="2750137"/>
            <a:ext cx="3420000" cy="324000"/>
          </a:xfrm>
          <a:prstGeom prst="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r>
              <a:rPr lang="fr-FR" sz="2000" b="1">
                <a:cs typeface="Lucida Sans Unicode" panose="020B0602030504020204" pitchFamily="34" charset="0"/>
              </a:rPr>
              <a:t>11 590 ventes</a:t>
            </a:r>
            <a:endParaRPr lang="fr-FR" sz="2000" b="1" dirty="0">
              <a:cs typeface="Lucida Sans Unicode" panose="020B0602030504020204" pitchFamily="34" charset="0"/>
            </a:endParaRPr>
          </a:p>
        </p:txBody>
      </p:sp>
      <p:sp>
        <p:nvSpPr>
          <p:cNvPr id="25" name="TxVolAPA">
            <a:extLst>
              <a:ext uri="{FF2B5EF4-FFF2-40B4-BE49-F238E27FC236}">
                <a16:creationId xmlns:a16="http://schemas.microsoft.com/office/drawing/2014/main" id="{4EA1D412-CD7E-F5C1-D0A6-DC692D9C2AE9}"/>
              </a:ext>
            </a:extLst>
          </p:cNvPr>
          <p:cNvSpPr txBox="1">
            <a:spLocks noChangeArrowheads="1"/>
          </p:cNvSpPr>
          <p:nvPr/>
        </p:nvSpPr>
        <p:spPr bwMode="auto">
          <a:xfrm>
            <a:off x="4846394" y="2730473"/>
            <a:ext cx="1014262" cy="39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lnSpc>
                <a:spcPts val="2300"/>
              </a:lnSpc>
              <a:spcBef>
                <a:spcPct val="0"/>
              </a:spcBef>
              <a:buFontTx/>
              <a:buNone/>
            </a:pPr>
            <a:r>
              <a:rPr lang="fr-FR" altLang="fr-FR" sz="2400" b="1">
                <a:solidFill>
                  <a:srgbClr val="FAC233"/>
                </a:solidFill>
                <a:latin typeface="+mn-lt"/>
                <a:ea typeface="Cambria" panose="02040503050406030204" pitchFamily="18" charset="0"/>
                <a:cs typeface="Lucida Sans Unicode" panose="020B0602030504020204" pitchFamily="34" charset="0"/>
              </a:rPr>
              <a:t>+2,1%</a:t>
            </a:r>
            <a:endParaRPr lang="fr-FR" altLang="fr-FR" sz="2400" b="1" dirty="0">
              <a:solidFill>
                <a:srgbClr val="FAC233"/>
              </a:solidFill>
              <a:latin typeface="+mn-lt"/>
              <a:ea typeface="Cambria" panose="02040503050406030204" pitchFamily="18" charset="0"/>
              <a:cs typeface="Lucida Sans Unicode" panose="020B0602030504020204" pitchFamily="34" charset="0"/>
            </a:endParaRPr>
          </a:p>
        </p:txBody>
      </p:sp>
      <p:sp>
        <p:nvSpPr>
          <p:cNvPr id="26" name="FlVolAPA">
            <a:extLst>
              <a:ext uri="{FF2B5EF4-FFF2-40B4-BE49-F238E27FC236}">
                <a16:creationId xmlns:a16="http://schemas.microsoft.com/office/drawing/2014/main" id="{B3B49CC3-668F-480F-5387-E21ECBB5A01F}"/>
              </a:ext>
            </a:extLst>
          </p:cNvPr>
          <p:cNvSpPr/>
          <p:nvPr/>
        </p:nvSpPr>
        <p:spPr>
          <a:xfrm rot="18900000">
            <a:off x="4501209" y="2808235"/>
            <a:ext cx="289475" cy="214527"/>
          </a:xfrm>
          <a:prstGeom prst="rightArrow">
            <a:avLst/>
          </a:prstGeom>
          <a:solidFill>
            <a:srgbClr val="FAC233"/>
          </a:solidFill>
          <a:ln>
            <a:solidFill>
              <a:srgbClr val="FAC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Vol1APN">
            <a:extLst>
              <a:ext uri="{FF2B5EF4-FFF2-40B4-BE49-F238E27FC236}">
                <a16:creationId xmlns:a16="http://schemas.microsoft.com/office/drawing/2014/main" id="{391405C4-8ADF-9394-4A40-581B23AB44E2}"/>
              </a:ext>
            </a:extLst>
          </p:cNvPr>
          <p:cNvSpPr/>
          <p:nvPr/>
        </p:nvSpPr>
        <p:spPr>
          <a:xfrm>
            <a:off x="7542000" y="2756662"/>
            <a:ext cx="3420000" cy="324000"/>
          </a:xfrm>
          <a:prstGeom prst="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r>
              <a:rPr lang="fr-FR" sz="2000" b="1">
                <a:cs typeface="Lucida Sans Unicode" panose="020B0602030504020204" pitchFamily="34" charset="0"/>
              </a:rPr>
              <a:t>2 490 ventes</a:t>
            </a:r>
            <a:endParaRPr lang="fr-FR" sz="2000" b="1" dirty="0">
              <a:cs typeface="Lucida Sans Unicode" panose="020B0602030504020204" pitchFamily="34" charset="0"/>
            </a:endParaRPr>
          </a:p>
        </p:txBody>
      </p:sp>
      <p:sp>
        <p:nvSpPr>
          <p:cNvPr id="42" name="TxVolAPN">
            <a:extLst>
              <a:ext uri="{FF2B5EF4-FFF2-40B4-BE49-F238E27FC236}">
                <a16:creationId xmlns:a16="http://schemas.microsoft.com/office/drawing/2014/main" id="{2E556C96-7BCC-B83F-0CCE-A9B4312056CC}"/>
              </a:ext>
            </a:extLst>
          </p:cNvPr>
          <p:cNvSpPr txBox="1">
            <a:spLocks noChangeArrowheads="1"/>
          </p:cNvSpPr>
          <p:nvPr/>
        </p:nvSpPr>
        <p:spPr bwMode="auto">
          <a:xfrm>
            <a:off x="9902081" y="2736998"/>
            <a:ext cx="1133991" cy="39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lnSpc>
                <a:spcPts val="2300"/>
              </a:lnSpc>
              <a:spcBef>
                <a:spcPct val="0"/>
              </a:spcBef>
              <a:buFontTx/>
              <a:buNone/>
            </a:pPr>
            <a:r>
              <a:rPr lang="fr-FR" altLang="fr-FR" sz="2400" b="1">
                <a:solidFill>
                  <a:srgbClr val="FAC233"/>
                </a:solidFill>
                <a:latin typeface="+mn-lt"/>
                <a:ea typeface="Cambria" panose="02040503050406030204" pitchFamily="18" charset="0"/>
                <a:cs typeface="Lucida Sans Unicode" panose="020B0602030504020204" pitchFamily="34" charset="0"/>
              </a:rPr>
              <a:t>+33%</a:t>
            </a:r>
            <a:endParaRPr lang="fr-FR" altLang="fr-FR" sz="2400" b="1" dirty="0">
              <a:solidFill>
                <a:srgbClr val="FAC233"/>
              </a:solidFill>
              <a:latin typeface="+mn-lt"/>
              <a:ea typeface="Cambria" panose="02040503050406030204" pitchFamily="18" charset="0"/>
              <a:cs typeface="Lucida Sans Unicode" panose="020B0602030504020204" pitchFamily="34" charset="0"/>
            </a:endParaRPr>
          </a:p>
        </p:txBody>
      </p:sp>
      <p:sp>
        <p:nvSpPr>
          <p:cNvPr id="43" name="FlVolAPN">
            <a:extLst>
              <a:ext uri="{FF2B5EF4-FFF2-40B4-BE49-F238E27FC236}">
                <a16:creationId xmlns:a16="http://schemas.microsoft.com/office/drawing/2014/main" id="{817F7CC3-A757-0313-2E86-4783E73F0556}"/>
              </a:ext>
            </a:extLst>
          </p:cNvPr>
          <p:cNvSpPr/>
          <p:nvPr/>
        </p:nvSpPr>
        <p:spPr>
          <a:xfrm rot="18900000">
            <a:off x="9635974" y="2808235"/>
            <a:ext cx="289475" cy="214527"/>
          </a:xfrm>
          <a:prstGeom prst="rightArrow">
            <a:avLst/>
          </a:prstGeom>
          <a:solidFill>
            <a:srgbClr val="FAC233"/>
          </a:solidFill>
          <a:ln>
            <a:solidFill>
              <a:srgbClr val="FAC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Vol1TER">
            <a:extLst>
              <a:ext uri="{FF2B5EF4-FFF2-40B4-BE49-F238E27FC236}">
                <a16:creationId xmlns:a16="http://schemas.microsoft.com/office/drawing/2014/main" id="{0C08B8AD-D643-00D3-7C14-AC0F72A5AAC4}"/>
              </a:ext>
            </a:extLst>
          </p:cNvPr>
          <p:cNvSpPr/>
          <p:nvPr/>
        </p:nvSpPr>
        <p:spPr>
          <a:xfrm>
            <a:off x="7540703" y="4196243"/>
            <a:ext cx="3420000" cy="324000"/>
          </a:xfrm>
          <a:prstGeom prst="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r>
              <a:rPr lang="fr-FR" sz="2000" b="1">
                <a:cs typeface="Lucida Sans Unicode" panose="020B0602030504020204" pitchFamily="34" charset="0"/>
              </a:rPr>
              <a:t>1 050 ventes</a:t>
            </a:r>
            <a:endParaRPr lang="fr-FR" sz="2000" b="1" dirty="0">
              <a:cs typeface="Lucida Sans Unicode" panose="020B0602030504020204" pitchFamily="34" charset="0"/>
            </a:endParaRPr>
          </a:p>
        </p:txBody>
      </p:sp>
      <p:sp>
        <p:nvSpPr>
          <p:cNvPr id="50" name="TxVolTER">
            <a:extLst>
              <a:ext uri="{FF2B5EF4-FFF2-40B4-BE49-F238E27FC236}">
                <a16:creationId xmlns:a16="http://schemas.microsoft.com/office/drawing/2014/main" id="{6BD372F1-0826-D259-3F30-DE0E1A15FA85}"/>
              </a:ext>
            </a:extLst>
          </p:cNvPr>
          <p:cNvSpPr txBox="1">
            <a:spLocks noChangeArrowheads="1"/>
          </p:cNvSpPr>
          <p:nvPr/>
        </p:nvSpPr>
        <p:spPr bwMode="auto">
          <a:xfrm>
            <a:off x="9900785" y="4177799"/>
            <a:ext cx="1135288" cy="39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lnSpc>
                <a:spcPts val="2300"/>
              </a:lnSpc>
              <a:spcBef>
                <a:spcPct val="0"/>
              </a:spcBef>
              <a:buFontTx/>
              <a:buNone/>
            </a:pPr>
            <a:r>
              <a:rPr lang="fr-FR" altLang="fr-FR" sz="2400" b="1">
                <a:solidFill>
                  <a:srgbClr val="FAC233"/>
                </a:solidFill>
                <a:latin typeface="+mn-lt"/>
                <a:ea typeface="Cambria" panose="02040503050406030204" pitchFamily="18" charset="0"/>
                <a:cs typeface="Lucida Sans Unicode" panose="020B0602030504020204" pitchFamily="34" charset="0"/>
              </a:rPr>
              <a:t>-25%</a:t>
            </a:r>
            <a:endParaRPr lang="fr-FR" altLang="fr-FR" sz="2400" b="1" dirty="0">
              <a:solidFill>
                <a:srgbClr val="FAC233"/>
              </a:solidFill>
              <a:latin typeface="+mn-lt"/>
              <a:ea typeface="Cambria" panose="02040503050406030204" pitchFamily="18" charset="0"/>
              <a:cs typeface="Lucida Sans Unicode" panose="020B0602030504020204" pitchFamily="34" charset="0"/>
            </a:endParaRPr>
          </a:p>
        </p:txBody>
      </p:sp>
      <p:sp>
        <p:nvSpPr>
          <p:cNvPr id="51" name="FlVolTER">
            <a:extLst>
              <a:ext uri="{FF2B5EF4-FFF2-40B4-BE49-F238E27FC236}">
                <a16:creationId xmlns:a16="http://schemas.microsoft.com/office/drawing/2014/main" id="{947F1D8B-D53B-4BF9-F64B-A8A5B0701D3B}"/>
              </a:ext>
            </a:extLst>
          </p:cNvPr>
          <p:cNvSpPr/>
          <p:nvPr/>
        </p:nvSpPr>
        <p:spPr>
          <a:xfrm rot="2700000">
            <a:off x="9634677" y="4249036"/>
            <a:ext cx="289475" cy="214527"/>
          </a:xfrm>
          <a:prstGeom prst="rightArrow">
            <a:avLst/>
          </a:prstGeom>
          <a:solidFill>
            <a:srgbClr val="FAC233"/>
          </a:solidFill>
          <a:ln>
            <a:solidFill>
              <a:srgbClr val="FAC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D73F2B64-7632-4D58-17BA-F21E413F98C5}"/>
              </a:ext>
            </a:extLst>
          </p:cNvPr>
          <p:cNvSpPr/>
          <p:nvPr/>
        </p:nvSpPr>
        <p:spPr>
          <a:xfrm rot="5400000">
            <a:off x="543628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8" name="Vol2APA">
            <a:extLst>
              <a:ext uri="{FF2B5EF4-FFF2-40B4-BE49-F238E27FC236}">
                <a16:creationId xmlns:a16="http://schemas.microsoft.com/office/drawing/2014/main" id="{FF00A856-FF4B-E6C1-2139-2BA88CC52DAF}"/>
              </a:ext>
            </a:extLst>
          </p:cNvPr>
          <p:cNvSpPr/>
          <p:nvPr/>
        </p:nvSpPr>
        <p:spPr>
          <a:xfrm>
            <a:off x="2383698" y="3074137"/>
            <a:ext cx="2160000" cy="2520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fontAlgn="auto">
              <a:lnSpc>
                <a:spcPts val="2500"/>
              </a:lnSpc>
              <a:spcBef>
                <a:spcPts val="0"/>
              </a:spcBef>
              <a:spcAft>
                <a:spcPts val="0"/>
              </a:spcAft>
              <a:defRPr/>
            </a:pPr>
            <a:r>
              <a:rPr lang="fr-FR" sz="1600" b="1">
                <a:solidFill>
                  <a:srgbClr val="002060"/>
                </a:solidFill>
                <a:cs typeface="Lucida Sans Unicode" panose="020B0602030504020204" pitchFamily="34" charset="0"/>
              </a:rPr>
              <a:t>11 350 ventes</a:t>
            </a:r>
            <a:endParaRPr lang="fr-FR" sz="1600" b="1" dirty="0">
              <a:solidFill>
                <a:srgbClr val="002060"/>
              </a:solidFill>
              <a:cs typeface="Lucida Sans Unicode" panose="020B0602030504020204" pitchFamily="34" charset="0"/>
            </a:endParaRPr>
          </a:p>
        </p:txBody>
      </p:sp>
      <p:sp>
        <p:nvSpPr>
          <p:cNvPr id="19" name="Vol2APN">
            <a:extLst>
              <a:ext uri="{FF2B5EF4-FFF2-40B4-BE49-F238E27FC236}">
                <a16:creationId xmlns:a16="http://schemas.microsoft.com/office/drawing/2014/main" id="{570EF0DC-BAEE-76CD-46C9-96A7AEC3F0F6}"/>
              </a:ext>
            </a:extLst>
          </p:cNvPr>
          <p:cNvSpPr/>
          <p:nvPr/>
        </p:nvSpPr>
        <p:spPr>
          <a:xfrm>
            <a:off x="7542000" y="3080662"/>
            <a:ext cx="2160000" cy="2520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fontAlgn="auto">
              <a:lnSpc>
                <a:spcPts val="2500"/>
              </a:lnSpc>
              <a:spcBef>
                <a:spcPts val="0"/>
              </a:spcBef>
              <a:spcAft>
                <a:spcPts val="0"/>
              </a:spcAft>
              <a:defRPr/>
            </a:pPr>
            <a:r>
              <a:rPr lang="fr-FR" sz="1600" b="1">
                <a:solidFill>
                  <a:srgbClr val="002060"/>
                </a:solidFill>
                <a:cs typeface="Lucida Sans Unicode" panose="020B0602030504020204" pitchFamily="34" charset="0"/>
              </a:rPr>
              <a:t>1 870 ventes</a:t>
            </a:r>
            <a:endParaRPr lang="fr-FR" sz="1600" b="1" dirty="0">
              <a:solidFill>
                <a:srgbClr val="002060"/>
              </a:solidFill>
              <a:cs typeface="Lucida Sans Unicode" panose="020B0602030504020204" pitchFamily="34" charset="0"/>
            </a:endParaRPr>
          </a:p>
        </p:txBody>
      </p:sp>
      <p:sp>
        <p:nvSpPr>
          <p:cNvPr id="21" name="Vol2MAA">
            <a:extLst>
              <a:ext uri="{FF2B5EF4-FFF2-40B4-BE49-F238E27FC236}">
                <a16:creationId xmlns:a16="http://schemas.microsoft.com/office/drawing/2014/main" id="{4A3D7AC0-F6B6-81CA-C696-F211400C3D1D}"/>
              </a:ext>
            </a:extLst>
          </p:cNvPr>
          <p:cNvSpPr/>
          <p:nvPr/>
        </p:nvSpPr>
        <p:spPr>
          <a:xfrm>
            <a:off x="2383200" y="4520243"/>
            <a:ext cx="2160000" cy="2520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fontAlgn="auto">
              <a:lnSpc>
                <a:spcPts val="2500"/>
              </a:lnSpc>
              <a:spcBef>
                <a:spcPts val="0"/>
              </a:spcBef>
              <a:spcAft>
                <a:spcPts val="0"/>
              </a:spcAft>
              <a:defRPr/>
            </a:pPr>
            <a:r>
              <a:rPr lang="fr-FR" sz="1600" b="1">
                <a:solidFill>
                  <a:srgbClr val="002060"/>
                </a:solidFill>
                <a:cs typeface="Lucida Sans Unicode" panose="020B0602030504020204" pitchFamily="34" charset="0"/>
              </a:rPr>
              <a:t>8 630 ventes</a:t>
            </a:r>
            <a:endParaRPr lang="fr-FR" sz="1600" b="1" dirty="0">
              <a:solidFill>
                <a:srgbClr val="002060"/>
              </a:solidFill>
              <a:cs typeface="Lucida Sans Unicode" panose="020B0602030504020204" pitchFamily="34" charset="0"/>
            </a:endParaRPr>
          </a:p>
        </p:txBody>
      </p:sp>
      <p:sp>
        <p:nvSpPr>
          <p:cNvPr id="22" name="Vol2TER">
            <a:extLst>
              <a:ext uri="{FF2B5EF4-FFF2-40B4-BE49-F238E27FC236}">
                <a16:creationId xmlns:a16="http://schemas.microsoft.com/office/drawing/2014/main" id="{C2896805-B5BA-B782-31CC-953EA47304B0}"/>
              </a:ext>
            </a:extLst>
          </p:cNvPr>
          <p:cNvSpPr/>
          <p:nvPr/>
        </p:nvSpPr>
        <p:spPr>
          <a:xfrm>
            <a:off x="7540703" y="4520243"/>
            <a:ext cx="2160000" cy="2520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08000" anchor="ctr"/>
          <a:lstStyle/>
          <a:p>
            <a:pPr fontAlgn="auto">
              <a:lnSpc>
                <a:spcPts val="2500"/>
              </a:lnSpc>
              <a:spcBef>
                <a:spcPts val="0"/>
              </a:spcBef>
              <a:spcAft>
                <a:spcPts val="0"/>
              </a:spcAft>
              <a:defRPr/>
            </a:pPr>
            <a:r>
              <a:rPr lang="fr-FR" sz="1600" b="1">
                <a:solidFill>
                  <a:srgbClr val="002060"/>
                </a:solidFill>
                <a:cs typeface="Lucida Sans Unicode" panose="020B0602030504020204" pitchFamily="34" charset="0"/>
              </a:rPr>
              <a:t>1 400 ventes</a:t>
            </a:r>
            <a:endParaRPr lang="fr-FR" sz="1600" b="1" dirty="0">
              <a:solidFill>
                <a:srgbClr val="002060"/>
              </a:solidFill>
              <a:cs typeface="Lucida Sans Unicode" panose="020B0602030504020204" pitchFamily="34" charset="0"/>
            </a:endParaRPr>
          </a:p>
        </p:txBody>
      </p:sp>
      <p:sp>
        <p:nvSpPr>
          <p:cNvPr id="27" name="Vol2TT">
            <a:extLst>
              <a:ext uri="{FF2B5EF4-FFF2-40B4-BE49-F238E27FC236}">
                <a16:creationId xmlns:a16="http://schemas.microsoft.com/office/drawing/2014/main" id="{32E728D0-89F1-2AFA-83A8-E13DAFA46686}"/>
              </a:ext>
            </a:extLst>
          </p:cNvPr>
          <p:cNvSpPr/>
          <p:nvPr/>
        </p:nvSpPr>
        <p:spPr>
          <a:xfrm>
            <a:off x="6516000" y="6123563"/>
            <a:ext cx="2844801" cy="287580"/>
          </a:xfrm>
          <a:prstGeom prst="rect">
            <a:avLst/>
          </a:prstGeom>
          <a:solidFill>
            <a:srgbClr val="F2F2F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0" bIns="108000" anchor="ctr"/>
          <a:lstStyle/>
          <a:p>
            <a:pPr fontAlgn="auto">
              <a:lnSpc>
                <a:spcPts val="3000"/>
              </a:lnSpc>
              <a:spcBef>
                <a:spcPts val="0"/>
              </a:spcBef>
              <a:spcAft>
                <a:spcPts val="0"/>
              </a:spcAft>
              <a:defRPr/>
            </a:pPr>
            <a:r>
              <a:rPr lang="fr-FR" b="1">
                <a:solidFill>
                  <a:srgbClr val="002060"/>
                </a:solidFill>
                <a:cs typeface="Lucida Sans Unicode" panose="020B0602030504020204" pitchFamily="34" charset="0"/>
              </a:rPr>
              <a:t>23 240 ventes</a:t>
            </a:r>
            <a:endParaRPr lang="fr-FR" b="1" dirty="0">
              <a:solidFill>
                <a:srgbClr val="002060"/>
              </a:solidFill>
              <a:cs typeface="Lucida Sans Unicode" panose="020B0602030504020204" pitchFamily="34" charset="0"/>
            </a:endParaRPr>
          </a:p>
        </p:txBody>
      </p:sp>
      <p:pic>
        <p:nvPicPr>
          <p:cNvPr id="31" name="Image 30" descr="Une image contenant Police, logo, Graphique, Bleu électrique&#10;&#10;Description générée automatiquement">
            <a:extLst>
              <a:ext uri="{FF2B5EF4-FFF2-40B4-BE49-F238E27FC236}">
                <a16:creationId xmlns:a16="http://schemas.microsoft.com/office/drawing/2014/main" id="{C0F2476D-DF27-17B7-14BC-78A501D99B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1848" y="2422414"/>
            <a:ext cx="936000" cy="936000"/>
          </a:xfrm>
          <a:prstGeom prst="rect">
            <a:avLst/>
          </a:prstGeom>
          <a:effectLst>
            <a:outerShdw blurRad="50800" dist="38100" dir="2700000" algn="tl" rotWithShape="0">
              <a:prstClr val="black">
                <a:alpha val="40000"/>
              </a:prstClr>
            </a:outerShdw>
          </a:effectLst>
        </p:spPr>
      </p:pic>
      <p:pic>
        <p:nvPicPr>
          <p:cNvPr id="34" name="Image 33" descr="Une image contenant logo, symbole, Police, Graphique&#10;&#10;Description générée automatiquement">
            <a:extLst>
              <a:ext uri="{FF2B5EF4-FFF2-40B4-BE49-F238E27FC236}">
                <a16:creationId xmlns:a16="http://schemas.microsoft.com/office/drawing/2014/main" id="{E8C2A54C-B190-A462-A73E-AFFC3DF54F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1800" y="2423556"/>
            <a:ext cx="934858" cy="934858"/>
          </a:xfrm>
          <a:prstGeom prst="rect">
            <a:avLst/>
          </a:prstGeom>
          <a:effectLst>
            <a:outerShdw blurRad="50800" dist="38100" dir="2700000" algn="tl" rotWithShape="0">
              <a:prstClr val="black">
                <a:alpha val="40000"/>
              </a:prstClr>
            </a:outerShdw>
          </a:effectLst>
        </p:spPr>
      </p:pic>
      <p:pic>
        <p:nvPicPr>
          <p:cNvPr id="38" name="Image 37" descr="Une image contenant symbole, conception&#10;&#10;Description générée automatiquement">
            <a:extLst>
              <a:ext uri="{FF2B5EF4-FFF2-40B4-BE49-F238E27FC236}">
                <a16:creationId xmlns:a16="http://schemas.microsoft.com/office/drawing/2014/main" id="{A615A375-DB6F-652C-D924-24F3FA4689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1800" y="3861152"/>
            <a:ext cx="936000" cy="936000"/>
          </a:xfrm>
          <a:prstGeom prst="rect">
            <a:avLst/>
          </a:prstGeom>
          <a:effectLst>
            <a:outerShdw blurRad="50800" dist="38100" dir="2700000" algn="tl" rotWithShape="0">
              <a:prstClr val="black">
                <a:alpha val="40000"/>
              </a:prstClr>
            </a:outerShdw>
          </a:effectLst>
        </p:spPr>
      </p:pic>
      <p:pic>
        <p:nvPicPr>
          <p:cNvPr id="45" name="Image 44" descr="Une image contenant logo, Graphique, conception, symbole&#10;&#10;Description générée automatiquement">
            <a:extLst>
              <a:ext uri="{FF2B5EF4-FFF2-40B4-BE49-F238E27FC236}">
                <a16:creationId xmlns:a16="http://schemas.microsoft.com/office/drawing/2014/main" id="{F688EEFC-E894-4045-BDAC-2B84978C5D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0600" y="3862800"/>
            <a:ext cx="936000" cy="936000"/>
          </a:xfrm>
          <a:prstGeom prst="rect">
            <a:avLst/>
          </a:prstGeom>
          <a:effectLst>
            <a:outerShdw blurRad="50800" dist="38100" dir="2700000" algn="tl" rotWithShape="0">
              <a:prstClr val="black">
                <a:alpha val="40000"/>
              </a:prstClr>
            </a:outerShdw>
          </a:effectLst>
        </p:spPr>
      </p:pic>
      <p:pic>
        <p:nvPicPr>
          <p:cNvPr id="6" name="Image 5" descr="Une image contenant conception, Graphique, logo, Police&#10;&#10;Description générée automatiquement">
            <a:extLst>
              <a:ext uri="{FF2B5EF4-FFF2-40B4-BE49-F238E27FC236}">
                <a16:creationId xmlns:a16="http://schemas.microsoft.com/office/drawing/2014/main" id="{798E7F64-A8BA-4BCC-3BEB-5A6B522EF8A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a:effectLst/>
        </p:spPr>
      </p:pic>
    </p:spTree>
    <p:extLst>
      <p:ext uri="{BB962C8B-B14F-4D97-AF65-F5344CB8AC3E}">
        <p14:creationId xmlns:p14="http://schemas.microsoft.com/office/powerpoint/2010/main" val="4211720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VolZoom">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5</a:t>
            </a:fld>
            <a:endParaRPr lang="fr-FR" dirty="0"/>
          </a:p>
        </p:txBody>
      </p:sp>
      <p:sp>
        <p:nvSpPr>
          <p:cNvPr id="8" name="Rectangle 7">
            <a:extLst>
              <a:ext uri="{FF2B5EF4-FFF2-40B4-BE49-F238E27FC236}">
                <a16:creationId xmlns:a16="http://schemas.microsoft.com/office/drawing/2014/main" id="{7431FAF3-3DAD-202D-3E8F-0FACF687A019}"/>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Volumes annuels de ventes</a:t>
            </a:r>
          </a:p>
        </p:txBody>
      </p:sp>
      <p:sp>
        <p:nvSpPr>
          <p:cNvPr id="2" name="NomDept">
            <a:extLst>
              <a:ext uri="{FF2B5EF4-FFF2-40B4-BE49-F238E27FC236}">
                <a16:creationId xmlns:a16="http://schemas.microsoft.com/office/drawing/2014/main" id="{D67A2075-5C31-0043-D245-1B0328DDB9D0}"/>
              </a:ext>
            </a:extLst>
          </p:cNvPr>
          <p:cNvSpPr/>
          <p:nvPr/>
        </p:nvSpPr>
        <p:spPr>
          <a:xfrm>
            <a:off x="1000383" y="828849"/>
            <a:ext cx="3457316"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a:solidFill>
                  <a:srgbClr val="002060"/>
                </a:solidFill>
                <a:latin typeface="Lucida Sans Unicode" panose="020B0602030504020204" pitchFamily="34" charset="0"/>
                <a:cs typeface="Lucida Sans Unicode" panose="020B0602030504020204" pitchFamily="34" charset="0"/>
              </a:rPr>
              <a:t>Hérault</a:t>
            </a:r>
            <a:endParaRPr lang="fr-FR" sz="2000" b="1" dirty="0">
              <a:solidFill>
                <a:srgbClr val="002060"/>
              </a:solidFill>
              <a:latin typeface="Lucida Sans Unicode" panose="020B0602030504020204" pitchFamily="34" charset="0"/>
              <a:cs typeface="Lucida Sans Unicode" panose="020B0602030504020204" pitchFamily="34" charset="0"/>
            </a:endParaRPr>
          </a:p>
        </p:txBody>
      </p:sp>
      <p:sp>
        <p:nvSpPr>
          <p:cNvPr id="5" name="Rectangle 4">
            <a:extLst>
              <a:ext uri="{FF2B5EF4-FFF2-40B4-BE49-F238E27FC236}">
                <a16:creationId xmlns:a16="http://schemas.microsoft.com/office/drawing/2014/main" id="{19E3E060-6B86-DEB6-2D35-9446EEBF3259}"/>
              </a:ext>
            </a:extLst>
          </p:cNvPr>
          <p:cNvSpPr/>
          <p:nvPr/>
        </p:nvSpPr>
        <p:spPr>
          <a:xfrm>
            <a:off x="-9211" y="-2961"/>
            <a:ext cx="768820" cy="6372000"/>
          </a:xfrm>
          <a:prstGeom prst="rect">
            <a:avLst/>
          </a:prstGeom>
          <a:solidFill>
            <a:srgbClr val="BFBFB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Volumes de ventes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7" name="Image 6" descr="Une image contenant conception, Graphique, logo, Police&#10;&#10;Description générée automatiquement">
            <a:extLst>
              <a:ext uri="{FF2B5EF4-FFF2-40B4-BE49-F238E27FC236}">
                <a16:creationId xmlns:a16="http://schemas.microsoft.com/office/drawing/2014/main" id="{9B30785D-199E-59F2-70C2-30F1B8A8F5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9" name="Rectangle 8">
            <a:extLst>
              <a:ext uri="{FF2B5EF4-FFF2-40B4-BE49-F238E27FC236}">
                <a16:creationId xmlns:a16="http://schemas.microsoft.com/office/drawing/2014/main" id="{5BBE8CD9-3B4D-05C1-6A34-CFA642DA0AE5}"/>
              </a:ext>
            </a:extLst>
          </p:cNvPr>
          <p:cNvSpPr/>
          <p:nvPr/>
        </p:nvSpPr>
        <p:spPr>
          <a:xfrm>
            <a:off x="1079999" y="582267"/>
            <a:ext cx="10856625" cy="25200"/>
          </a:xfrm>
          <a:prstGeom prst="rect">
            <a:avLst/>
          </a:prstGeom>
          <a:solidFill>
            <a:srgbClr val="BFBFB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3" name="Rectangle 2">
            <a:extLst>
              <a:ext uri="{FF2B5EF4-FFF2-40B4-BE49-F238E27FC236}">
                <a16:creationId xmlns:a16="http://schemas.microsoft.com/office/drawing/2014/main" id="{6D7B33A4-6460-8505-EDBA-B55803058228}"/>
              </a:ext>
            </a:extLst>
          </p:cNvPr>
          <p:cNvSpPr/>
          <p:nvPr/>
        </p:nvSpPr>
        <p:spPr>
          <a:xfrm>
            <a:off x="983432" y="6196425"/>
            <a:ext cx="11017224" cy="274038"/>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1000"/>
              </a:lnSpc>
              <a:spcBef>
                <a:spcPts val="0"/>
              </a:spcBef>
              <a:spcAft>
                <a:spcPts val="0"/>
              </a:spcAft>
              <a:defRPr/>
            </a:pPr>
            <a:r>
              <a:rPr lang="fr-FR" altLang="fr-FR" sz="900" i="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Note : Les volumes présentés jusqu’au 3</a:t>
            </a:r>
            <a:r>
              <a:rPr lang="fr-FR" altLang="fr-FR" sz="900" i="1" baseline="300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a:t>
            </a:r>
            <a:r>
              <a:rPr lang="fr-FR" altLang="fr-FR" sz="900" i="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trimestre 2021 font l’objet d’estimation ; l’exhaustivité des volumes est atteinte par la suite.</a:t>
            </a:r>
          </a:p>
        </p:txBody>
      </p:sp>
      <p:graphicFrame>
        <p:nvGraphicFramePr>
          <p:cNvPr id="6" name="graphVolZoom">
            <a:extLst>
              <a:ext uri="{FF2B5EF4-FFF2-40B4-BE49-F238E27FC236}">
                <a16:creationId xmlns:a16="http://schemas.microsoft.com/office/drawing/2014/main" id="{D98250FE-1869-4BEC-9C37-1EC069FBC0F9}"/>
              </a:ext>
            </a:extLst>
          </p:cNvPr>
          <p:cNvGraphicFramePr>
            <a:graphicFrameLocks/>
          </p:cNvGraphicFramePr>
          <p:nvPr>
            <p:extLst>
              <p:ext uri="{D42A27DB-BD31-4B8C-83A1-F6EECF244321}">
                <p14:modId xmlns:p14="http://schemas.microsoft.com/office/powerpoint/2010/main" val="2614723589"/>
              </p:ext>
            </p:extLst>
          </p:nvPr>
        </p:nvGraphicFramePr>
        <p:xfrm>
          <a:off x="1003300" y="1397000"/>
          <a:ext cx="10544176" cy="47148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42288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VolCarto">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6</a:t>
            </a:fld>
            <a:endParaRPr lang="fr-FR" dirty="0"/>
          </a:p>
        </p:txBody>
      </p:sp>
      <p:sp>
        <p:nvSpPr>
          <p:cNvPr id="5" name="Rectangle 4">
            <a:extLst>
              <a:ext uri="{FF2B5EF4-FFF2-40B4-BE49-F238E27FC236}">
                <a16:creationId xmlns:a16="http://schemas.microsoft.com/office/drawing/2014/main" id="{5A05D285-C475-D81E-BF26-A2051EC190B2}"/>
              </a:ext>
            </a:extLst>
          </p:cNvPr>
          <p:cNvSpPr/>
          <p:nvPr/>
        </p:nvSpPr>
        <p:spPr>
          <a:xfrm>
            <a:off x="983432" y="189781"/>
            <a:ext cx="10953192"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Parts des ventes et évolutions sur 1 an par secteur </a:t>
            </a:r>
            <a:r>
              <a:rPr lang="fr-FR" altLang="fr-FR" sz="16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(tous types de biens confondus)</a:t>
            </a:r>
          </a:p>
        </p:txBody>
      </p:sp>
      <p:sp>
        <p:nvSpPr>
          <p:cNvPr id="6" name="Rectangle 5">
            <a:extLst>
              <a:ext uri="{FF2B5EF4-FFF2-40B4-BE49-F238E27FC236}">
                <a16:creationId xmlns:a16="http://schemas.microsoft.com/office/drawing/2014/main" id="{A825A5D5-D344-EB62-7C49-E2D681DA55A0}"/>
              </a:ext>
            </a:extLst>
          </p:cNvPr>
          <p:cNvSpPr/>
          <p:nvPr/>
        </p:nvSpPr>
        <p:spPr>
          <a:xfrm>
            <a:off x="-9211" y="-2961"/>
            <a:ext cx="768820" cy="6372000"/>
          </a:xfrm>
          <a:prstGeom prst="rect">
            <a:avLst/>
          </a:prstGeom>
          <a:solidFill>
            <a:srgbClr val="BFBFB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Volumes de ventes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13" name="Image 12" descr="Une image contenant conception, Graphique, logo, Police&#10;&#10;Description générée automatiquement">
            <a:extLst>
              <a:ext uri="{FF2B5EF4-FFF2-40B4-BE49-F238E27FC236}">
                <a16:creationId xmlns:a16="http://schemas.microsoft.com/office/drawing/2014/main" id="{703C99D6-F176-752D-0F70-15C89596A4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7" name="Rectangle 6">
            <a:extLst>
              <a:ext uri="{FF2B5EF4-FFF2-40B4-BE49-F238E27FC236}">
                <a16:creationId xmlns:a16="http://schemas.microsoft.com/office/drawing/2014/main" id="{D78575D0-90C1-68C4-E2C7-935870A467CD}"/>
              </a:ext>
            </a:extLst>
          </p:cNvPr>
          <p:cNvSpPr/>
          <p:nvPr/>
        </p:nvSpPr>
        <p:spPr>
          <a:xfrm>
            <a:off x="1079999" y="582267"/>
            <a:ext cx="10856625" cy="25200"/>
          </a:xfrm>
          <a:prstGeom prst="rect">
            <a:avLst/>
          </a:prstGeom>
          <a:solidFill>
            <a:srgbClr val="BFBFB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8" name="NomDept">
            <a:extLst>
              <a:ext uri="{FF2B5EF4-FFF2-40B4-BE49-F238E27FC236}">
                <a16:creationId xmlns:a16="http://schemas.microsoft.com/office/drawing/2014/main" id="{CCA1782F-A45E-0EC0-872D-B980B31CBA70}"/>
              </a:ext>
            </a:extLst>
          </p:cNvPr>
          <p:cNvSpPr/>
          <p:nvPr/>
        </p:nvSpPr>
        <p:spPr>
          <a:xfrm>
            <a:off x="1000383" y="828849"/>
            <a:ext cx="3457316"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a:solidFill>
                  <a:srgbClr val="002060"/>
                </a:solidFill>
                <a:latin typeface="Lucida Sans Unicode" panose="020B0602030504020204" pitchFamily="34" charset="0"/>
                <a:cs typeface="Lucida Sans Unicode" panose="020B0602030504020204" pitchFamily="34" charset="0"/>
              </a:rPr>
              <a:t>Hérault</a:t>
            </a:r>
            <a:endParaRPr lang="fr-FR" sz="2000" b="1" dirty="0">
              <a:solidFill>
                <a:srgbClr val="002060"/>
              </a:solidFill>
              <a:latin typeface="Lucida Sans Unicode" panose="020B0602030504020204" pitchFamily="34" charset="0"/>
              <a:cs typeface="Lucida Sans Unicode" panose="020B0602030504020204" pitchFamily="34" charset="0"/>
            </a:endParaRPr>
          </a:p>
        </p:txBody>
      </p:sp>
      <p:sp>
        <p:nvSpPr>
          <p:cNvPr id="3" name="Carto">
            <a:extLst>
              <a:ext uri="{FF2B5EF4-FFF2-40B4-BE49-F238E27FC236}">
                <a16:creationId xmlns:a16="http://schemas.microsoft.com/office/drawing/2014/main" id="{9388DDCA-1FA0-83DC-7CB4-CC1C1F5971E5}"/>
              </a:ext>
            </a:extLst>
          </p:cNvPr>
          <p:cNvSpPr/>
          <p:nvPr/>
        </p:nvSpPr>
        <p:spPr>
          <a:xfrm>
            <a:off x="1772828" y="1581039"/>
            <a:ext cx="9374400" cy="478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09018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IndAcc">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3FEB96-AE16-4A66-9055-1CB16F5F9EAD}"/>
              </a:ext>
            </a:extLst>
          </p:cNvPr>
          <p:cNvSpPr>
            <a:spLocks noGrp="1"/>
          </p:cNvSpPr>
          <p:nvPr>
            <p:ph type="title"/>
          </p:nvPr>
        </p:nvSpPr>
        <p:spPr/>
        <p:txBody>
          <a:bodyPr/>
          <a:lstStyle/>
          <a:p>
            <a:endParaRPr lang="fr-FR"/>
          </a:p>
        </p:txBody>
      </p:sp>
      <p:sp>
        <p:nvSpPr>
          <p:cNvPr id="4" name="Espace réservé du numéro de diapositive 3">
            <a:extLst>
              <a:ext uri="{FF2B5EF4-FFF2-40B4-BE49-F238E27FC236}">
                <a16:creationId xmlns:a16="http://schemas.microsoft.com/office/drawing/2014/main" id="{7CD264E2-F03F-440A-111A-970364C49868}"/>
              </a:ext>
            </a:extLst>
          </p:cNvPr>
          <p:cNvSpPr>
            <a:spLocks noGrp="1"/>
          </p:cNvSpPr>
          <p:nvPr>
            <p:ph type="sldNum" sz="quarter" idx="12"/>
          </p:nvPr>
        </p:nvSpPr>
        <p:spPr/>
        <p:txBody>
          <a:bodyPr/>
          <a:lstStyle/>
          <a:p>
            <a:pPr>
              <a:defRPr/>
            </a:pPr>
            <a:fld id="{28F0AC01-1ADD-4174-BAA6-E4F0FB6F5721}" type="slidenum">
              <a:rPr lang="fr-FR" smtClean="0"/>
              <a:pPr>
                <a:defRPr/>
              </a:pPr>
              <a:t>7</a:t>
            </a:fld>
            <a:endParaRPr lang="fr-FR"/>
          </a:p>
        </p:txBody>
      </p:sp>
      <p:sp>
        <p:nvSpPr>
          <p:cNvPr id="5" name="Rectangle 4">
            <a:extLst>
              <a:ext uri="{FF2B5EF4-FFF2-40B4-BE49-F238E27FC236}">
                <a16:creationId xmlns:a16="http://schemas.microsoft.com/office/drawing/2014/main" id="{725558E2-AEB7-5445-B624-2D336C459A94}"/>
              </a:ext>
            </a:extLst>
          </p:cNvPr>
          <p:cNvSpPr/>
          <p:nvPr/>
        </p:nvSpPr>
        <p:spPr>
          <a:xfrm>
            <a:off x="-1830" y="0"/>
            <a:ext cx="12204000" cy="1584000"/>
          </a:xfrm>
          <a:prstGeom prst="rect">
            <a:avLst/>
          </a:prstGeom>
          <a:solidFill>
            <a:srgbClr val="7E88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6" name="ZoneTexte 19">
            <a:extLst>
              <a:ext uri="{FF2B5EF4-FFF2-40B4-BE49-F238E27FC236}">
                <a16:creationId xmlns:a16="http://schemas.microsoft.com/office/drawing/2014/main" id="{AB2AB104-4CB5-1537-0F8A-946200898B1B}"/>
              </a:ext>
            </a:extLst>
          </p:cNvPr>
          <p:cNvSpPr txBox="1">
            <a:spLocks noChangeArrowheads="1"/>
          </p:cNvSpPr>
          <p:nvPr/>
        </p:nvSpPr>
        <p:spPr bwMode="auto">
          <a:xfrm>
            <a:off x="1594973" y="120572"/>
            <a:ext cx="447161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Indices des </a:t>
            </a:r>
          </a:p>
          <a:p>
            <a:pPr eaLnBrk="1" hangingPunct="1">
              <a:spcBef>
                <a:spcPct val="0"/>
              </a:spcBef>
              <a:buFontTx/>
              <a:buNone/>
            </a:pPr>
            <a:r>
              <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prix</a:t>
            </a:r>
          </a:p>
        </p:txBody>
      </p:sp>
      <p:sp>
        <p:nvSpPr>
          <p:cNvPr id="13" name="ZoneTexte 19">
            <a:extLst>
              <a:ext uri="{FF2B5EF4-FFF2-40B4-BE49-F238E27FC236}">
                <a16:creationId xmlns:a16="http://schemas.microsoft.com/office/drawing/2014/main" id="{8F2EE3CB-A486-76D2-0A2C-5B4667D83806}"/>
              </a:ext>
            </a:extLst>
          </p:cNvPr>
          <p:cNvSpPr txBox="1">
            <a:spLocks noChangeArrowheads="1"/>
          </p:cNvSpPr>
          <p:nvPr/>
        </p:nvSpPr>
        <p:spPr bwMode="auto">
          <a:xfrm>
            <a:off x="6408000" y="239450"/>
            <a:ext cx="5670137"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Les indices Notaires-Insee des prix des logements anciens ont été créés afin de mesurer les évolutions pures des prix indépendamment des changements de structure et de qualité des logements vendus.</a:t>
            </a:r>
          </a:p>
        </p:txBody>
      </p:sp>
      <p:sp>
        <p:nvSpPr>
          <p:cNvPr id="26" name="ZoneTexte 19">
            <a:extLst>
              <a:ext uri="{FF2B5EF4-FFF2-40B4-BE49-F238E27FC236}">
                <a16:creationId xmlns:a16="http://schemas.microsoft.com/office/drawing/2014/main" id="{534C139C-6F64-C377-47D7-82027A4E8204}"/>
              </a:ext>
            </a:extLst>
          </p:cNvPr>
          <p:cNvSpPr txBox="1">
            <a:spLocks noChangeArrowheads="1"/>
          </p:cNvSpPr>
          <p:nvPr/>
        </p:nvSpPr>
        <p:spPr bwMode="auto">
          <a:xfrm>
            <a:off x="1624081" y="2348880"/>
            <a:ext cx="935584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1800" dirty="0">
                <a:solidFill>
                  <a:srgbClr val="002060"/>
                </a:solidFill>
              </a:rPr>
              <a:t>Les indices Notaires-Insee des prix des logements anciens ont été labellisés par l’Autorité de la statistique publique (ASP) en mars 2018, garantissant ainsi à ces données un cadre méthodologique, </a:t>
            </a:r>
            <a:r>
              <a:rPr lang="fr-FR" altLang="fr-FR" sz="1800" kern="0" dirty="0">
                <a:solidFill>
                  <a:srgbClr val="002060"/>
                </a:solidFill>
              </a:rPr>
              <a:t>dans</a:t>
            </a:r>
            <a:r>
              <a:rPr lang="fr-FR" altLang="fr-FR" sz="1800" dirty="0">
                <a:solidFill>
                  <a:srgbClr val="002060"/>
                </a:solidFill>
              </a:rPr>
              <a:t> le respect du Code de bonnes pratiques de la statistique européenne.</a:t>
            </a:r>
          </a:p>
          <a:p>
            <a:pPr eaLnBrk="1" hangingPunct="1">
              <a:spcBef>
                <a:spcPct val="0"/>
              </a:spcBef>
              <a:buFontTx/>
              <a:buNone/>
            </a:pP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36" name="Rectangle 35">
            <a:extLst>
              <a:ext uri="{FF2B5EF4-FFF2-40B4-BE49-F238E27FC236}">
                <a16:creationId xmlns:a16="http://schemas.microsoft.com/office/drawing/2014/main" id="{6ADED6E9-41CC-74FB-F993-EF032895168A}"/>
              </a:ext>
            </a:extLst>
          </p:cNvPr>
          <p:cNvSpPr/>
          <p:nvPr/>
        </p:nvSpPr>
        <p:spPr>
          <a:xfrm rot="5400000">
            <a:off x="1134744" y="2780001"/>
            <a:ext cx="920458" cy="58216"/>
          </a:xfrm>
          <a:prstGeom prst="rect">
            <a:avLst/>
          </a:prstGeom>
          <a:solidFill>
            <a:srgbClr val="FAC2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0" name="Rectangle 19">
            <a:extLst>
              <a:ext uri="{FF2B5EF4-FFF2-40B4-BE49-F238E27FC236}">
                <a16:creationId xmlns:a16="http://schemas.microsoft.com/office/drawing/2014/main" id="{D2D6A64C-C845-226F-F96D-E3264D2883C1}"/>
              </a:ext>
            </a:extLst>
          </p:cNvPr>
          <p:cNvSpPr/>
          <p:nvPr/>
        </p:nvSpPr>
        <p:spPr>
          <a:xfrm rot="5400000">
            <a:off x="543628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pic>
        <p:nvPicPr>
          <p:cNvPr id="28" name="Image 27">
            <a:extLst>
              <a:ext uri="{FF2B5EF4-FFF2-40B4-BE49-F238E27FC236}">
                <a16:creationId xmlns:a16="http://schemas.microsoft.com/office/drawing/2014/main" id="{A85E4FC5-6690-1676-7E7E-9DED91A244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79928" y="2159220"/>
            <a:ext cx="876711" cy="1567678"/>
          </a:xfrm>
          <a:prstGeom prst="rect">
            <a:avLst/>
          </a:prstGeom>
        </p:spPr>
      </p:pic>
      <p:sp>
        <p:nvSpPr>
          <p:cNvPr id="33" name="ZoneTexte 19">
            <a:extLst>
              <a:ext uri="{FF2B5EF4-FFF2-40B4-BE49-F238E27FC236}">
                <a16:creationId xmlns:a16="http://schemas.microsoft.com/office/drawing/2014/main" id="{39ADFE7B-82CA-B112-9B47-39B4C2C4845F}"/>
              </a:ext>
            </a:extLst>
          </p:cNvPr>
          <p:cNvSpPr txBox="1">
            <a:spLocks noChangeArrowheads="1"/>
          </p:cNvSpPr>
          <p:nvPr/>
        </p:nvSpPr>
        <p:spPr bwMode="auto">
          <a:xfrm>
            <a:off x="1703512" y="3573016"/>
            <a:ext cx="8928992"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1600" dirty="0">
                <a:solidFill>
                  <a:srgbClr val="002060"/>
                </a:solidFill>
              </a:rPr>
              <a:t>Le label porte sur les indices trimestriels des niveaux géographiques suivants :</a:t>
            </a:r>
          </a:p>
          <a:p>
            <a:pPr marL="285750" indent="-285750" eaLnBrk="1" hangingPunct="1">
              <a:spcBef>
                <a:spcPct val="0"/>
              </a:spcBef>
            </a:pPr>
            <a:r>
              <a:rPr lang="fr-FR" altLang="fr-FR" sz="1600" dirty="0">
                <a:solidFill>
                  <a:srgbClr val="002060"/>
                </a:solidFill>
              </a:rPr>
              <a:t>France entière (hors Mayotte) avec le détail par zone administrative ABC, France métropolitaine, ensemble de la province.</a:t>
            </a:r>
          </a:p>
          <a:p>
            <a:pPr marL="285750" indent="-285750" eaLnBrk="1" hangingPunct="1">
              <a:spcBef>
                <a:spcPct val="0"/>
              </a:spcBef>
            </a:pPr>
            <a:r>
              <a:rPr lang="fr-FR" altLang="fr-FR" sz="1600" dirty="0">
                <a:solidFill>
                  <a:srgbClr val="002060"/>
                </a:solidFill>
              </a:rPr>
              <a:t>Région Île-de-France (avec le détail Petite et Grande Couronne), région Hauts-de-France (avec le détail Nord-Pas-de-Calais), région Auvergne-Rhône-Alpes (avec le détail Rhône-Alpes) et région Provence-Alpes-Côte d’Azur.</a:t>
            </a:r>
          </a:p>
          <a:p>
            <a:pPr marL="285750" indent="-285750" eaLnBrk="1" hangingPunct="1">
              <a:spcBef>
                <a:spcPct val="0"/>
              </a:spcBef>
            </a:pPr>
            <a:r>
              <a:rPr lang="fr-FR" altLang="fr-FR" sz="1600" dirty="0">
                <a:solidFill>
                  <a:srgbClr val="002060"/>
                </a:solidFill>
              </a:rPr>
              <a:t>Chacun des 8 départements franciliens (sauf pour Paris en maisons anciennes).</a:t>
            </a:r>
          </a:p>
          <a:p>
            <a:pPr marL="285750" indent="-285750" eaLnBrk="1" hangingPunct="1">
              <a:spcBef>
                <a:spcPct val="0"/>
              </a:spcBef>
            </a:pPr>
            <a:r>
              <a:rPr lang="fr-FR" altLang="fr-FR" sz="1600" dirty="0">
                <a:solidFill>
                  <a:srgbClr val="002060"/>
                </a:solidFill>
              </a:rPr>
              <a:t>Uniquement pour les appartements : ville de Marseille (à l’exception du 2ème et 3ème trimestre 2020 en raison de taux de couverture des données notariales trop faibles) et ville de Lyon, agglomérations de plus 10 000 habitants (distinguées villes centres et banlieues), autres agglomérations et rural.</a:t>
            </a:r>
          </a:p>
          <a:p>
            <a:pPr marL="285750" indent="-285750" eaLnBrk="1" hangingPunct="1">
              <a:spcBef>
                <a:spcPct val="0"/>
              </a:spcBef>
            </a:pPr>
            <a:r>
              <a:rPr lang="fr-FR" altLang="fr-FR" sz="1600" dirty="0">
                <a:solidFill>
                  <a:srgbClr val="002060"/>
                </a:solidFill>
              </a:rPr>
              <a:t>Uniquement pour les maisons : agglomération de Lille.</a:t>
            </a:r>
          </a:p>
        </p:txBody>
      </p:sp>
      <p:pic>
        <p:nvPicPr>
          <p:cNvPr id="3" name="Image 2" descr="Une image contenant Graphique, symbole, Police, logo&#10;&#10;Description générée automatiquement">
            <a:extLst>
              <a:ext uri="{FF2B5EF4-FFF2-40B4-BE49-F238E27FC236}">
                <a16:creationId xmlns:a16="http://schemas.microsoft.com/office/drawing/2014/main" id="{82D2AD99-570E-094A-FB73-D68D0826DB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p:spPr>
      </p:pic>
    </p:spTree>
    <p:extLst>
      <p:ext uri="{BB962C8B-B14F-4D97-AF65-F5344CB8AC3E}">
        <p14:creationId xmlns:p14="http://schemas.microsoft.com/office/powerpoint/2010/main" val="2962586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IndRe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797F334-3E79-4C45-A797-7DE7284B171A}"/>
              </a:ext>
            </a:extLst>
          </p:cNvPr>
          <p:cNvSpPr/>
          <p:nvPr/>
        </p:nvSpPr>
        <p:spPr>
          <a:xfrm>
            <a:off x="-9211" y="-2961"/>
            <a:ext cx="768820" cy="6372000"/>
          </a:xfrm>
          <a:prstGeom prst="rect">
            <a:avLst/>
          </a:prstGeom>
          <a:solidFill>
            <a:srgbClr val="7E88B3"/>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Indices des prix</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8</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28" name="TxIndRegAPA">
            <a:extLst>
              <a:ext uri="{FF2B5EF4-FFF2-40B4-BE49-F238E27FC236}">
                <a16:creationId xmlns:a16="http://schemas.microsoft.com/office/drawing/2014/main" id="{B92682AF-661D-B307-4965-809B8A7F8F3A}"/>
              </a:ext>
            </a:extLst>
          </p:cNvPr>
          <p:cNvSpPr txBox="1">
            <a:spLocks noChangeArrowheads="1"/>
          </p:cNvSpPr>
          <p:nvPr/>
        </p:nvSpPr>
        <p:spPr bwMode="auto">
          <a:xfrm>
            <a:off x="5915024" y="2038379"/>
            <a:ext cx="26755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+1,6%</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38" name="LegendeInd">
            <a:extLst>
              <a:ext uri="{FF2B5EF4-FFF2-40B4-BE49-F238E27FC236}">
                <a16:creationId xmlns:a16="http://schemas.microsoft.com/office/drawing/2014/main" id="{4F505F9C-0C7F-4BDA-5BFB-A6F53C504091}"/>
              </a:ext>
            </a:extLst>
          </p:cNvPr>
          <p:cNvSpPr txBox="1"/>
          <p:nvPr/>
        </p:nvSpPr>
        <p:spPr>
          <a:xfrm>
            <a:off x="5950529" y="829125"/>
            <a:ext cx="2640072" cy="369332"/>
          </a:xfrm>
          <a:prstGeom prst="rect">
            <a:avLst/>
          </a:prstGeom>
          <a:noFill/>
        </p:spPr>
        <p:txBody>
          <a:bodyPr wrap="square" rtlCol="0">
            <a:spAutoFit/>
          </a:bodyPr>
          <a:lstStyle/>
          <a:p>
            <a:pPr algn="ctr"/>
            <a:r>
              <a:rPr lang="fr-FR" b="1">
                <a:solidFill>
                  <a:srgbClr val="002060"/>
                </a:solidFill>
                <a:latin typeface="Lucida Sans Unicode" panose="020B0602030504020204" pitchFamily="34" charset="0"/>
                <a:cs typeface="Lucida Sans Unicode" panose="020B0602030504020204" pitchFamily="34" charset="0"/>
              </a:rPr>
              <a:t>à fin mai 2025</a:t>
            </a:r>
            <a:endParaRPr lang="fr-FR" b="1" dirty="0">
              <a:solidFill>
                <a:srgbClr val="002060"/>
              </a:solidFill>
              <a:latin typeface="Lucida Sans Unicode" panose="020B0602030504020204" pitchFamily="34" charset="0"/>
              <a:cs typeface="Lucida Sans Unicode" panose="020B0602030504020204" pitchFamily="34" charset="0"/>
            </a:endParaRPr>
          </a:p>
        </p:txBody>
      </p:sp>
      <p:sp>
        <p:nvSpPr>
          <p:cNvPr id="39" name="LegendeProj">
            <a:extLst>
              <a:ext uri="{FF2B5EF4-FFF2-40B4-BE49-F238E27FC236}">
                <a16:creationId xmlns:a16="http://schemas.microsoft.com/office/drawing/2014/main" id="{CC3B73EA-A121-FD8E-6565-CC656CA173DF}"/>
              </a:ext>
            </a:extLst>
          </p:cNvPr>
          <p:cNvSpPr txBox="1"/>
          <p:nvPr/>
        </p:nvSpPr>
        <p:spPr>
          <a:xfrm>
            <a:off x="8748000" y="829125"/>
            <a:ext cx="3060000" cy="646331"/>
          </a:xfrm>
          <a:prstGeom prst="rect">
            <a:avLst/>
          </a:prstGeom>
          <a:noFill/>
        </p:spPr>
        <p:txBody>
          <a:bodyPr wrap="square" rtlCol="0">
            <a:spAutoFit/>
          </a:bodyPr>
          <a:lstStyle/>
          <a:p>
            <a:pPr algn="ctr"/>
            <a:r>
              <a:rPr lang="fr-FR" b="1" i="1">
                <a:solidFill>
                  <a:srgbClr val="002060"/>
                </a:solidFill>
                <a:latin typeface="Lucida Sans Unicode" panose="020B0602030504020204" pitchFamily="34" charset="0"/>
                <a:cs typeface="Lucida Sans Unicode" panose="020B0602030504020204" pitchFamily="34" charset="0"/>
              </a:rPr>
              <a:t>Projection* à fin septembre 2025</a:t>
            </a:r>
            <a:endParaRPr lang="fr-FR" b="1" i="1" dirty="0">
              <a:solidFill>
                <a:srgbClr val="002060"/>
              </a:solidFill>
              <a:latin typeface="Lucida Sans Unicode" panose="020B0602030504020204" pitchFamily="34" charset="0"/>
              <a:cs typeface="Lucida Sans Unicode" panose="020B0602030504020204" pitchFamily="34" charset="0"/>
            </a:endParaRPr>
          </a:p>
        </p:txBody>
      </p:sp>
      <p:sp>
        <p:nvSpPr>
          <p:cNvPr id="34" name="TxProjRegAPA">
            <a:extLst>
              <a:ext uri="{FF2B5EF4-FFF2-40B4-BE49-F238E27FC236}">
                <a16:creationId xmlns:a16="http://schemas.microsoft.com/office/drawing/2014/main" id="{8C04AA20-29B5-B8B9-F75A-494459B62FE3}"/>
              </a:ext>
            </a:extLst>
          </p:cNvPr>
          <p:cNvSpPr txBox="1">
            <a:spLocks noChangeArrowheads="1"/>
          </p:cNvSpPr>
          <p:nvPr/>
        </p:nvSpPr>
        <p:spPr bwMode="auto">
          <a:xfrm>
            <a:off x="8748000" y="2039358"/>
            <a:ext cx="306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400" b="1" i="1">
                <a:solidFill>
                  <a:srgbClr val="002060"/>
                </a:solidFill>
                <a:latin typeface="+mn-lt"/>
                <a:ea typeface="Cambria" panose="02040503050406030204" pitchFamily="18" charset="0"/>
                <a:cs typeface="Lucida Sans Unicode" panose="020B0602030504020204" pitchFamily="34" charset="0"/>
              </a:rPr>
              <a:t>+2,2%</a:t>
            </a:r>
            <a:endParaRPr lang="fr-FR" altLang="fr-FR" sz="2400" b="1" i="1" dirty="0">
              <a:solidFill>
                <a:srgbClr val="002060"/>
              </a:solidFill>
              <a:latin typeface="+mn-lt"/>
              <a:ea typeface="Cambria" panose="02040503050406030204" pitchFamily="18" charset="0"/>
              <a:cs typeface="Lucida Sans Unicode" panose="020B0602030504020204" pitchFamily="34" charset="0"/>
            </a:endParaRPr>
          </a:p>
        </p:txBody>
      </p:sp>
      <p:sp>
        <p:nvSpPr>
          <p:cNvPr id="18" name="Rectangle 17">
            <a:extLst>
              <a:ext uri="{FF2B5EF4-FFF2-40B4-BE49-F238E27FC236}">
                <a16:creationId xmlns:a16="http://schemas.microsoft.com/office/drawing/2014/main" id="{3B420710-D7A2-D42E-C0C3-E4307B92417C}"/>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Évolution annuelle des indices des prix</a:t>
            </a:r>
          </a:p>
        </p:txBody>
      </p:sp>
      <p:pic>
        <p:nvPicPr>
          <p:cNvPr id="3" name="Image 2" descr="Une image contenant symbole, logo, Police, Rectangle&#10;&#10;Description générée automatiquement">
            <a:extLst>
              <a:ext uri="{FF2B5EF4-FFF2-40B4-BE49-F238E27FC236}">
                <a16:creationId xmlns:a16="http://schemas.microsoft.com/office/drawing/2014/main" id="{74D957E8-EC7F-9774-5C07-E838906735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9511" y="1117758"/>
            <a:ext cx="648000" cy="648000"/>
          </a:xfrm>
          <a:prstGeom prst="rect">
            <a:avLst/>
          </a:prstGeom>
        </p:spPr>
      </p:pic>
      <p:sp>
        <p:nvSpPr>
          <p:cNvPr id="6" name="ZoneTexte 19">
            <a:extLst>
              <a:ext uri="{FF2B5EF4-FFF2-40B4-BE49-F238E27FC236}">
                <a16:creationId xmlns:a16="http://schemas.microsoft.com/office/drawing/2014/main" id="{D8E24BB3-B40C-C712-ECB7-DC00C30391B0}"/>
              </a:ext>
            </a:extLst>
          </p:cNvPr>
          <p:cNvSpPr txBox="1">
            <a:spLocks noChangeArrowheads="1"/>
          </p:cNvSpPr>
          <p:nvPr/>
        </p:nvSpPr>
        <p:spPr bwMode="auto">
          <a:xfrm>
            <a:off x="2391983" y="1059957"/>
            <a:ext cx="23085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p>
        </p:txBody>
      </p:sp>
      <p:pic>
        <p:nvPicPr>
          <p:cNvPr id="10" name="Image 9" descr="Une image contenant Rectangle, symbole, conception&#10;&#10;Description générée automatiquement">
            <a:extLst>
              <a:ext uri="{FF2B5EF4-FFF2-40B4-BE49-F238E27FC236}">
                <a16:creationId xmlns:a16="http://schemas.microsoft.com/office/drawing/2014/main" id="{95A5C03A-CF1A-2789-FF95-1CABA7BA1D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9511" y="3568555"/>
            <a:ext cx="648000" cy="648000"/>
          </a:xfrm>
          <a:prstGeom prst="rect">
            <a:avLst/>
          </a:prstGeom>
        </p:spPr>
      </p:pic>
      <p:sp>
        <p:nvSpPr>
          <p:cNvPr id="13" name="ZoneTexte 19">
            <a:extLst>
              <a:ext uri="{FF2B5EF4-FFF2-40B4-BE49-F238E27FC236}">
                <a16:creationId xmlns:a16="http://schemas.microsoft.com/office/drawing/2014/main" id="{CD5EE2CB-DD4B-D07F-98D1-51BE5E91D31E}"/>
              </a:ext>
            </a:extLst>
          </p:cNvPr>
          <p:cNvSpPr txBox="1">
            <a:spLocks noChangeArrowheads="1"/>
          </p:cNvSpPr>
          <p:nvPr/>
        </p:nvSpPr>
        <p:spPr bwMode="auto">
          <a:xfrm>
            <a:off x="2403347" y="3529646"/>
            <a:ext cx="23085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p>
        </p:txBody>
      </p:sp>
      <p:sp>
        <p:nvSpPr>
          <p:cNvPr id="5" name="NomReg1">
            <a:extLst>
              <a:ext uri="{FF2B5EF4-FFF2-40B4-BE49-F238E27FC236}">
                <a16:creationId xmlns:a16="http://schemas.microsoft.com/office/drawing/2014/main" id="{9D4DE3BB-4228-7478-37C8-E0F68150EFE5}"/>
              </a:ext>
            </a:extLst>
          </p:cNvPr>
          <p:cNvSpPr/>
          <p:nvPr/>
        </p:nvSpPr>
        <p:spPr>
          <a:xfrm>
            <a:off x="2391974" y="2037822"/>
            <a:ext cx="3476779" cy="43200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fontAlgn="auto">
              <a:spcBef>
                <a:spcPts val="0"/>
              </a:spcBef>
              <a:spcAft>
                <a:spcPts val="0"/>
              </a:spcAft>
              <a:defRPr/>
            </a:pPr>
            <a:r>
              <a:rPr lang="fr-FR" altLang="fr-FR" b="1">
                <a:solidFill>
                  <a:srgbClr val="002060"/>
                </a:solidFill>
                <a:latin typeface="Lucida Sans Unicode" panose="020B0602030504020204" pitchFamily="34" charset="0"/>
                <a:cs typeface="Lucida Sans Unicode" panose="020B0602030504020204" pitchFamily="34" charset="0"/>
              </a:rPr>
              <a:t>Occitanie</a:t>
            </a:r>
            <a:endParaRPr lang="fr-FR" b="1" dirty="0">
              <a:solidFill>
                <a:srgbClr val="002060"/>
              </a:solidFill>
              <a:latin typeface="Lucida Sans Unicode" panose="020B0602030504020204" pitchFamily="34" charset="0"/>
              <a:cs typeface="Lucida Sans Unicode" panose="020B0602030504020204" pitchFamily="34" charset="0"/>
            </a:endParaRPr>
          </a:p>
        </p:txBody>
      </p:sp>
      <p:sp>
        <p:nvSpPr>
          <p:cNvPr id="12" name="TxIndProvAPA">
            <a:extLst>
              <a:ext uri="{FF2B5EF4-FFF2-40B4-BE49-F238E27FC236}">
                <a16:creationId xmlns:a16="http://schemas.microsoft.com/office/drawing/2014/main" id="{AB77FADE-3B05-A67B-68CD-6441CF88199C}"/>
              </a:ext>
            </a:extLst>
          </p:cNvPr>
          <p:cNvSpPr txBox="1">
            <a:spLocks noChangeArrowheads="1"/>
          </p:cNvSpPr>
          <p:nvPr/>
        </p:nvSpPr>
        <p:spPr bwMode="auto">
          <a:xfrm>
            <a:off x="5915024" y="2767454"/>
            <a:ext cx="26755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+0,9%</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14" name="TxProjProvAPA">
            <a:extLst>
              <a:ext uri="{FF2B5EF4-FFF2-40B4-BE49-F238E27FC236}">
                <a16:creationId xmlns:a16="http://schemas.microsoft.com/office/drawing/2014/main" id="{B87FE0AA-CCFC-3B59-F26E-2895099368A2}"/>
              </a:ext>
            </a:extLst>
          </p:cNvPr>
          <p:cNvSpPr txBox="1">
            <a:spLocks noChangeArrowheads="1"/>
          </p:cNvSpPr>
          <p:nvPr/>
        </p:nvSpPr>
        <p:spPr bwMode="auto">
          <a:xfrm>
            <a:off x="8748000" y="2768433"/>
            <a:ext cx="306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400" b="1" i="1">
                <a:solidFill>
                  <a:srgbClr val="002060"/>
                </a:solidFill>
                <a:latin typeface="+mn-lt"/>
                <a:ea typeface="Cambria" panose="02040503050406030204" pitchFamily="18" charset="0"/>
                <a:cs typeface="Lucida Sans Unicode" panose="020B0602030504020204" pitchFamily="34" charset="0"/>
              </a:rPr>
              <a:t>+1,9%</a:t>
            </a:r>
            <a:endParaRPr lang="fr-FR" altLang="fr-FR" sz="2400" b="1" i="1" dirty="0">
              <a:solidFill>
                <a:srgbClr val="002060"/>
              </a:solidFill>
              <a:latin typeface="+mn-lt"/>
              <a:ea typeface="Cambria" panose="02040503050406030204" pitchFamily="18" charset="0"/>
              <a:cs typeface="Lucida Sans Unicode" panose="020B0602030504020204" pitchFamily="34" charset="0"/>
            </a:endParaRPr>
          </a:p>
        </p:txBody>
      </p:sp>
      <p:sp>
        <p:nvSpPr>
          <p:cNvPr id="15" name="Rectangle 14">
            <a:extLst>
              <a:ext uri="{FF2B5EF4-FFF2-40B4-BE49-F238E27FC236}">
                <a16:creationId xmlns:a16="http://schemas.microsoft.com/office/drawing/2014/main" id="{09DE0745-7E50-263F-1602-35082AE7AB6F}"/>
              </a:ext>
            </a:extLst>
          </p:cNvPr>
          <p:cNvSpPr/>
          <p:nvPr/>
        </p:nvSpPr>
        <p:spPr>
          <a:xfrm>
            <a:off x="2391974" y="2766897"/>
            <a:ext cx="3476779" cy="43200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fontAlgn="auto">
              <a:spcBef>
                <a:spcPts val="0"/>
              </a:spcBef>
              <a:spcAft>
                <a:spcPts val="0"/>
              </a:spcAft>
              <a:defRPr/>
            </a:pPr>
            <a:r>
              <a:rPr lang="fr-FR" altLang="fr-FR" b="1" dirty="0">
                <a:solidFill>
                  <a:srgbClr val="002060"/>
                </a:solidFill>
                <a:latin typeface="Lucida Sans Unicode" panose="020B0602030504020204" pitchFamily="34" charset="0"/>
                <a:cs typeface="Lucida Sans Unicode" panose="020B0602030504020204" pitchFamily="34" charset="0"/>
              </a:rPr>
              <a:t>Province</a:t>
            </a:r>
            <a:endParaRPr lang="fr-FR" altLang="fr-FR" sz="1400" b="1" dirty="0">
              <a:solidFill>
                <a:srgbClr val="002060"/>
              </a:solidFill>
              <a:latin typeface="Lucida Sans Unicode" panose="020B0602030504020204" pitchFamily="34" charset="0"/>
              <a:cs typeface="Lucida Sans Unicode" panose="020B0602030504020204" pitchFamily="34" charset="0"/>
            </a:endParaRPr>
          </a:p>
        </p:txBody>
      </p:sp>
      <p:sp>
        <p:nvSpPr>
          <p:cNvPr id="24" name="TxIndRegMAA">
            <a:extLst>
              <a:ext uri="{FF2B5EF4-FFF2-40B4-BE49-F238E27FC236}">
                <a16:creationId xmlns:a16="http://schemas.microsoft.com/office/drawing/2014/main" id="{F9ADD75D-BC56-F1D4-C086-ECFA4D2511B6}"/>
              </a:ext>
            </a:extLst>
          </p:cNvPr>
          <p:cNvSpPr txBox="1">
            <a:spLocks noChangeArrowheads="1"/>
          </p:cNvSpPr>
          <p:nvPr/>
        </p:nvSpPr>
        <p:spPr bwMode="auto">
          <a:xfrm>
            <a:off x="5950529" y="4531341"/>
            <a:ext cx="26755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+0,1%</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25" name="TxProjRegMAA">
            <a:extLst>
              <a:ext uri="{FF2B5EF4-FFF2-40B4-BE49-F238E27FC236}">
                <a16:creationId xmlns:a16="http://schemas.microsoft.com/office/drawing/2014/main" id="{9B09FEC5-8F26-19A9-04E1-DAF93B10317D}"/>
              </a:ext>
            </a:extLst>
          </p:cNvPr>
          <p:cNvSpPr txBox="1">
            <a:spLocks noChangeArrowheads="1"/>
          </p:cNvSpPr>
          <p:nvPr/>
        </p:nvSpPr>
        <p:spPr bwMode="auto">
          <a:xfrm>
            <a:off x="8783505" y="4528564"/>
            <a:ext cx="306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400" b="1" i="1">
                <a:solidFill>
                  <a:srgbClr val="002060"/>
                </a:solidFill>
                <a:latin typeface="+mn-lt"/>
                <a:ea typeface="Cambria" panose="02040503050406030204" pitchFamily="18" charset="0"/>
                <a:cs typeface="Lucida Sans Unicode" panose="020B0602030504020204" pitchFamily="34" charset="0"/>
              </a:rPr>
              <a:t>+0,4%</a:t>
            </a:r>
            <a:endParaRPr lang="fr-FR" altLang="fr-FR" sz="2400" b="1" i="1" dirty="0">
              <a:solidFill>
                <a:srgbClr val="002060"/>
              </a:solidFill>
              <a:latin typeface="+mn-lt"/>
              <a:ea typeface="Cambria" panose="02040503050406030204" pitchFamily="18" charset="0"/>
              <a:cs typeface="Lucida Sans Unicode" panose="020B0602030504020204" pitchFamily="34" charset="0"/>
            </a:endParaRPr>
          </a:p>
        </p:txBody>
      </p:sp>
      <p:sp>
        <p:nvSpPr>
          <p:cNvPr id="26" name="NomReg2">
            <a:extLst>
              <a:ext uri="{FF2B5EF4-FFF2-40B4-BE49-F238E27FC236}">
                <a16:creationId xmlns:a16="http://schemas.microsoft.com/office/drawing/2014/main" id="{A8406E97-1C80-D813-DAC9-5E6625E5CDC0}"/>
              </a:ext>
            </a:extLst>
          </p:cNvPr>
          <p:cNvSpPr/>
          <p:nvPr/>
        </p:nvSpPr>
        <p:spPr>
          <a:xfrm>
            <a:off x="2427479" y="4530784"/>
            <a:ext cx="3451263" cy="43200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fontAlgn="auto">
              <a:spcBef>
                <a:spcPts val="0"/>
              </a:spcBef>
              <a:spcAft>
                <a:spcPts val="0"/>
              </a:spcAft>
              <a:defRPr/>
            </a:pPr>
            <a:r>
              <a:rPr lang="fr-FR" altLang="fr-FR" b="1">
                <a:solidFill>
                  <a:srgbClr val="002060"/>
                </a:solidFill>
                <a:latin typeface="Lucida Sans Unicode" panose="020B0602030504020204" pitchFamily="34" charset="0"/>
                <a:cs typeface="Lucida Sans Unicode" panose="020B0602030504020204" pitchFamily="34" charset="0"/>
              </a:rPr>
              <a:t>Occitanie</a:t>
            </a:r>
            <a:endParaRPr lang="fr-FR" b="1" dirty="0">
              <a:solidFill>
                <a:srgbClr val="002060"/>
              </a:solidFill>
              <a:latin typeface="Lucida Sans Unicode" panose="020B0602030504020204" pitchFamily="34" charset="0"/>
              <a:cs typeface="Lucida Sans Unicode" panose="020B0602030504020204" pitchFamily="34" charset="0"/>
            </a:endParaRPr>
          </a:p>
        </p:txBody>
      </p:sp>
      <p:sp>
        <p:nvSpPr>
          <p:cNvPr id="27" name="TxIndProvMAA">
            <a:extLst>
              <a:ext uri="{FF2B5EF4-FFF2-40B4-BE49-F238E27FC236}">
                <a16:creationId xmlns:a16="http://schemas.microsoft.com/office/drawing/2014/main" id="{7FFEB410-6BB2-13D0-0D37-F2FD6FEA2C6C}"/>
              </a:ext>
            </a:extLst>
          </p:cNvPr>
          <p:cNvSpPr txBox="1">
            <a:spLocks noChangeArrowheads="1"/>
          </p:cNvSpPr>
          <p:nvPr/>
        </p:nvSpPr>
        <p:spPr bwMode="auto">
          <a:xfrm>
            <a:off x="5950529" y="5260416"/>
            <a:ext cx="26755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+0,4%</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29" name="TxProjProvMAA">
            <a:extLst>
              <a:ext uri="{FF2B5EF4-FFF2-40B4-BE49-F238E27FC236}">
                <a16:creationId xmlns:a16="http://schemas.microsoft.com/office/drawing/2014/main" id="{D3A2CCD4-180A-4F45-85BF-448EF21CD433}"/>
              </a:ext>
            </a:extLst>
          </p:cNvPr>
          <p:cNvSpPr txBox="1">
            <a:spLocks noChangeArrowheads="1"/>
          </p:cNvSpPr>
          <p:nvPr/>
        </p:nvSpPr>
        <p:spPr bwMode="auto">
          <a:xfrm>
            <a:off x="8783505" y="5257639"/>
            <a:ext cx="3060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400" b="1" i="1">
                <a:solidFill>
                  <a:srgbClr val="002060"/>
                </a:solidFill>
                <a:latin typeface="+mn-lt"/>
                <a:ea typeface="Cambria" panose="02040503050406030204" pitchFamily="18" charset="0"/>
                <a:cs typeface="Lucida Sans Unicode" panose="020B0602030504020204" pitchFamily="34" charset="0"/>
              </a:rPr>
              <a:t>+1,1%</a:t>
            </a:r>
            <a:endParaRPr lang="fr-FR" altLang="fr-FR" sz="2400" b="1" i="1" dirty="0">
              <a:solidFill>
                <a:srgbClr val="002060"/>
              </a:solidFill>
              <a:latin typeface="+mn-lt"/>
              <a:ea typeface="Cambria" panose="02040503050406030204" pitchFamily="18" charset="0"/>
              <a:cs typeface="Lucida Sans Unicode" panose="020B0602030504020204" pitchFamily="34" charset="0"/>
            </a:endParaRPr>
          </a:p>
        </p:txBody>
      </p:sp>
      <p:sp>
        <p:nvSpPr>
          <p:cNvPr id="31" name="Rectangle 30">
            <a:extLst>
              <a:ext uri="{FF2B5EF4-FFF2-40B4-BE49-F238E27FC236}">
                <a16:creationId xmlns:a16="http://schemas.microsoft.com/office/drawing/2014/main" id="{AEA6EE12-F682-2656-4FC8-C306CB0C8139}"/>
              </a:ext>
            </a:extLst>
          </p:cNvPr>
          <p:cNvSpPr/>
          <p:nvPr/>
        </p:nvSpPr>
        <p:spPr>
          <a:xfrm>
            <a:off x="2427479" y="5259859"/>
            <a:ext cx="3451263" cy="43200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fontAlgn="auto">
              <a:spcBef>
                <a:spcPts val="0"/>
              </a:spcBef>
              <a:spcAft>
                <a:spcPts val="0"/>
              </a:spcAft>
              <a:defRPr/>
            </a:pPr>
            <a:r>
              <a:rPr lang="fr-FR" altLang="fr-FR" b="1" dirty="0">
                <a:solidFill>
                  <a:srgbClr val="002060"/>
                </a:solidFill>
                <a:latin typeface="Lucida Sans Unicode" panose="020B0602030504020204" pitchFamily="34" charset="0"/>
                <a:cs typeface="Lucida Sans Unicode" panose="020B0602030504020204" pitchFamily="34" charset="0"/>
              </a:rPr>
              <a:t>Province</a:t>
            </a:r>
            <a:endParaRPr lang="fr-FR" altLang="fr-FR" sz="1400" b="1" dirty="0">
              <a:solidFill>
                <a:srgbClr val="002060"/>
              </a:solidFill>
              <a:latin typeface="Lucida Sans Unicode" panose="020B0602030504020204" pitchFamily="34" charset="0"/>
              <a:cs typeface="Lucida Sans Unicode" panose="020B0602030504020204" pitchFamily="34" charset="0"/>
            </a:endParaRPr>
          </a:p>
        </p:txBody>
      </p:sp>
      <p:pic>
        <p:nvPicPr>
          <p:cNvPr id="11" name="Image 10" descr="Une image contenant Graphique, Police, logo, symbole&#10;&#10;Description générée automatiquement">
            <a:extLst>
              <a:ext uri="{FF2B5EF4-FFF2-40B4-BE49-F238E27FC236}">
                <a16:creationId xmlns:a16="http://schemas.microsoft.com/office/drawing/2014/main" id="{5EB4ADDF-8D3B-C799-505C-4E45757A0D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2" name="Rectangle 1">
            <a:extLst>
              <a:ext uri="{FF2B5EF4-FFF2-40B4-BE49-F238E27FC236}">
                <a16:creationId xmlns:a16="http://schemas.microsoft.com/office/drawing/2014/main" id="{1955CC7A-A6D8-3CAA-2937-D510F913D6E3}"/>
              </a:ext>
            </a:extLst>
          </p:cNvPr>
          <p:cNvSpPr/>
          <p:nvPr/>
        </p:nvSpPr>
        <p:spPr>
          <a:xfrm>
            <a:off x="1079999" y="582267"/>
            <a:ext cx="10856625" cy="25200"/>
          </a:xfrm>
          <a:prstGeom prst="rect">
            <a:avLst/>
          </a:prstGeom>
          <a:solidFill>
            <a:srgbClr val="7E88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7" name="renvoi">
            <a:extLst>
              <a:ext uri="{FF2B5EF4-FFF2-40B4-BE49-F238E27FC236}">
                <a16:creationId xmlns:a16="http://schemas.microsoft.com/office/drawing/2014/main" id="{DC122DB4-9D6F-A2BD-B1B1-DD398534FE64}"/>
              </a:ext>
            </a:extLst>
          </p:cNvPr>
          <p:cNvSpPr/>
          <p:nvPr/>
        </p:nvSpPr>
        <p:spPr>
          <a:xfrm>
            <a:off x="8408893" y="6059185"/>
            <a:ext cx="3354481" cy="461665"/>
          </a:xfrm>
          <a:prstGeom prst="rect">
            <a:avLst/>
          </a:prstGeom>
        </p:spPr>
        <p:txBody>
          <a:bodyPr wrap="square">
            <a:spAutoFit/>
          </a:bodyPr>
          <a:lstStyle/>
          <a:p>
            <a:pPr algn="r" fontAlgn="auto">
              <a:spcBef>
                <a:spcPts val="0"/>
              </a:spcBef>
              <a:spcAft>
                <a:spcPts val="0"/>
              </a:spcAft>
              <a:defRPr/>
            </a:pPr>
            <a:r>
              <a:rPr lang="fr-FR" sz="1200" i="1" dirty="0">
                <a:solidFill>
                  <a:srgbClr val="002060"/>
                </a:solidFill>
                <a:latin typeface="Lucida Sans Unicode" panose="020B0602030504020204" pitchFamily="34" charset="0"/>
                <a:cs typeface="Lucida Sans Unicode" panose="020B0602030504020204" pitchFamily="34" charset="0"/>
              </a:rPr>
              <a:t>(*) Les projections sont calculées </a:t>
            </a:r>
          </a:p>
          <a:p>
            <a:pPr algn="r" fontAlgn="auto">
              <a:spcBef>
                <a:spcPts val="0"/>
              </a:spcBef>
              <a:spcAft>
                <a:spcPts val="0"/>
              </a:spcAft>
              <a:defRPr/>
            </a:pPr>
            <a:r>
              <a:rPr lang="fr-FR" sz="1200" i="1" dirty="0">
                <a:solidFill>
                  <a:srgbClr val="002060"/>
                </a:solidFill>
                <a:latin typeface="Lucida Sans Unicode" panose="020B0602030504020204" pitchFamily="34" charset="0"/>
                <a:cs typeface="Lucida Sans Unicode" panose="020B0602030504020204" pitchFamily="34" charset="0"/>
              </a:rPr>
              <a:t>à partir des avant-contrats</a:t>
            </a:r>
          </a:p>
        </p:txBody>
      </p:sp>
    </p:spTree>
    <p:extLst>
      <p:ext uri="{BB962C8B-B14F-4D97-AF65-F5344CB8AC3E}">
        <p14:creationId xmlns:p14="http://schemas.microsoft.com/office/powerpoint/2010/main" val="953535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IndAPA">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B47ABAA9-B24A-C781-D1A6-2A605033E3FD}"/>
              </a:ext>
            </a:extLst>
          </p:cNvPr>
          <p:cNvSpPr/>
          <p:nvPr/>
        </p:nvSpPr>
        <p:spPr>
          <a:xfrm>
            <a:off x="-9211" y="-2961"/>
            <a:ext cx="768820" cy="6372000"/>
          </a:xfrm>
          <a:prstGeom prst="rect">
            <a:avLst/>
          </a:prstGeom>
          <a:solidFill>
            <a:srgbClr val="7E88B3"/>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Indices des prix</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9</a:t>
            </a:fld>
            <a:endParaRPr lang="fr-FR" dirty="0"/>
          </a:p>
        </p:txBody>
      </p:sp>
      <p:sp>
        <p:nvSpPr>
          <p:cNvPr id="14" name="TxIndDeptAPA">
            <a:extLst>
              <a:ext uri="{FF2B5EF4-FFF2-40B4-BE49-F238E27FC236}">
                <a16:creationId xmlns:a16="http://schemas.microsoft.com/office/drawing/2014/main" id="{BBA586D0-7530-EA0C-D98B-C4BBC06455A8}"/>
              </a:ext>
            </a:extLst>
          </p:cNvPr>
          <p:cNvSpPr txBox="1">
            <a:spLocks noChangeArrowheads="1"/>
          </p:cNvSpPr>
          <p:nvPr/>
        </p:nvSpPr>
        <p:spPr bwMode="auto">
          <a:xfrm>
            <a:off x="5070984" y="1850022"/>
            <a:ext cx="1129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+0,9%</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22" name="ZoneTexte 21">
            <a:extLst>
              <a:ext uri="{FF2B5EF4-FFF2-40B4-BE49-F238E27FC236}">
                <a16:creationId xmlns:a16="http://schemas.microsoft.com/office/drawing/2014/main" id="{25FCD455-4661-9E81-C7D3-B07046AB5F9F}"/>
              </a:ext>
            </a:extLst>
          </p:cNvPr>
          <p:cNvSpPr txBox="1"/>
          <p:nvPr/>
        </p:nvSpPr>
        <p:spPr>
          <a:xfrm>
            <a:off x="997200" y="5980453"/>
            <a:ext cx="10939424" cy="461665"/>
          </a:xfrm>
          <a:prstGeom prst="rect">
            <a:avLst/>
          </a:prstGeom>
          <a:noFill/>
        </p:spPr>
        <p:txBody>
          <a:bodyPr wrap="square" rtlCol="0">
            <a:spAutoFit/>
          </a:bodyPr>
          <a:lstStyle/>
          <a:p>
            <a:r>
              <a:rPr lang="fr-FR" sz="800" b="1" dirty="0">
                <a:latin typeface="Lucida Sans Unicode" panose="020B0602030504020204" pitchFamily="34" charset="0"/>
                <a:cs typeface="Lucida Sans Unicode" panose="020B0602030504020204" pitchFamily="34" charset="0"/>
              </a:rPr>
              <a:t>(Séries brutes non corrigées des variations saisonnières)</a:t>
            </a:r>
          </a:p>
          <a:p>
            <a:r>
              <a:rPr lang="fr-FR" sz="800" dirty="0">
                <a:latin typeface="Lucida Sans Unicode" panose="020B0602030504020204" pitchFamily="34" charset="0"/>
                <a:cs typeface="Lucida Sans Unicode" panose="020B0602030504020204" pitchFamily="34" charset="0"/>
              </a:rPr>
              <a:t>Les évolutions calculées à partir des indices de prix sont exemptes d’effets liés à la qualité, la localisation et la taille des logements vendus. L’évolution du prix médian traduit non seulement l’effet de l’évolution des prix mais également une variation imputable au changement de comportement des acquéreurs.</a:t>
            </a:r>
          </a:p>
        </p:txBody>
      </p:sp>
      <p:sp>
        <p:nvSpPr>
          <p:cNvPr id="25" name="FlcIndDeptAPA">
            <a:extLst>
              <a:ext uri="{FF2B5EF4-FFF2-40B4-BE49-F238E27FC236}">
                <a16:creationId xmlns:a16="http://schemas.microsoft.com/office/drawing/2014/main" id="{909E32ED-76FB-CB20-4DAB-4A7C598393C4}"/>
              </a:ext>
            </a:extLst>
          </p:cNvPr>
          <p:cNvSpPr/>
          <p:nvPr/>
        </p:nvSpPr>
        <p:spPr>
          <a:xfrm>
            <a:off x="4671802" y="1870299"/>
            <a:ext cx="473394" cy="32839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8" name="Rectangle 27">
            <a:extLst>
              <a:ext uri="{FF2B5EF4-FFF2-40B4-BE49-F238E27FC236}">
                <a16:creationId xmlns:a16="http://schemas.microsoft.com/office/drawing/2014/main" id="{D14C1797-1A93-2A4B-C7AA-0A1C36BEF456}"/>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indices des prix </a:t>
            </a:r>
          </a:p>
        </p:txBody>
      </p:sp>
      <p:pic>
        <p:nvPicPr>
          <p:cNvPr id="2" name="Image 1" descr="Une image contenant symbole, logo, Police, Rectangle&#10;&#10;Description générée automatiquement">
            <a:extLst>
              <a:ext uri="{FF2B5EF4-FFF2-40B4-BE49-F238E27FC236}">
                <a16:creationId xmlns:a16="http://schemas.microsoft.com/office/drawing/2014/main" id="{3EF53612-6FD8-E8F7-44BC-1784DB203C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7411" y="976760"/>
            <a:ext cx="648000" cy="648000"/>
          </a:xfrm>
          <a:prstGeom prst="rect">
            <a:avLst/>
          </a:prstGeom>
        </p:spPr>
      </p:pic>
      <p:sp>
        <p:nvSpPr>
          <p:cNvPr id="8" name="ZoneTexte 19">
            <a:extLst>
              <a:ext uri="{FF2B5EF4-FFF2-40B4-BE49-F238E27FC236}">
                <a16:creationId xmlns:a16="http://schemas.microsoft.com/office/drawing/2014/main" id="{96880599-BDE8-3B69-EB81-D9C856766486}"/>
              </a:ext>
            </a:extLst>
          </p:cNvPr>
          <p:cNvSpPr txBox="1">
            <a:spLocks noChangeArrowheads="1"/>
          </p:cNvSpPr>
          <p:nvPr/>
        </p:nvSpPr>
        <p:spPr bwMode="auto">
          <a:xfrm>
            <a:off x="1669883" y="918959"/>
            <a:ext cx="23085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p>
        </p:txBody>
      </p:sp>
      <p:sp>
        <p:nvSpPr>
          <p:cNvPr id="37" name="FlcIndProvAPA">
            <a:extLst>
              <a:ext uri="{FF2B5EF4-FFF2-40B4-BE49-F238E27FC236}">
                <a16:creationId xmlns:a16="http://schemas.microsoft.com/office/drawing/2014/main" id="{47914CC6-CD2D-EB09-3118-ECA85101525E}"/>
              </a:ext>
            </a:extLst>
          </p:cNvPr>
          <p:cNvSpPr/>
          <p:nvPr/>
        </p:nvSpPr>
        <p:spPr>
          <a:xfrm>
            <a:off x="10518192" y="1879251"/>
            <a:ext cx="473394" cy="32839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xIndProvAPA">
            <a:extLst>
              <a:ext uri="{FF2B5EF4-FFF2-40B4-BE49-F238E27FC236}">
                <a16:creationId xmlns:a16="http://schemas.microsoft.com/office/drawing/2014/main" id="{DCBA6E42-3364-AFE7-879F-CCDAA18F1967}"/>
              </a:ext>
            </a:extLst>
          </p:cNvPr>
          <p:cNvSpPr txBox="1">
            <a:spLocks noChangeArrowheads="1"/>
          </p:cNvSpPr>
          <p:nvPr/>
        </p:nvSpPr>
        <p:spPr bwMode="auto">
          <a:xfrm>
            <a:off x="10917374" y="1858974"/>
            <a:ext cx="1129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+0,9%</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pic>
        <p:nvPicPr>
          <p:cNvPr id="5" name="Image 4" descr="Une image contenant Graphique, Police, logo, symbole&#10;&#10;Description générée automatiquement">
            <a:extLst>
              <a:ext uri="{FF2B5EF4-FFF2-40B4-BE49-F238E27FC236}">
                <a16:creationId xmlns:a16="http://schemas.microsoft.com/office/drawing/2014/main" id="{FC4E9952-4E78-B173-6AA0-10A40E3634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6" name="Rectangle 5">
            <a:extLst>
              <a:ext uri="{FF2B5EF4-FFF2-40B4-BE49-F238E27FC236}">
                <a16:creationId xmlns:a16="http://schemas.microsoft.com/office/drawing/2014/main" id="{47882D63-5642-3723-385A-7F94586C56D9}"/>
              </a:ext>
            </a:extLst>
          </p:cNvPr>
          <p:cNvSpPr/>
          <p:nvPr/>
        </p:nvSpPr>
        <p:spPr>
          <a:xfrm>
            <a:off x="1079999" y="582267"/>
            <a:ext cx="10856625" cy="25200"/>
          </a:xfrm>
          <a:prstGeom prst="rect">
            <a:avLst/>
          </a:prstGeom>
          <a:solidFill>
            <a:srgbClr val="7E88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11" name="NomDeptIndAPA">
            <a:extLst>
              <a:ext uri="{FF2B5EF4-FFF2-40B4-BE49-F238E27FC236}">
                <a16:creationId xmlns:a16="http://schemas.microsoft.com/office/drawing/2014/main" id="{0704CE10-C3CC-54D5-B475-488B5815B942}"/>
              </a:ext>
            </a:extLst>
          </p:cNvPr>
          <p:cNvSpPr/>
          <p:nvPr/>
        </p:nvSpPr>
        <p:spPr>
          <a:xfrm>
            <a:off x="1006707" y="1845448"/>
            <a:ext cx="3476779" cy="43200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fontAlgn="auto">
              <a:spcBef>
                <a:spcPts val="0"/>
              </a:spcBef>
              <a:spcAft>
                <a:spcPts val="0"/>
              </a:spcAft>
              <a:defRPr/>
            </a:pPr>
            <a:r>
              <a:rPr lang="fr-FR" altLang="fr-FR" b="1">
                <a:solidFill>
                  <a:srgbClr val="002060"/>
                </a:solidFill>
                <a:latin typeface="Lucida Sans Unicode" panose="020B0602030504020204" pitchFamily="34" charset="0"/>
                <a:cs typeface="Lucida Sans Unicode" panose="020B0602030504020204" pitchFamily="34" charset="0"/>
              </a:rPr>
              <a:t>Hérault</a:t>
            </a:r>
            <a:endParaRPr lang="fr-FR" b="1" dirty="0">
              <a:solidFill>
                <a:srgbClr val="002060"/>
              </a:solidFill>
              <a:latin typeface="Lucida Sans Unicode" panose="020B0602030504020204" pitchFamily="34" charset="0"/>
              <a:cs typeface="Lucida Sans Unicode" panose="020B0602030504020204" pitchFamily="34" charset="0"/>
            </a:endParaRPr>
          </a:p>
        </p:txBody>
      </p:sp>
      <p:sp>
        <p:nvSpPr>
          <p:cNvPr id="12" name="Rectangle 11">
            <a:extLst>
              <a:ext uri="{FF2B5EF4-FFF2-40B4-BE49-F238E27FC236}">
                <a16:creationId xmlns:a16="http://schemas.microsoft.com/office/drawing/2014/main" id="{32B8F824-5A66-355E-7895-ED90FFD9C32B}"/>
              </a:ext>
            </a:extLst>
          </p:cNvPr>
          <p:cNvSpPr/>
          <p:nvPr/>
        </p:nvSpPr>
        <p:spPr>
          <a:xfrm>
            <a:off x="6856491" y="1850022"/>
            <a:ext cx="3476779" cy="43200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fontAlgn="auto">
              <a:spcBef>
                <a:spcPts val="0"/>
              </a:spcBef>
              <a:spcAft>
                <a:spcPts val="0"/>
              </a:spcAft>
              <a:defRPr/>
            </a:pPr>
            <a:r>
              <a:rPr lang="fr-FR" altLang="fr-FR" b="1" dirty="0">
                <a:solidFill>
                  <a:srgbClr val="002060"/>
                </a:solidFill>
                <a:latin typeface="Lucida Sans Unicode" panose="020B0602030504020204" pitchFamily="34" charset="0"/>
                <a:cs typeface="Lucida Sans Unicode" panose="020B0602030504020204" pitchFamily="34" charset="0"/>
              </a:rPr>
              <a:t>Province </a:t>
            </a:r>
            <a:endParaRPr lang="fr-FR" altLang="fr-FR" sz="1400" b="1" dirty="0">
              <a:solidFill>
                <a:srgbClr val="002060"/>
              </a:solidFill>
              <a:latin typeface="Lucida Sans Unicode" panose="020B0602030504020204" pitchFamily="34" charset="0"/>
              <a:cs typeface="Lucida Sans Unicode" panose="020B0602030504020204" pitchFamily="34" charset="0"/>
            </a:endParaRPr>
          </a:p>
        </p:txBody>
      </p:sp>
      <p:sp>
        <p:nvSpPr>
          <p:cNvPr id="7" name="ZoneTexte 19">
            <a:extLst>
              <a:ext uri="{FF2B5EF4-FFF2-40B4-BE49-F238E27FC236}">
                <a16:creationId xmlns:a16="http://schemas.microsoft.com/office/drawing/2014/main" id="{7012613F-F956-40A8-C354-2F2CEC9648B0}"/>
              </a:ext>
            </a:extLst>
          </p:cNvPr>
          <p:cNvSpPr txBox="1">
            <a:spLocks noChangeArrowheads="1"/>
          </p:cNvSpPr>
          <p:nvPr/>
        </p:nvSpPr>
        <p:spPr bwMode="auto">
          <a:xfrm>
            <a:off x="5051771" y="2237544"/>
            <a:ext cx="969819" cy="216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200" kern="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en 1 an</a:t>
            </a:r>
          </a:p>
        </p:txBody>
      </p:sp>
      <p:sp>
        <p:nvSpPr>
          <p:cNvPr id="9" name="ZoneTexte 19">
            <a:extLst>
              <a:ext uri="{FF2B5EF4-FFF2-40B4-BE49-F238E27FC236}">
                <a16:creationId xmlns:a16="http://schemas.microsoft.com/office/drawing/2014/main" id="{B90D5EAF-44BD-811C-234B-1FCD5F0FE584}"/>
              </a:ext>
            </a:extLst>
          </p:cNvPr>
          <p:cNvSpPr txBox="1">
            <a:spLocks noChangeArrowheads="1"/>
          </p:cNvSpPr>
          <p:nvPr/>
        </p:nvSpPr>
        <p:spPr bwMode="auto">
          <a:xfrm>
            <a:off x="10919619" y="2237544"/>
            <a:ext cx="969819" cy="216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200" kern="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en 1 an</a:t>
            </a:r>
          </a:p>
        </p:txBody>
      </p:sp>
      <p:pic>
        <p:nvPicPr>
          <p:cNvPr id="10" name="Image 9" descr="Une image contenant symbole, logo, Police, Rectangle&#10;&#10;Description générée automatiquement">
            <a:extLst>
              <a:ext uri="{FF2B5EF4-FFF2-40B4-BE49-F238E27FC236}">
                <a16:creationId xmlns:a16="http://schemas.microsoft.com/office/drawing/2014/main" id="{450882C6-BADC-3AD1-A3F3-D7EBC29DBC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7200" y="973862"/>
            <a:ext cx="648000" cy="648000"/>
          </a:xfrm>
          <a:prstGeom prst="rect">
            <a:avLst/>
          </a:prstGeom>
        </p:spPr>
      </p:pic>
      <p:graphicFrame>
        <p:nvGraphicFramePr>
          <p:cNvPr id="3" name="graphIndAPA">
            <a:extLst>
              <a:ext uri="{FF2B5EF4-FFF2-40B4-BE49-F238E27FC236}">
                <a16:creationId xmlns:a16="http://schemas.microsoft.com/office/drawing/2014/main" id="{00000000-0008-0000-0700-000002000000}"/>
              </a:ext>
            </a:extLst>
          </p:cNvPr>
          <p:cNvGraphicFramePr>
            <a:graphicFrameLocks/>
          </p:cNvGraphicFramePr>
          <p:nvPr>
            <p:extLst>
              <p:ext uri="{D42A27DB-BD31-4B8C-83A1-F6EECF244321}">
                <p14:modId xmlns:p14="http://schemas.microsoft.com/office/powerpoint/2010/main" val="1921202215"/>
              </p:ext>
            </p:extLst>
          </p:nvPr>
        </p:nvGraphicFramePr>
        <p:xfrm>
          <a:off x="1003300" y="2413000"/>
          <a:ext cx="10791825" cy="33051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61154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IndMAA">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10</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39" name="Rectangle 38">
            <a:extLst>
              <a:ext uri="{FF2B5EF4-FFF2-40B4-BE49-F238E27FC236}">
                <a16:creationId xmlns:a16="http://schemas.microsoft.com/office/drawing/2014/main" id="{EB40A6B2-32A6-44AA-B6E4-FCE57E6F8352}"/>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indices des prix </a:t>
            </a:r>
          </a:p>
        </p:txBody>
      </p:sp>
      <p:sp>
        <p:nvSpPr>
          <p:cNvPr id="2" name="Rectangle 1">
            <a:extLst>
              <a:ext uri="{FF2B5EF4-FFF2-40B4-BE49-F238E27FC236}">
                <a16:creationId xmlns:a16="http://schemas.microsoft.com/office/drawing/2014/main" id="{7DAA0A54-C1E8-9F80-09C0-1B1EF61BA9EA}"/>
              </a:ext>
            </a:extLst>
          </p:cNvPr>
          <p:cNvSpPr/>
          <p:nvPr/>
        </p:nvSpPr>
        <p:spPr>
          <a:xfrm>
            <a:off x="-9211" y="-2961"/>
            <a:ext cx="768820" cy="6372000"/>
          </a:xfrm>
          <a:prstGeom prst="rect">
            <a:avLst/>
          </a:prstGeom>
          <a:solidFill>
            <a:srgbClr val="7E88B3"/>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Indices des prix</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8" name="ZoneTexte 19">
            <a:extLst>
              <a:ext uri="{FF2B5EF4-FFF2-40B4-BE49-F238E27FC236}">
                <a16:creationId xmlns:a16="http://schemas.microsoft.com/office/drawing/2014/main" id="{B2225B88-81DF-BFED-502E-C6466FACC4A0}"/>
              </a:ext>
            </a:extLst>
          </p:cNvPr>
          <p:cNvSpPr txBox="1">
            <a:spLocks noChangeArrowheads="1"/>
          </p:cNvSpPr>
          <p:nvPr/>
        </p:nvSpPr>
        <p:spPr bwMode="auto">
          <a:xfrm>
            <a:off x="1669883" y="918959"/>
            <a:ext cx="23085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p>
        </p:txBody>
      </p:sp>
      <p:pic>
        <p:nvPicPr>
          <p:cNvPr id="9" name="Image 8" descr="Une image contenant Rectangle, symbole, conception&#10;&#10;Description générée automatiquement">
            <a:extLst>
              <a:ext uri="{FF2B5EF4-FFF2-40B4-BE49-F238E27FC236}">
                <a16:creationId xmlns:a16="http://schemas.microsoft.com/office/drawing/2014/main" id="{BA146107-DE9B-DFCC-4141-F37B977B3E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7200" y="975600"/>
            <a:ext cx="648000" cy="648000"/>
          </a:xfrm>
          <a:prstGeom prst="rect">
            <a:avLst/>
          </a:prstGeom>
        </p:spPr>
      </p:pic>
      <p:pic>
        <p:nvPicPr>
          <p:cNvPr id="11" name="Image 10" descr="Une image contenant Graphique, Police, logo, symbole&#10;&#10;Description générée automatiquement">
            <a:extLst>
              <a:ext uri="{FF2B5EF4-FFF2-40B4-BE49-F238E27FC236}">
                <a16:creationId xmlns:a16="http://schemas.microsoft.com/office/drawing/2014/main" id="{AF0BDC55-B3B5-D37D-7AE0-159B9676E6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3" name="Rectangle 2">
            <a:extLst>
              <a:ext uri="{FF2B5EF4-FFF2-40B4-BE49-F238E27FC236}">
                <a16:creationId xmlns:a16="http://schemas.microsoft.com/office/drawing/2014/main" id="{E2BA48CA-6256-1214-3740-02070F40D512}"/>
              </a:ext>
            </a:extLst>
          </p:cNvPr>
          <p:cNvSpPr/>
          <p:nvPr/>
        </p:nvSpPr>
        <p:spPr>
          <a:xfrm>
            <a:off x="1079999" y="582267"/>
            <a:ext cx="10856625" cy="25200"/>
          </a:xfrm>
          <a:prstGeom prst="rect">
            <a:avLst/>
          </a:prstGeom>
          <a:solidFill>
            <a:srgbClr val="7E88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16" name="TxIndDeptMAA">
            <a:extLst>
              <a:ext uri="{FF2B5EF4-FFF2-40B4-BE49-F238E27FC236}">
                <a16:creationId xmlns:a16="http://schemas.microsoft.com/office/drawing/2014/main" id="{ABE158BC-2AEF-C6B1-7800-E8713E9F2259}"/>
              </a:ext>
            </a:extLst>
          </p:cNvPr>
          <p:cNvSpPr txBox="1">
            <a:spLocks noChangeArrowheads="1"/>
          </p:cNvSpPr>
          <p:nvPr/>
        </p:nvSpPr>
        <p:spPr bwMode="auto">
          <a:xfrm>
            <a:off x="5070984" y="1850022"/>
            <a:ext cx="1129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-0,3%</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17" name="FlcIndDeptMAA">
            <a:extLst>
              <a:ext uri="{FF2B5EF4-FFF2-40B4-BE49-F238E27FC236}">
                <a16:creationId xmlns:a16="http://schemas.microsoft.com/office/drawing/2014/main" id="{F70714B7-EC3C-A8D0-CE4A-CA4CCB2809C6}"/>
              </a:ext>
            </a:extLst>
          </p:cNvPr>
          <p:cNvSpPr/>
          <p:nvPr/>
        </p:nvSpPr>
        <p:spPr>
          <a:xfrm>
            <a:off x="4671802" y="1870299"/>
            <a:ext cx="473394" cy="32839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FlcIndProvMAA">
            <a:extLst>
              <a:ext uri="{FF2B5EF4-FFF2-40B4-BE49-F238E27FC236}">
                <a16:creationId xmlns:a16="http://schemas.microsoft.com/office/drawing/2014/main" id="{83CDE181-0A9F-0299-FCCA-DE42A80B3D21}"/>
              </a:ext>
            </a:extLst>
          </p:cNvPr>
          <p:cNvSpPr/>
          <p:nvPr/>
        </p:nvSpPr>
        <p:spPr>
          <a:xfrm>
            <a:off x="10518192" y="1879251"/>
            <a:ext cx="473394" cy="328396"/>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TxIndProvMAA">
            <a:extLst>
              <a:ext uri="{FF2B5EF4-FFF2-40B4-BE49-F238E27FC236}">
                <a16:creationId xmlns:a16="http://schemas.microsoft.com/office/drawing/2014/main" id="{15B767C8-350A-3FA3-A8CD-F55A8E144B72}"/>
              </a:ext>
            </a:extLst>
          </p:cNvPr>
          <p:cNvSpPr txBox="1">
            <a:spLocks noChangeArrowheads="1"/>
          </p:cNvSpPr>
          <p:nvPr/>
        </p:nvSpPr>
        <p:spPr bwMode="auto">
          <a:xfrm>
            <a:off x="10917374" y="1858974"/>
            <a:ext cx="1129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+0,4%</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20" name="NomDeptIndMAA">
            <a:extLst>
              <a:ext uri="{FF2B5EF4-FFF2-40B4-BE49-F238E27FC236}">
                <a16:creationId xmlns:a16="http://schemas.microsoft.com/office/drawing/2014/main" id="{366E7DC0-7773-7017-7D82-2185C5A23462}"/>
              </a:ext>
            </a:extLst>
          </p:cNvPr>
          <p:cNvSpPr/>
          <p:nvPr/>
        </p:nvSpPr>
        <p:spPr>
          <a:xfrm>
            <a:off x="1006707" y="1845448"/>
            <a:ext cx="3476779" cy="43200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fontAlgn="auto">
              <a:spcBef>
                <a:spcPts val="0"/>
              </a:spcBef>
              <a:spcAft>
                <a:spcPts val="0"/>
              </a:spcAft>
              <a:defRPr/>
            </a:pPr>
            <a:r>
              <a:rPr lang="fr-FR" altLang="fr-FR" b="1">
                <a:solidFill>
                  <a:srgbClr val="002060"/>
                </a:solidFill>
                <a:latin typeface="Lucida Sans Unicode" panose="020B0602030504020204" pitchFamily="34" charset="0"/>
                <a:cs typeface="Lucida Sans Unicode" panose="020B0602030504020204" pitchFamily="34" charset="0"/>
              </a:rPr>
              <a:t>Hérault</a:t>
            </a:r>
            <a:endParaRPr lang="fr-FR" b="1" dirty="0">
              <a:solidFill>
                <a:srgbClr val="002060"/>
              </a:solidFill>
              <a:latin typeface="Lucida Sans Unicode" panose="020B0602030504020204" pitchFamily="34" charset="0"/>
              <a:cs typeface="Lucida Sans Unicode" panose="020B0602030504020204" pitchFamily="34" charset="0"/>
            </a:endParaRPr>
          </a:p>
        </p:txBody>
      </p:sp>
      <p:sp>
        <p:nvSpPr>
          <p:cNvPr id="21" name="Rectangle 20">
            <a:extLst>
              <a:ext uri="{FF2B5EF4-FFF2-40B4-BE49-F238E27FC236}">
                <a16:creationId xmlns:a16="http://schemas.microsoft.com/office/drawing/2014/main" id="{B2A3C577-A7F4-77BC-F1DB-7E82F3CE1242}"/>
              </a:ext>
            </a:extLst>
          </p:cNvPr>
          <p:cNvSpPr/>
          <p:nvPr/>
        </p:nvSpPr>
        <p:spPr>
          <a:xfrm>
            <a:off x="6856491" y="1850022"/>
            <a:ext cx="3476779" cy="43200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fontAlgn="auto">
              <a:spcBef>
                <a:spcPts val="0"/>
              </a:spcBef>
              <a:spcAft>
                <a:spcPts val="0"/>
              </a:spcAft>
              <a:defRPr/>
            </a:pPr>
            <a:r>
              <a:rPr lang="fr-FR" altLang="fr-FR" b="1" dirty="0">
                <a:solidFill>
                  <a:srgbClr val="002060"/>
                </a:solidFill>
                <a:latin typeface="Lucida Sans Unicode" panose="020B0602030504020204" pitchFamily="34" charset="0"/>
                <a:cs typeface="Lucida Sans Unicode" panose="020B0602030504020204" pitchFamily="34" charset="0"/>
              </a:rPr>
              <a:t>Province </a:t>
            </a:r>
            <a:endParaRPr lang="fr-FR" altLang="fr-FR" sz="1400" b="1" dirty="0">
              <a:solidFill>
                <a:srgbClr val="002060"/>
              </a:solidFill>
              <a:latin typeface="Lucida Sans Unicode" panose="020B0602030504020204" pitchFamily="34" charset="0"/>
              <a:cs typeface="Lucida Sans Unicode" panose="020B0602030504020204" pitchFamily="34" charset="0"/>
            </a:endParaRPr>
          </a:p>
        </p:txBody>
      </p:sp>
      <p:sp>
        <p:nvSpPr>
          <p:cNvPr id="6" name="ZoneTexte 5">
            <a:extLst>
              <a:ext uri="{FF2B5EF4-FFF2-40B4-BE49-F238E27FC236}">
                <a16:creationId xmlns:a16="http://schemas.microsoft.com/office/drawing/2014/main" id="{DB1E8358-3900-B0DB-282C-3DB3F9A474F4}"/>
              </a:ext>
            </a:extLst>
          </p:cNvPr>
          <p:cNvSpPr txBox="1"/>
          <p:nvPr/>
        </p:nvSpPr>
        <p:spPr>
          <a:xfrm>
            <a:off x="997200" y="5983913"/>
            <a:ext cx="10939424" cy="461665"/>
          </a:xfrm>
          <a:prstGeom prst="rect">
            <a:avLst/>
          </a:prstGeom>
          <a:noFill/>
        </p:spPr>
        <p:txBody>
          <a:bodyPr wrap="square" rtlCol="0">
            <a:spAutoFit/>
          </a:bodyPr>
          <a:lstStyle/>
          <a:p>
            <a:r>
              <a:rPr lang="fr-FR" sz="800" b="1" dirty="0">
                <a:latin typeface="Lucida Sans Unicode" panose="020B0602030504020204" pitchFamily="34" charset="0"/>
                <a:cs typeface="Lucida Sans Unicode" panose="020B0602030504020204" pitchFamily="34" charset="0"/>
              </a:rPr>
              <a:t>(Séries brutes non corrigées des variations saisonnières)</a:t>
            </a:r>
          </a:p>
          <a:p>
            <a:r>
              <a:rPr lang="fr-FR" sz="800" dirty="0">
                <a:latin typeface="Lucida Sans Unicode" panose="020B0602030504020204" pitchFamily="34" charset="0"/>
                <a:cs typeface="Lucida Sans Unicode" panose="020B0602030504020204" pitchFamily="34" charset="0"/>
              </a:rPr>
              <a:t>Les évolutions calculées à partir des indices de prix sont exemptes d’effets liés à la qualité, la localisation et la taille des logements vendus. L’évolution du prix médian traduit non seulement l’effet de l’évolution des prix mais également une variation imputable au changement de comportement des acquéreurs.</a:t>
            </a:r>
          </a:p>
        </p:txBody>
      </p:sp>
      <p:sp>
        <p:nvSpPr>
          <p:cNvPr id="5" name="ZoneTexte 19">
            <a:extLst>
              <a:ext uri="{FF2B5EF4-FFF2-40B4-BE49-F238E27FC236}">
                <a16:creationId xmlns:a16="http://schemas.microsoft.com/office/drawing/2014/main" id="{165B086A-C394-1C81-6A3E-FEA2C9007586}"/>
              </a:ext>
            </a:extLst>
          </p:cNvPr>
          <p:cNvSpPr txBox="1">
            <a:spLocks noChangeArrowheads="1"/>
          </p:cNvSpPr>
          <p:nvPr/>
        </p:nvSpPr>
        <p:spPr bwMode="auto">
          <a:xfrm>
            <a:off x="5051771" y="2237544"/>
            <a:ext cx="969819" cy="216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200" kern="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en 1 an</a:t>
            </a:r>
          </a:p>
        </p:txBody>
      </p:sp>
      <p:sp>
        <p:nvSpPr>
          <p:cNvPr id="10" name="ZoneTexte 19">
            <a:extLst>
              <a:ext uri="{FF2B5EF4-FFF2-40B4-BE49-F238E27FC236}">
                <a16:creationId xmlns:a16="http://schemas.microsoft.com/office/drawing/2014/main" id="{98B00072-48F9-8BEF-6148-315A18179EFE}"/>
              </a:ext>
            </a:extLst>
          </p:cNvPr>
          <p:cNvSpPr txBox="1">
            <a:spLocks noChangeArrowheads="1"/>
          </p:cNvSpPr>
          <p:nvPr/>
        </p:nvSpPr>
        <p:spPr bwMode="auto">
          <a:xfrm>
            <a:off x="10919619" y="2237544"/>
            <a:ext cx="969819" cy="216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200" kern="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en 1 an</a:t>
            </a:r>
          </a:p>
        </p:txBody>
      </p:sp>
      <p:graphicFrame>
        <p:nvGraphicFramePr>
          <p:cNvPr id="7" name="graphIndMAA">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4287560102"/>
              </p:ext>
            </p:extLst>
          </p:nvPr>
        </p:nvGraphicFramePr>
        <p:xfrm>
          <a:off x="1003300" y="2413000"/>
          <a:ext cx="10763250" cy="330517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66958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ApaEvol10">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FF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11</a:t>
            </a:fld>
            <a:endParaRPr lang="fr-FR" dirty="0"/>
          </a:p>
        </p:txBody>
      </p:sp>
      <p:sp>
        <p:nvSpPr>
          <p:cNvPr id="10" name="Rectangle 9">
            <a:extLst>
              <a:ext uri="{FF2B5EF4-FFF2-40B4-BE49-F238E27FC236}">
                <a16:creationId xmlns:a16="http://schemas.microsoft.com/office/drawing/2014/main" id="{3F93C55D-3D39-23B1-2C17-68F65A3DCA4A}"/>
              </a:ext>
            </a:extLst>
          </p:cNvPr>
          <p:cNvSpPr/>
          <p:nvPr/>
        </p:nvSpPr>
        <p:spPr>
          <a:xfrm>
            <a:off x="3808814" y="2001964"/>
            <a:ext cx="4516036" cy="53678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4000"/>
              </a:lnSpc>
              <a:spcBef>
                <a:spcPts val="0"/>
              </a:spcBef>
              <a:spcAft>
                <a:spcPts val="0"/>
              </a:spcAft>
              <a:defRPr/>
            </a:pPr>
            <a:r>
              <a:rPr lang="fr-FR" sz="28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Prix au m² médian</a:t>
            </a:r>
          </a:p>
        </p:txBody>
      </p:sp>
      <p:sp>
        <p:nvSpPr>
          <p:cNvPr id="44" name="PrxMedAPA">
            <a:extLst>
              <a:ext uri="{FF2B5EF4-FFF2-40B4-BE49-F238E27FC236}">
                <a16:creationId xmlns:a16="http://schemas.microsoft.com/office/drawing/2014/main" id="{FA54A63A-5751-049B-183C-821796DD5557}"/>
              </a:ext>
            </a:extLst>
          </p:cNvPr>
          <p:cNvSpPr/>
          <p:nvPr/>
        </p:nvSpPr>
        <p:spPr>
          <a:xfrm>
            <a:off x="3810001" y="2536348"/>
            <a:ext cx="2340888" cy="909654"/>
          </a:xfrm>
          <a:prstGeom prst="rect">
            <a:avLst/>
          </a:prstGeom>
          <a:solidFill>
            <a:srgbClr val="FEF0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5200"/>
              </a:lnSpc>
              <a:spcBef>
                <a:spcPts val="0"/>
              </a:spcBef>
              <a:spcAft>
                <a:spcPts val="0"/>
              </a:spcAft>
              <a:defRPr/>
            </a:pPr>
            <a:r>
              <a:rPr lang="fr-FR" sz="4000" b="1">
                <a:solidFill>
                  <a:srgbClr val="002060"/>
                </a:solidFill>
                <a:ea typeface="Cambria" panose="02040503050406030204" pitchFamily="18" charset="0"/>
                <a:cs typeface="Lucida Sans Unicode" panose="020B0602030504020204" pitchFamily="34" charset="0"/>
              </a:rPr>
              <a:t>3 330 €</a:t>
            </a:r>
            <a:endParaRPr lang="fr-FR" sz="4000" b="1" dirty="0">
              <a:solidFill>
                <a:srgbClr val="002060"/>
              </a:solidFill>
              <a:ea typeface="Cambria" panose="02040503050406030204" pitchFamily="18" charset="0"/>
              <a:cs typeface="Lucida Sans Unicode" panose="020B0602030504020204" pitchFamily="34" charset="0"/>
            </a:endParaRPr>
          </a:p>
        </p:txBody>
      </p:sp>
      <p:sp>
        <p:nvSpPr>
          <p:cNvPr id="55" name="TxEvolAPA">
            <a:extLst>
              <a:ext uri="{FF2B5EF4-FFF2-40B4-BE49-F238E27FC236}">
                <a16:creationId xmlns:a16="http://schemas.microsoft.com/office/drawing/2014/main" id="{8FD03436-E770-98DD-BCB5-C145FF7C4106}"/>
              </a:ext>
            </a:extLst>
          </p:cNvPr>
          <p:cNvSpPr/>
          <p:nvPr/>
        </p:nvSpPr>
        <p:spPr>
          <a:xfrm>
            <a:off x="6152076" y="2536348"/>
            <a:ext cx="2172774" cy="910258"/>
          </a:xfrm>
          <a:prstGeom prst="rect">
            <a:avLst/>
          </a:prstGeom>
          <a:solidFill>
            <a:srgbClr val="FCDD8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0" anchor="ctr"/>
          <a:lstStyle/>
          <a:p>
            <a:pPr algn="ctr">
              <a:defRPr/>
            </a:pPr>
            <a:r>
              <a:rPr lang="fr-FR" sz="3200" b="1">
                <a:solidFill>
                  <a:srgbClr val="002060"/>
                </a:solidFill>
                <a:ea typeface="Cambria" panose="02040503050406030204" pitchFamily="18" charset="0"/>
                <a:cs typeface="Lucida Sans Unicode" panose="020B0602030504020204" pitchFamily="34" charset="0"/>
              </a:rPr>
              <a:t>-0,9%</a:t>
            </a:r>
            <a:endParaRPr lang="fr-FR" sz="3200" b="1" dirty="0">
              <a:solidFill>
                <a:srgbClr val="002060"/>
              </a:solidFill>
              <a:ea typeface="Cambria" panose="02040503050406030204" pitchFamily="18" charset="0"/>
              <a:cs typeface="Lucida Sans Unicode" panose="020B0602030504020204" pitchFamily="34" charset="0"/>
            </a:endParaRPr>
          </a:p>
        </p:txBody>
      </p:sp>
      <p:sp>
        <p:nvSpPr>
          <p:cNvPr id="39" name="FlcEvolAPA">
            <a:extLst>
              <a:ext uri="{FF2B5EF4-FFF2-40B4-BE49-F238E27FC236}">
                <a16:creationId xmlns:a16="http://schemas.microsoft.com/office/drawing/2014/main" id="{B7478524-B0F1-1356-47EB-656784D3C8B3}"/>
              </a:ext>
            </a:extLst>
          </p:cNvPr>
          <p:cNvSpPr/>
          <p:nvPr/>
        </p:nvSpPr>
        <p:spPr>
          <a:xfrm>
            <a:off x="6253292" y="2825469"/>
            <a:ext cx="536286" cy="444983"/>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ZoneTexte 19">
            <a:extLst>
              <a:ext uri="{FF2B5EF4-FFF2-40B4-BE49-F238E27FC236}">
                <a16:creationId xmlns:a16="http://schemas.microsoft.com/office/drawing/2014/main" id="{7DCA6909-3FF7-BC20-BE9A-A27B123FC65F}"/>
              </a:ext>
            </a:extLst>
          </p:cNvPr>
          <p:cNvSpPr txBox="1">
            <a:spLocks noChangeArrowheads="1"/>
          </p:cNvSpPr>
          <p:nvPr/>
        </p:nvSpPr>
        <p:spPr bwMode="auto">
          <a:xfrm>
            <a:off x="6150890" y="3135947"/>
            <a:ext cx="2173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en 1 an</a:t>
            </a:r>
          </a:p>
        </p:txBody>
      </p:sp>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35642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a:t>
            </a:r>
            <a:r>
              <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s anciens </a:t>
            </a:r>
          </a:p>
        </p:txBody>
      </p:sp>
      <p:sp>
        <p:nvSpPr>
          <p:cNvPr id="8" name="Rectangle 7">
            <a:extLst>
              <a:ext uri="{FF2B5EF4-FFF2-40B4-BE49-F238E27FC236}">
                <a16:creationId xmlns:a16="http://schemas.microsoft.com/office/drawing/2014/main" id="{8FE55D59-1E02-5BA8-97AE-6B88DBF3D984}"/>
              </a:ext>
            </a:extLst>
          </p:cNvPr>
          <p:cNvSpPr/>
          <p:nvPr/>
        </p:nvSpPr>
        <p:spPr>
          <a:xfrm rot="5400000">
            <a:off x="543628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4" name="NomDept">
            <a:extLst>
              <a:ext uri="{FF2B5EF4-FFF2-40B4-BE49-F238E27FC236}">
                <a16:creationId xmlns:a16="http://schemas.microsoft.com/office/drawing/2014/main" id="{D2A1BC34-8356-34E8-39DD-61CF22EA6A84}"/>
              </a:ext>
            </a:extLst>
          </p:cNvPr>
          <p:cNvSpPr txBox="1">
            <a:spLocks noChangeArrowheads="1"/>
          </p:cNvSpPr>
          <p:nvPr/>
        </p:nvSpPr>
        <p:spPr bwMode="auto">
          <a:xfrm>
            <a:off x="6408000" y="260648"/>
            <a:ext cx="5368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Hérault</a:t>
            </a:r>
            <a:endParaRPr lang="fr-FR" altLang="fr-FR"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pic>
        <p:nvPicPr>
          <p:cNvPr id="3" name="Image 2" descr="Une image contenant conception, Graphique, rouge, Rectangle&#10;&#10;Description générée automatiquement">
            <a:extLst>
              <a:ext uri="{FF2B5EF4-FFF2-40B4-BE49-F238E27FC236}">
                <a16:creationId xmlns:a16="http://schemas.microsoft.com/office/drawing/2014/main" id="{BAD37BD3-7423-7E21-3A2A-7366B1BEC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p:spPr>
      </p:pic>
      <p:graphicFrame>
        <p:nvGraphicFramePr>
          <p:cNvPr id="2" name="graphApaEvol10">
            <a:extLst>
              <a:ext uri="{FF2B5EF4-FFF2-40B4-BE49-F238E27FC236}">
                <a16:creationId xmlns:a16="http://schemas.microsoft.com/office/drawing/2014/main" id="{00000000-0008-0000-0900-000002000000}"/>
              </a:ext>
            </a:extLst>
          </p:cNvPr>
          <p:cNvGraphicFramePr>
            <a:graphicFrameLocks/>
          </p:cNvGraphicFramePr>
          <p:nvPr>
            <p:extLst>
              <p:ext uri="{D42A27DB-BD31-4B8C-83A1-F6EECF244321}">
                <p14:modId xmlns:p14="http://schemas.microsoft.com/office/powerpoint/2010/main" val="1582842288"/>
              </p:ext>
            </p:extLst>
          </p:nvPr>
        </p:nvGraphicFramePr>
        <p:xfrm>
          <a:off x="2108200" y="3683000"/>
          <a:ext cx="7972425"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86341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FF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12</a:t>
            </a:fld>
            <a:endParaRPr lang="fr-FR" dirty="0"/>
          </a:p>
        </p:txBody>
      </p:sp>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35642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a:t>
            </a:r>
            <a:r>
              <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s anciens </a:t>
            </a:r>
          </a:p>
        </p:txBody>
      </p:sp>
      <p:pic>
        <p:nvPicPr>
          <p:cNvPr id="3" name="Image 2" descr="Une image contenant conception, Graphique, rouge, Rectangle&#10;&#10;Description générée automatiquement">
            <a:extLst>
              <a:ext uri="{FF2B5EF4-FFF2-40B4-BE49-F238E27FC236}">
                <a16:creationId xmlns:a16="http://schemas.microsoft.com/office/drawing/2014/main" id="{BAD37BD3-7423-7E21-3A2A-7366B1BEC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p:spPr>
      </p:pic>
      <p:sp>
        <p:nvSpPr>
          <p:cNvPr id="2" name="Ellipse 1">
            <a:extLst>
              <a:ext uri="{FF2B5EF4-FFF2-40B4-BE49-F238E27FC236}">
                <a16:creationId xmlns:a16="http://schemas.microsoft.com/office/drawing/2014/main" id="{C180BDF2-4CDF-3863-B7E6-1F18D87C929D}"/>
              </a:ext>
            </a:extLst>
          </p:cNvPr>
          <p:cNvSpPr>
            <a:spLocks noChangeAspect="1"/>
          </p:cNvSpPr>
          <p:nvPr/>
        </p:nvSpPr>
        <p:spPr>
          <a:xfrm>
            <a:off x="5052153" y="3892371"/>
            <a:ext cx="1056841" cy="1044000"/>
          </a:xfrm>
          <a:prstGeom prst="ellipse">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8" name="ZoneTexte 10">
            <a:extLst>
              <a:ext uri="{FF2B5EF4-FFF2-40B4-BE49-F238E27FC236}">
                <a16:creationId xmlns:a16="http://schemas.microsoft.com/office/drawing/2014/main" id="{B231A127-E402-AB02-7FD9-205F85A958FD}"/>
              </a:ext>
            </a:extLst>
          </p:cNvPr>
          <p:cNvSpPr txBox="1">
            <a:spLocks noChangeArrowheads="1"/>
          </p:cNvSpPr>
          <p:nvPr/>
        </p:nvSpPr>
        <p:spPr bwMode="auto">
          <a:xfrm>
            <a:off x="5155432" y="4095361"/>
            <a:ext cx="118903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900" b="1" dirty="0">
                <a:solidFill>
                  <a:schemeClr val="bg1"/>
                </a:solidFill>
              </a:rPr>
              <a:t>3 110 €</a:t>
            </a:r>
          </a:p>
          <a:p>
            <a:pPr algn="just" eaLnBrk="1" hangingPunct="1">
              <a:spcBef>
                <a:spcPct val="0"/>
              </a:spcBef>
              <a:buFontTx/>
              <a:buNone/>
            </a:pPr>
            <a:r>
              <a:rPr lang="fr-FR" altLang="fr-FR" sz="1900" b="1" dirty="0">
                <a:solidFill>
                  <a:schemeClr val="bg1"/>
                </a:solidFill>
              </a:rPr>
              <a:t> -1,5%</a:t>
            </a:r>
            <a:endParaRPr lang="fr-FR" altLang="fr-FR" sz="1900" dirty="0">
              <a:solidFill>
                <a:schemeClr val="bg1"/>
              </a:solidFill>
            </a:endParaRPr>
          </a:p>
        </p:txBody>
      </p:sp>
      <p:sp>
        <p:nvSpPr>
          <p:cNvPr id="10" name="Ellipse 9">
            <a:extLst>
              <a:ext uri="{FF2B5EF4-FFF2-40B4-BE49-F238E27FC236}">
                <a16:creationId xmlns:a16="http://schemas.microsoft.com/office/drawing/2014/main" id="{4FE81989-7855-BE05-52BA-AA5ACB73C680}"/>
              </a:ext>
            </a:extLst>
          </p:cNvPr>
          <p:cNvSpPr>
            <a:spLocks noChangeAspect="1"/>
          </p:cNvSpPr>
          <p:nvPr/>
        </p:nvSpPr>
        <p:spPr>
          <a:xfrm>
            <a:off x="1852216" y="3892371"/>
            <a:ext cx="1056841" cy="1044000"/>
          </a:xfrm>
          <a:prstGeom prst="ellipse">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14" name="ZoneTexte 10">
            <a:extLst>
              <a:ext uri="{FF2B5EF4-FFF2-40B4-BE49-F238E27FC236}">
                <a16:creationId xmlns:a16="http://schemas.microsoft.com/office/drawing/2014/main" id="{A6D965B8-636E-B456-5690-7A917134F209}"/>
              </a:ext>
            </a:extLst>
          </p:cNvPr>
          <p:cNvSpPr txBox="1">
            <a:spLocks noChangeArrowheads="1"/>
          </p:cNvSpPr>
          <p:nvPr/>
        </p:nvSpPr>
        <p:spPr bwMode="auto">
          <a:xfrm>
            <a:off x="1940584" y="4091387"/>
            <a:ext cx="116828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fr-FR" altLang="fr-FR" sz="1900" b="1" dirty="0">
                <a:solidFill>
                  <a:schemeClr val="bg1"/>
                </a:solidFill>
              </a:rPr>
              <a:t>3 750 €</a:t>
            </a:r>
          </a:p>
          <a:p>
            <a:pPr algn="just" eaLnBrk="1" hangingPunct="1">
              <a:spcBef>
                <a:spcPct val="0"/>
              </a:spcBef>
              <a:buFontTx/>
              <a:buNone/>
            </a:pPr>
            <a:r>
              <a:rPr lang="fr-FR" altLang="fr-FR" sz="1900" b="1" dirty="0">
                <a:solidFill>
                  <a:schemeClr val="bg1"/>
                </a:solidFill>
              </a:rPr>
              <a:t> -0,1%</a:t>
            </a:r>
            <a:endParaRPr lang="fr-FR" altLang="fr-FR" sz="1900" dirty="0">
              <a:solidFill>
                <a:schemeClr val="bg1"/>
              </a:solidFill>
            </a:endParaRPr>
          </a:p>
        </p:txBody>
      </p:sp>
      <p:sp>
        <p:nvSpPr>
          <p:cNvPr id="30" name="Ellipse 29">
            <a:extLst>
              <a:ext uri="{FF2B5EF4-FFF2-40B4-BE49-F238E27FC236}">
                <a16:creationId xmlns:a16="http://schemas.microsoft.com/office/drawing/2014/main" id="{B43D6C8B-64B9-D354-A602-221B1148DABE}"/>
              </a:ext>
            </a:extLst>
          </p:cNvPr>
          <p:cNvSpPr>
            <a:spLocks noChangeAspect="1"/>
          </p:cNvSpPr>
          <p:nvPr/>
        </p:nvSpPr>
        <p:spPr>
          <a:xfrm>
            <a:off x="2690774" y="4571930"/>
            <a:ext cx="709020" cy="72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31" name="ZoneTexte 10">
            <a:extLst>
              <a:ext uri="{FF2B5EF4-FFF2-40B4-BE49-F238E27FC236}">
                <a16:creationId xmlns:a16="http://schemas.microsoft.com/office/drawing/2014/main" id="{56C6E535-26C2-327B-46AD-23899830C648}"/>
              </a:ext>
            </a:extLst>
          </p:cNvPr>
          <p:cNvSpPr txBox="1">
            <a:spLocks noChangeArrowheads="1"/>
          </p:cNvSpPr>
          <p:nvPr/>
        </p:nvSpPr>
        <p:spPr bwMode="auto">
          <a:xfrm>
            <a:off x="2457943" y="4743094"/>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+22,4%</a:t>
            </a:r>
            <a:endParaRPr lang="fr-FR" altLang="fr-FR" sz="1600" dirty="0">
              <a:solidFill>
                <a:schemeClr val="bg1"/>
              </a:solidFill>
            </a:endParaRPr>
          </a:p>
        </p:txBody>
      </p:sp>
      <p:sp>
        <p:nvSpPr>
          <p:cNvPr id="32" name="Ellipse 31">
            <a:extLst>
              <a:ext uri="{FF2B5EF4-FFF2-40B4-BE49-F238E27FC236}">
                <a16:creationId xmlns:a16="http://schemas.microsoft.com/office/drawing/2014/main" id="{E80F1662-DD6A-E0E4-4A9E-41DA76202ACE}"/>
              </a:ext>
            </a:extLst>
          </p:cNvPr>
          <p:cNvSpPr>
            <a:spLocks noChangeAspect="1"/>
          </p:cNvSpPr>
          <p:nvPr/>
        </p:nvSpPr>
        <p:spPr>
          <a:xfrm>
            <a:off x="5850282" y="4577966"/>
            <a:ext cx="709020" cy="72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33" name="ZoneTexte 10">
            <a:extLst>
              <a:ext uri="{FF2B5EF4-FFF2-40B4-BE49-F238E27FC236}">
                <a16:creationId xmlns:a16="http://schemas.microsoft.com/office/drawing/2014/main" id="{0CCA11D1-3D8C-9DED-E870-425E79F81F43}"/>
              </a:ext>
            </a:extLst>
          </p:cNvPr>
          <p:cNvSpPr txBox="1">
            <a:spLocks noChangeArrowheads="1"/>
          </p:cNvSpPr>
          <p:nvPr/>
        </p:nvSpPr>
        <p:spPr bwMode="auto">
          <a:xfrm>
            <a:off x="5610273" y="4775150"/>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+34,9%</a:t>
            </a:r>
            <a:endParaRPr lang="fr-FR" altLang="fr-FR" sz="1600" dirty="0">
              <a:solidFill>
                <a:schemeClr val="bg1"/>
              </a:solidFill>
            </a:endParaRPr>
          </a:p>
        </p:txBody>
      </p:sp>
      <p:sp>
        <p:nvSpPr>
          <p:cNvPr id="34" name="ZoneTexte 11">
            <a:extLst>
              <a:ext uri="{FF2B5EF4-FFF2-40B4-BE49-F238E27FC236}">
                <a16:creationId xmlns:a16="http://schemas.microsoft.com/office/drawing/2014/main" id="{CF412333-BE91-92E8-7FC7-EDE250F7C413}"/>
              </a:ext>
            </a:extLst>
          </p:cNvPr>
          <p:cNvSpPr txBox="1">
            <a:spLocks noChangeArrowheads="1"/>
          </p:cNvSpPr>
          <p:nvPr/>
        </p:nvSpPr>
        <p:spPr bwMode="auto">
          <a:xfrm>
            <a:off x="1219896" y="5297966"/>
            <a:ext cx="32102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Provence-Alpes-Côte d'Azur</a:t>
            </a:r>
          </a:p>
        </p:txBody>
      </p:sp>
      <p:sp>
        <p:nvSpPr>
          <p:cNvPr id="35" name="ZoneTexte 11">
            <a:extLst>
              <a:ext uri="{FF2B5EF4-FFF2-40B4-BE49-F238E27FC236}">
                <a16:creationId xmlns:a16="http://schemas.microsoft.com/office/drawing/2014/main" id="{235C5988-FAA4-75F7-04F1-BD9AA1076DFA}"/>
              </a:ext>
            </a:extLst>
          </p:cNvPr>
          <p:cNvSpPr txBox="1">
            <a:spLocks noChangeArrowheads="1"/>
          </p:cNvSpPr>
          <p:nvPr/>
        </p:nvSpPr>
        <p:spPr bwMode="auto">
          <a:xfrm>
            <a:off x="4631428" y="5291038"/>
            <a:ext cx="29158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Nouvelle - Aquitaine</a:t>
            </a:r>
          </a:p>
        </p:txBody>
      </p:sp>
      <p:sp>
        <p:nvSpPr>
          <p:cNvPr id="36" name="ZoneTexte 11">
            <a:extLst>
              <a:ext uri="{FF2B5EF4-FFF2-40B4-BE49-F238E27FC236}">
                <a16:creationId xmlns:a16="http://schemas.microsoft.com/office/drawing/2014/main" id="{49E4A008-9831-14A8-7A51-535F99ADD596}"/>
              </a:ext>
            </a:extLst>
          </p:cNvPr>
          <p:cNvSpPr txBox="1">
            <a:spLocks noChangeArrowheads="1"/>
          </p:cNvSpPr>
          <p:nvPr/>
        </p:nvSpPr>
        <p:spPr bwMode="auto">
          <a:xfrm>
            <a:off x="7938044" y="5297966"/>
            <a:ext cx="30164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Auvergne – Rhône -Alpes</a:t>
            </a:r>
          </a:p>
        </p:txBody>
      </p:sp>
      <p:sp>
        <p:nvSpPr>
          <p:cNvPr id="37" name="Ellipse 36">
            <a:extLst>
              <a:ext uri="{FF2B5EF4-FFF2-40B4-BE49-F238E27FC236}">
                <a16:creationId xmlns:a16="http://schemas.microsoft.com/office/drawing/2014/main" id="{904EEFD7-A4A8-6F8E-6A0F-4EFC03CC3E38}"/>
              </a:ext>
            </a:extLst>
          </p:cNvPr>
          <p:cNvSpPr>
            <a:spLocks noChangeAspect="1"/>
          </p:cNvSpPr>
          <p:nvPr/>
        </p:nvSpPr>
        <p:spPr>
          <a:xfrm>
            <a:off x="8451624" y="3941959"/>
            <a:ext cx="1056841" cy="1044000"/>
          </a:xfrm>
          <a:prstGeom prst="ellipse">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38" name="ZoneTexte 10">
            <a:extLst>
              <a:ext uri="{FF2B5EF4-FFF2-40B4-BE49-F238E27FC236}">
                <a16:creationId xmlns:a16="http://schemas.microsoft.com/office/drawing/2014/main" id="{3AEB1BB1-7F17-1173-D14E-CBB1C9860C74}"/>
              </a:ext>
            </a:extLst>
          </p:cNvPr>
          <p:cNvSpPr txBox="1">
            <a:spLocks noChangeArrowheads="1"/>
          </p:cNvSpPr>
          <p:nvPr/>
        </p:nvSpPr>
        <p:spPr bwMode="auto">
          <a:xfrm>
            <a:off x="8413932" y="4111066"/>
            <a:ext cx="118903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900" b="1" dirty="0">
                <a:solidFill>
                  <a:schemeClr val="bg1"/>
                </a:solidFill>
              </a:rPr>
              <a:t>  2 950 €</a:t>
            </a:r>
          </a:p>
          <a:p>
            <a:pPr eaLnBrk="1" hangingPunct="1">
              <a:spcBef>
                <a:spcPct val="0"/>
              </a:spcBef>
              <a:buFontTx/>
              <a:buNone/>
            </a:pPr>
            <a:r>
              <a:rPr lang="fr-FR" altLang="fr-FR" sz="1900" b="1" dirty="0">
                <a:solidFill>
                  <a:schemeClr val="bg1"/>
                </a:solidFill>
              </a:rPr>
              <a:t>  -0,6%</a:t>
            </a:r>
            <a:endParaRPr lang="fr-FR" altLang="fr-FR" sz="1900" dirty="0">
              <a:solidFill>
                <a:schemeClr val="bg1"/>
              </a:solidFill>
            </a:endParaRPr>
          </a:p>
        </p:txBody>
      </p:sp>
      <p:sp>
        <p:nvSpPr>
          <p:cNvPr id="39" name="Ellipse 38">
            <a:extLst>
              <a:ext uri="{FF2B5EF4-FFF2-40B4-BE49-F238E27FC236}">
                <a16:creationId xmlns:a16="http://schemas.microsoft.com/office/drawing/2014/main" id="{9D07FD9C-D265-2508-A569-57CEFF1FFC03}"/>
              </a:ext>
            </a:extLst>
          </p:cNvPr>
          <p:cNvSpPr>
            <a:spLocks noChangeAspect="1"/>
          </p:cNvSpPr>
          <p:nvPr/>
        </p:nvSpPr>
        <p:spPr>
          <a:xfrm>
            <a:off x="9302692" y="4475193"/>
            <a:ext cx="709020" cy="72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40" name="ZoneTexte 10">
            <a:extLst>
              <a:ext uri="{FF2B5EF4-FFF2-40B4-BE49-F238E27FC236}">
                <a16:creationId xmlns:a16="http://schemas.microsoft.com/office/drawing/2014/main" id="{0BDF272C-A79F-0233-0645-820CB00DB47E}"/>
              </a:ext>
            </a:extLst>
          </p:cNvPr>
          <p:cNvSpPr txBox="1">
            <a:spLocks noChangeArrowheads="1"/>
          </p:cNvSpPr>
          <p:nvPr/>
        </p:nvSpPr>
        <p:spPr bwMode="auto">
          <a:xfrm>
            <a:off x="9055703" y="4646107"/>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+22,2%</a:t>
            </a:r>
            <a:endParaRPr lang="fr-FR" altLang="fr-FR" sz="1600" dirty="0">
              <a:solidFill>
                <a:schemeClr val="bg1"/>
              </a:solidFill>
            </a:endParaRPr>
          </a:p>
        </p:txBody>
      </p:sp>
      <p:sp>
        <p:nvSpPr>
          <p:cNvPr id="41" name="LegendeInd">
            <a:extLst>
              <a:ext uri="{FF2B5EF4-FFF2-40B4-BE49-F238E27FC236}">
                <a16:creationId xmlns:a16="http://schemas.microsoft.com/office/drawing/2014/main" id="{6C9528CE-90F4-7999-4204-CB67C9B35873}"/>
              </a:ext>
            </a:extLst>
          </p:cNvPr>
          <p:cNvSpPr txBox="1"/>
          <p:nvPr/>
        </p:nvSpPr>
        <p:spPr>
          <a:xfrm>
            <a:off x="310048" y="6435143"/>
            <a:ext cx="3351880" cy="307777"/>
          </a:xfrm>
          <a:prstGeom prst="rect">
            <a:avLst/>
          </a:prstGeom>
          <a:noFill/>
        </p:spPr>
        <p:txBody>
          <a:bodyPr wrap="none" rtlCol="0">
            <a:spAutoFit/>
          </a:bodyPr>
          <a:lstStyle/>
          <a:p>
            <a:r>
              <a:rPr lang="fr-FR" sz="1400" dirty="0">
                <a:solidFill>
                  <a:schemeClr val="tx2"/>
                </a:solidFill>
              </a:rPr>
              <a:t>Prix au m</a:t>
            </a:r>
            <a:r>
              <a:rPr lang="fr-FR" sz="1400" baseline="30000" dirty="0">
                <a:solidFill>
                  <a:schemeClr val="tx2"/>
                </a:solidFill>
              </a:rPr>
              <a:t>2</a:t>
            </a:r>
            <a:r>
              <a:rPr lang="fr-FR" sz="1400" dirty="0">
                <a:solidFill>
                  <a:schemeClr val="tx2"/>
                </a:solidFill>
              </a:rPr>
              <a:t> médians et évolutions annuelles</a:t>
            </a:r>
          </a:p>
        </p:txBody>
      </p:sp>
      <p:sp>
        <p:nvSpPr>
          <p:cNvPr id="42" name="LegendeProj">
            <a:extLst>
              <a:ext uri="{FF2B5EF4-FFF2-40B4-BE49-F238E27FC236}">
                <a16:creationId xmlns:a16="http://schemas.microsoft.com/office/drawing/2014/main" id="{992F6563-18AD-37E2-3FBC-71B5984C9474}"/>
              </a:ext>
            </a:extLst>
          </p:cNvPr>
          <p:cNvSpPr txBox="1"/>
          <p:nvPr/>
        </p:nvSpPr>
        <p:spPr>
          <a:xfrm>
            <a:off x="3798127" y="6431644"/>
            <a:ext cx="3426451" cy="307777"/>
          </a:xfrm>
          <a:prstGeom prst="rect">
            <a:avLst/>
          </a:prstGeom>
          <a:noFill/>
        </p:spPr>
        <p:txBody>
          <a:bodyPr wrap="none" rtlCol="0">
            <a:spAutoFit/>
          </a:bodyPr>
          <a:lstStyle/>
          <a:p>
            <a:r>
              <a:rPr lang="fr-FR" sz="1400" dirty="0">
                <a:solidFill>
                  <a:schemeClr val="tx2"/>
                </a:solidFill>
              </a:rPr>
              <a:t>Évolutions du prix au m</a:t>
            </a:r>
            <a:r>
              <a:rPr lang="fr-FR" sz="1400" baseline="30000" dirty="0">
                <a:solidFill>
                  <a:schemeClr val="tx2"/>
                </a:solidFill>
              </a:rPr>
              <a:t>2</a:t>
            </a:r>
            <a:r>
              <a:rPr lang="fr-FR" sz="1400" dirty="0">
                <a:solidFill>
                  <a:schemeClr val="tx2"/>
                </a:solidFill>
              </a:rPr>
              <a:t> médians sur 10 ans</a:t>
            </a:r>
          </a:p>
        </p:txBody>
      </p:sp>
      <p:sp>
        <p:nvSpPr>
          <p:cNvPr id="43" name="Ellipse 42">
            <a:extLst>
              <a:ext uri="{FF2B5EF4-FFF2-40B4-BE49-F238E27FC236}">
                <a16:creationId xmlns:a16="http://schemas.microsoft.com/office/drawing/2014/main" id="{E3CADB58-6BFC-936C-3C8F-B70CAF33F8E7}"/>
              </a:ext>
            </a:extLst>
          </p:cNvPr>
          <p:cNvSpPr/>
          <p:nvPr/>
        </p:nvSpPr>
        <p:spPr>
          <a:xfrm>
            <a:off x="127336" y="6490389"/>
            <a:ext cx="198239" cy="197284"/>
          </a:xfrm>
          <a:prstGeom prst="ellipse">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 </a:t>
            </a:r>
          </a:p>
        </p:txBody>
      </p:sp>
      <p:sp>
        <p:nvSpPr>
          <p:cNvPr id="44" name="Ellipse 43">
            <a:extLst>
              <a:ext uri="{FF2B5EF4-FFF2-40B4-BE49-F238E27FC236}">
                <a16:creationId xmlns:a16="http://schemas.microsoft.com/office/drawing/2014/main" id="{FF012180-0005-80B9-85B2-0F1D2D7E71D4}"/>
              </a:ext>
            </a:extLst>
          </p:cNvPr>
          <p:cNvSpPr/>
          <p:nvPr/>
        </p:nvSpPr>
        <p:spPr>
          <a:xfrm>
            <a:off x="3615415" y="6486890"/>
            <a:ext cx="198239" cy="1972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 </a:t>
            </a:r>
          </a:p>
        </p:txBody>
      </p:sp>
      <p:sp>
        <p:nvSpPr>
          <p:cNvPr id="45" name="ZoneTexte 44">
            <a:extLst>
              <a:ext uri="{FF2B5EF4-FFF2-40B4-BE49-F238E27FC236}">
                <a16:creationId xmlns:a16="http://schemas.microsoft.com/office/drawing/2014/main" id="{3F81E214-A26E-F4FE-334B-205721BAAC8B}"/>
              </a:ext>
            </a:extLst>
          </p:cNvPr>
          <p:cNvSpPr txBox="1"/>
          <p:nvPr/>
        </p:nvSpPr>
        <p:spPr>
          <a:xfrm>
            <a:off x="117768" y="2321779"/>
            <a:ext cx="8324288" cy="830997"/>
          </a:xfrm>
          <a:prstGeom prst="rect">
            <a:avLst/>
          </a:prstGeom>
          <a:noFill/>
          <a:scene3d>
            <a:camera prst="orthographicFront">
              <a:rot lat="0" lon="0" rev="0"/>
            </a:camera>
            <a:lightRig rig="threePt" dir="t"/>
          </a:scene3d>
        </p:spPr>
        <p:txBody>
          <a:bodyPr wrap="square">
            <a:spAutoFit/>
          </a:bodyPr>
          <a:lstStyle/>
          <a:p>
            <a:pPr fontAlgn="auto">
              <a:spcBef>
                <a:spcPts val="0"/>
              </a:spcBef>
              <a:spcAft>
                <a:spcPts val="0"/>
              </a:spcAft>
              <a:defRPr/>
            </a:pPr>
            <a:r>
              <a:rPr lang="fr-FR" altLang="fr-FR" sz="2400" b="1" dirty="0">
                <a:solidFill>
                  <a:srgbClr val="002060"/>
                </a:solidFill>
                <a:latin typeface="Lucida Sans Unicode" panose="020B0602030504020204" pitchFamily="34" charset="0"/>
                <a:cs typeface="Lucida Sans Unicode" panose="020B0602030504020204" pitchFamily="34" charset="0"/>
              </a:rPr>
              <a:t>Les prix au m</a:t>
            </a:r>
            <a:r>
              <a:rPr lang="fr-FR" altLang="fr-FR" sz="2400" b="1" baseline="30000" dirty="0">
                <a:solidFill>
                  <a:srgbClr val="002060"/>
                </a:solidFill>
                <a:latin typeface="Lucida Sans Unicode" panose="020B0602030504020204" pitchFamily="34" charset="0"/>
                <a:cs typeface="Lucida Sans Unicode" panose="020B0602030504020204" pitchFamily="34" charset="0"/>
              </a:rPr>
              <a:t>2  </a:t>
            </a:r>
            <a:r>
              <a:rPr lang="fr-FR" altLang="fr-FR" sz="2400" b="1" dirty="0">
                <a:solidFill>
                  <a:srgbClr val="002060"/>
                </a:solidFill>
                <a:latin typeface="Lucida Sans Unicode" panose="020B0602030504020204" pitchFamily="34" charset="0"/>
                <a:cs typeface="Lucida Sans Unicode" panose="020B0602030504020204" pitchFamily="34" charset="0"/>
              </a:rPr>
              <a:t>médians et évolutions par région</a:t>
            </a:r>
          </a:p>
          <a:p>
            <a:pPr fontAlgn="auto">
              <a:spcBef>
                <a:spcPts val="0"/>
              </a:spcBef>
              <a:spcAft>
                <a:spcPts val="0"/>
              </a:spcAft>
              <a:defRPr/>
            </a:pPr>
            <a:endParaRPr lang="fr-FR" sz="2400" b="1" dirty="0">
              <a:solidFill>
                <a:srgbClr val="002060"/>
              </a:solidFill>
              <a:latin typeface="Lucida Sans Unicode" panose="020B0602030504020204" pitchFamily="34" charset="0"/>
              <a:cs typeface="Lucida Sans Unicode" panose="020B0602030504020204" pitchFamily="34" charset="0"/>
            </a:endParaRPr>
          </a:p>
        </p:txBody>
      </p:sp>
      <p:sp>
        <p:nvSpPr>
          <p:cNvPr id="5" name="Ellipse 4">
            <a:extLst>
              <a:ext uri="{FF2B5EF4-FFF2-40B4-BE49-F238E27FC236}">
                <a16:creationId xmlns:a16="http://schemas.microsoft.com/office/drawing/2014/main" id="{F7171242-9A3E-D63B-9064-E0B7CE5148AA}"/>
              </a:ext>
            </a:extLst>
          </p:cNvPr>
          <p:cNvSpPr>
            <a:spLocks noChangeAspect="1"/>
          </p:cNvSpPr>
          <p:nvPr/>
        </p:nvSpPr>
        <p:spPr>
          <a:xfrm>
            <a:off x="8789464" y="1762617"/>
            <a:ext cx="1056841" cy="1044000"/>
          </a:xfrm>
          <a:prstGeom prst="ellipse">
            <a:avLst/>
          </a:prstGeom>
          <a:solidFill>
            <a:srgbClr val="FF79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6" name="ZoneTexte 10">
            <a:extLst>
              <a:ext uri="{FF2B5EF4-FFF2-40B4-BE49-F238E27FC236}">
                <a16:creationId xmlns:a16="http://schemas.microsoft.com/office/drawing/2014/main" id="{C4B5EECD-FA9F-68DB-38FF-DC69C205B14F}"/>
              </a:ext>
            </a:extLst>
          </p:cNvPr>
          <p:cNvSpPr txBox="1">
            <a:spLocks noChangeArrowheads="1"/>
          </p:cNvSpPr>
          <p:nvPr/>
        </p:nvSpPr>
        <p:spPr bwMode="auto">
          <a:xfrm>
            <a:off x="8877832" y="1961633"/>
            <a:ext cx="116828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fr-FR" altLang="fr-FR" sz="1900" b="1" dirty="0">
                <a:solidFill>
                  <a:schemeClr val="bg1"/>
                </a:solidFill>
              </a:rPr>
              <a:t>2 680 €</a:t>
            </a:r>
          </a:p>
          <a:p>
            <a:pPr algn="just" eaLnBrk="1" hangingPunct="1">
              <a:spcBef>
                <a:spcPct val="0"/>
              </a:spcBef>
              <a:buFontTx/>
              <a:buNone/>
            </a:pPr>
            <a:r>
              <a:rPr lang="fr-FR" altLang="fr-FR" sz="1900" b="1" dirty="0">
                <a:solidFill>
                  <a:schemeClr val="bg1"/>
                </a:solidFill>
              </a:rPr>
              <a:t> -0,2%</a:t>
            </a:r>
            <a:endParaRPr lang="fr-FR" altLang="fr-FR" sz="1900" dirty="0">
              <a:solidFill>
                <a:schemeClr val="bg1"/>
              </a:solidFill>
            </a:endParaRPr>
          </a:p>
        </p:txBody>
      </p:sp>
      <p:sp>
        <p:nvSpPr>
          <p:cNvPr id="7" name="Ellipse 6">
            <a:extLst>
              <a:ext uri="{FF2B5EF4-FFF2-40B4-BE49-F238E27FC236}">
                <a16:creationId xmlns:a16="http://schemas.microsoft.com/office/drawing/2014/main" id="{2E4803BB-E9C3-6F34-3F95-DAAFEA86E73F}"/>
              </a:ext>
            </a:extLst>
          </p:cNvPr>
          <p:cNvSpPr>
            <a:spLocks noChangeAspect="1"/>
          </p:cNvSpPr>
          <p:nvPr/>
        </p:nvSpPr>
        <p:spPr>
          <a:xfrm>
            <a:off x="9628022" y="2442176"/>
            <a:ext cx="709020" cy="72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11" name="ZoneTexte 10">
            <a:extLst>
              <a:ext uri="{FF2B5EF4-FFF2-40B4-BE49-F238E27FC236}">
                <a16:creationId xmlns:a16="http://schemas.microsoft.com/office/drawing/2014/main" id="{6C80D892-B9E6-3B2B-C4D6-DEC8F257EDF0}"/>
              </a:ext>
            </a:extLst>
          </p:cNvPr>
          <p:cNvSpPr txBox="1">
            <a:spLocks noChangeArrowheads="1"/>
          </p:cNvSpPr>
          <p:nvPr/>
        </p:nvSpPr>
        <p:spPr bwMode="auto">
          <a:xfrm>
            <a:off x="9395191" y="2613340"/>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+19,8%</a:t>
            </a:r>
            <a:endParaRPr lang="fr-FR" altLang="fr-FR" sz="1600" dirty="0">
              <a:solidFill>
                <a:schemeClr val="bg1"/>
              </a:solidFill>
            </a:endParaRPr>
          </a:p>
        </p:txBody>
      </p:sp>
      <p:sp>
        <p:nvSpPr>
          <p:cNvPr id="13" name="ZoneTexte 11">
            <a:extLst>
              <a:ext uri="{FF2B5EF4-FFF2-40B4-BE49-F238E27FC236}">
                <a16:creationId xmlns:a16="http://schemas.microsoft.com/office/drawing/2014/main" id="{3F443B5E-055E-4109-8ED7-30F99AC91EFF}"/>
              </a:ext>
            </a:extLst>
          </p:cNvPr>
          <p:cNvSpPr txBox="1">
            <a:spLocks noChangeArrowheads="1"/>
          </p:cNvSpPr>
          <p:nvPr/>
        </p:nvSpPr>
        <p:spPr bwMode="auto">
          <a:xfrm>
            <a:off x="8157144" y="3168212"/>
            <a:ext cx="32102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Occitanie</a:t>
            </a:r>
          </a:p>
        </p:txBody>
      </p:sp>
    </p:spTree>
    <p:extLst>
      <p:ext uri="{BB962C8B-B14F-4D97-AF65-F5344CB8AC3E}">
        <p14:creationId xmlns:p14="http://schemas.microsoft.com/office/powerpoint/2010/main" val="2848403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ApaDptLimitPrx">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1BA11943-8D7D-6D25-9EA3-9DAD3F350805}"/>
              </a:ext>
            </a:extLst>
          </p:cNvPr>
          <p:cNvSpPr/>
          <p:nvPr/>
        </p:nvSpPr>
        <p:spPr>
          <a:xfrm>
            <a:off x="-9211" y="-2961"/>
            <a:ext cx="768820" cy="6372000"/>
          </a:xfrm>
          <a:prstGeom prst="rect">
            <a:avLst/>
          </a:prstGeom>
          <a:solidFill>
            <a:srgbClr val="FF797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13</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11" name="ApaDptLimitLib1">
            <a:extLst>
              <a:ext uri="{FF2B5EF4-FFF2-40B4-BE49-F238E27FC236}">
                <a16:creationId xmlns:a16="http://schemas.microsoft.com/office/drawing/2014/main" id="{2F5846F9-CA19-DFAF-4694-8F20877B5677}"/>
              </a:ext>
            </a:extLst>
          </p:cNvPr>
          <p:cNvSpPr txBox="1">
            <a:spLocks noChangeArrowheads="1"/>
          </p:cNvSpPr>
          <p:nvPr/>
        </p:nvSpPr>
        <p:spPr bwMode="auto">
          <a:xfrm>
            <a:off x="905628" y="2754893"/>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203965"/>
                </a:solidFill>
                <a:latin typeface="Lucida Sans Unicode" panose="020B0602030504020204" pitchFamily="34" charset="0"/>
                <a:ea typeface="Cambria" panose="02040503050406030204" pitchFamily="18" charset="0"/>
                <a:cs typeface="Lucida Sans Unicode" panose="020B0602030504020204" pitchFamily="34" charset="0"/>
              </a:rPr>
              <a:t>Aude</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35" name="PrixDepApaMax">
            <a:extLst>
              <a:ext uri="{FF2B5EF4-FFF2-40B4-BE49-F238E27FC236}">
                <a16:creationId xmlns:a16="http://schemas.microsoft.com/office/drawing/2014/main" id="{0626108A-B163-2F22-99C7-D66B0B72EABA}"/>
              </a:ext>
            </a:extLst>
          </p:cNvPr>
          <p:cNvSpPr txBox="1">
            <a:spLocks noChangeArrowheads="1"/>
          </p:cNvSpPr>
          <p:nvPr/>
        </p:nvSpPr>
        <p:spPr bwMode="auto">
          <a:xfrm>
            <a:off x="7978528" y="6408008"/>
            <a:ext cx="10414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fr-FR" altLang="fr-FR" sz="1600" b="1">
                <a:solidFill>
                  <a:srgbClr val="002060"/>
                </a:solidFill>
                <a:latin typeface="+mn-lt"/>
                <a:cs typeface="Lucida Sans Unicode" panose="020B0602030504020204" pitchFamily="34" charset="0"/>
              </a:rPr>
              <a:t>3 330 €</a:t>
            </a:r>
            <a:endParaRPr lang="fr-FR" altLang="fr-FR" sz="1600" b="1" dirty="0">
              <a:solidFill>
                <a:srgbClr val="002060"/>
              </a:solidFill>
              <a:latin typeface="+mn-lt"/>
              <a:cs typeface="Lucida Sans Unicode" panose="020B0602030504020204" pitchFamily="34" charset="0"/>
            </a:endParaRPr>
          </a:p>
        </p:txBody>
      </p:sp>
      <p:pic>
        <p:nvPicPr>
          <p:cNvPr id="38" name="Image 37">
            <a:extLst>
              <a:ext uri="{FF2B5EF4-FFF2-40B4-BE49-F238E27FC236}">
                <a16:creationId xmlns:a16="http://schemas.microsoft.com/office/drawing/2014/main" id="{A6DA5AB7-CA4E-2258-24FD-E0CBF682A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344116" y="3712605"/>
            <a:ext cx="293096" cy="5058615"/>
          </a:xfrm>
          <a:prstGeom prst="rect">
            <a:avLst/>
          </a:prstGeom>
        </p:spPr>
      </p:pic>
      <p:sp>
        <p:nvSpPr>
          <p:cNvPr id="50" name="ApaDptLimitPrx1">
            <a:extLst>
              <a:ext uri="{FF2B5EF4-FFF2-40B4-BE49-F238E27FC236}">
                <a16:creationId xmlns:a16="http://schemas.microsoft.com/office/drawing/2014/main" id="{834A00DB-F81D-9B97-E683-58E38E52D0CC}"/>
              </a:ext>
            </a:extLst>
          </p:cNvPr>
          <p:cNvSpPr/>
          <p:nvPr/>
        </p:nvSpPr>
        <p:spPr>
          <a:xfrm>
            <a:off x="1009416" y="3417871"/>
            <a:ext cx="1553444" cy="432000"/>
          </a:xfrm>
          <a:prstGeom prst="rect">
            <a:avLst/>
          </a:prstGeom>
          <a:solidFill>
            <a:srgbClr val="FFC5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2 320 €</a:t>
            </a:r>
          </a:p>
        </p:txBody>
      </p:sp>
      <p:sp>
        <p:nvSpPr>
          <p:cNvPr id="28" name="PrixDepApaMin">
            <a:extLst>
              <a:ext uri="{FF2B5EF4-FFF2-40B4-BE49-F238E27FC236}">
                <a16:creationId xmlns:a16="http://schemas.microsoft.com/office/drawing/2014/main" id="{8B2CFBF3-3C8C-459D-0871-A487E0E7AB8B}"/>
              </a:ext>
            </a:extLst>
          </p:cNvPr>
          <p:cNvSpPr txBox="1">
            <a:spLocks noChangeArrowheads="1"/>
          </p:cNvSpPr>
          <p:nvPr/>
        </p:nvSpPr>
        <p:spPr bwMode="auto">
          <a:xfrm>
            <a:off x="3935760" y="6408008"/>
            <a:ext cx="12241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b="1">
                <a:solidFill>
                  <a:srgbClr val="002060"/>
                </a:solidFill>
                <a:latin typeface="+mn-lt"/>
                <a:cs typeface="Lucida Sans Unicode" panose="020B0602030504020204" pitchFamily="34" charset="0"/>
              </a:rPr>
              <a:t>1 700 €</a:t>
            </a:r>
            <a:endParaRPr lang="fr-FR" altLang="fr-FR" sz="1600" b="1" dirty="0">
              <a:solidFill>
                <a:srgbClr val="002060"/>
              </a:solidFill>
              <a:latin typeface="+mn-lt"/>
            </a:endParaRPr>
          </a:p>
        </p:txBody>
      </p:sp>
      <p:sp>
        <p:nvSpPr>
          <p:cNvPr id="29" name="ApaDptLimitEvo1">
            <a:extLst>
              <a:ext uri="{FF2B5EF4-FFF2-40B4-BE49-F238E27FC236}">
                <a16:creationId xmlns:a16="http://schemas.microsoft.com/office/drawing/2014/main" id="{2757FE89-4A5F-414D-B488-103981588145}"/>
              </a:ext>
            </a:extLst>
          </p:cNvPr>
          <p:cNvSpPr txBox="1">
            <a:spLocks noChangeArrowheads="1"/>
          </p:cNvSpPr>
          <p:nvPr/>
        </p:nvSpPr>
        <p:spPr bwMode="auto">
          <a:xfrm>
            <a:off x="3025967" y="3419823"/>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-0,5%</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32" name="Rectangle 31">
            <a:extLst>
              <a:ext uri="{FF2B5EF4-FFF2-40B4-BE49-F238E27FC236}">
                <a16:creationId xmlns:a16="http://schemas.microsoft.com/office/drawing/2014/main" id="{43AAA463-0DFF-5531-04A5-0C0AFD96CFBC}"/>
              </a:ext>
            </a:extLst>
          </p:cNvPr>
          <p:cNvSpPr/>
          <p:nvPr/>
        </p:nvSpPr>
        <p:spPr>
          <a:xfrm>
            <a:off x="983432" y="224949"/>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au m² médians et évolutions sur 1 an par département</a:t>
            </a:r>
          </a:p>
        </p:txBody>
      </p:sp>
      <p:sp>
        <p:nvSpPr>
          <p:cNvPr id="20" name="ApaDptLimitFlc1">
            <a:extLst>
              <a:ext uri="{FF2B5EF4-FFF2-40B4-BE49-F238E27FC236}">
                <a16:creationId xmlns:a16="http://schemas.microsoft.com/office/drawing/2014/main" id="{A7A4B0D9-75A4-FAB6-7026-2B29B56A7667}"/>
              </a:ext>
            </a:extLst>
          </p:cNvPr>
          <p:cNvSpPr/>
          <p:nvPr/>
        </p:nvSpPr>
        <p:spPr>
          <a:xfrm>
            <a:off x="2619340" y="3445023"/>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5" name="ApaDptLimitLib4">
            <a:extLst>
              <a:ext uri="{FF2B5EF4-FFF2-40B4-BE49-F238E27FC236}">
                <a16:creationId xmlns:a16="http://schemas.microsoft.com/office/drawing/2014/main" id="{536DA744-BCFE-202E-03F5-68CB76EB11F5}"/>
              </a:ext>
            </a:extLst>
          </p:cNvPr>
          <p:cNvSpPr txBox="1">
            <a:spLocks noChangeArrowheads="1"/>
          </p:cNvSpPr>
          <p:nvPr/>
        </p:nvSpPr>
        <p:spPr bwMode="auto">
          <a:xfrm>
            <a:off x="911424" y="1030916"/>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Hérault</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56" name="ApaDptLimitPrx4">
            <a:extLst>
              <a:ext uri="{FF2B5EF4-FFF2-40B4-BE49-F238E27FC236}">
                <a16:creationId xmlns:a16="http://schemas.microsoft.com/office/drawing/2014/main" id="{A0EA0E87-17E6-253C-C5E6-DCACD8D5B3F5}"/>
              </a:ext>
            </a:extLst>
          </p:cNvPr>
          <p:cNvSpPr/>
          <p:nvPr/>
        </p:nvSpPr>
        <p:spPr>
          <a:xfrm>
            <a:off x="1015212" y="1693894"/>
            <a:ext cx="1553444" cy="432000"/>
          </a:xfrm>
          <a:prstGeom prst="rect">
            <a:avLst/>
          </a:prstGeom>
          <a:solidFill>
            <a:srgbClr val="FF66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3 330 €</a:t>
            </a:r>
          </a:p>
        </p:txBody>
      </p:sp>
      <p:sp>
        <p:nvSpPr>
          <p:cNvPr id="57" name="ApaDptLimitEvo4">
            <a:extLst>
              <a:ext uri="{FF2B5EF4-FFF2-40B4-BE49-F238E27FC236}">
                <a16:creationId xmlns:a16="http://schemas.microsoft.com/office/drawing/2014/main" id="{15CBD3D4-D6D3-06B6-6C2E-DC9E7FADE921}"/>
              </a:ext>
            </a:extLst>
          </p:cNvPr>
          <p:cNvSpPr txBox="1">
            <a:spLocks noChangeArrowheads="1"/>
          </p:cNvSpPr>
          <p:nvPr/>
        </p:nvSpPr>
        <p:spPr bwMode="auto">
          <a:xfrm>
            <a:off x="3031763" y="1695846"/>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-0,9%</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58" name="ApaDptLimitFlc4">
            <a:extLst>
              <a:ext uri="{FF2B5EF4-FFF2-40B4-BE49-F238E27FC236}">
                <a16:creationId xmlns:a16="http://schemas.microsoft.com/office/drawing/2014/main" id="{CA783D3C-D470-465E-EBBE-B8894D4F744F}"/>
              </a:ext>
            </a:extLst>
          </p:cNvPr>
          <p:cNvSpPr/>
          <p:nvPr/>
        </p:nvSpPr>
        <p:spPr>
          <a:xfrm>
            <a:off x="2625136" y="1721046"/>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ApaDptLimitLib3">
            <a:extLst>
              <a:ext uri="{FF2B5EF4-FFF2-40B4-BE49-F238E27FC236}">
                <a16:creationId xmlns:a16="http://schemas.microsoft.com/office/drawing/2014/main" id="{A28B062F-E5F3-48A8-6AC2-91787EE51E9C}"/>
              </a:ext>
            </a:extLst>
          </p:cNvPr>
          <p:cNvSpPr txBox="1">
            <a:spLocks noChangeArrowheads="1"/>
          </p:cNvSpPr>
          <p:nvPr/>
        </p:nvSpPr>
        <p:spPr bwMode="auto">
          <a:xfrm>
            <a:off x="905628" y="4573415"/>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Gard</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62" name="ApaDptLimitEvo3">
            <a:extLst>
              <a:ext uri="{FF2B5EF4-FFF2-40B4-BE49-F238E27FC236}">
                <a16:creationId xmlns:a16="http://schemas.microsoft.com/office/drawing/2014/main" id="{8664A1F4-ACE7-9C00-8052-990A92A2E9A5}"/>
              </a:ext>
            </a:extLst>
          </p:cNvPr>
          <p:cNvSpPr txBox="1">
            <a:spLocks noChangeArrowheads="1"/>
          </p:cNvSpPr>
          <p:nvPr/>
        </p:nvSpPr>
        <p:spPr bwMode="auto">
          <a:xfrm>
            <a:off x="3031763" y="5238345"/>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-1,8%</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3" name="ApaDptLimitFlc3">
            <a:extLst>
              <a:ext uri="{FF2B5EF4-FFF2-40B4-BE49-F238E27FC236}">
                <a16:creationId xmlns:a16="http://schemas.microsoft.com/office/drawing/2014/main" id="{23CCE03B-6733-0565-D86C-EBE79852A664}"/>
              </a:ext>
            </a:extLst>
          </p:cNvPr>
          <p:cNvSpPr/>
          <p:nvPr/>
        </p:nvSpPr>
        <p:spPr>
          <a:xfrm rot="2700000">
            <a:off x="2625136" y="5263545"/>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4" name="ApaDptLimitPrx3">
            <a:extLst>
              <a:ext uri="{FF2B5EF4-FFF2-40B4-BE49-F238E27FC236}">
                <a16:creationId xmlns:a16="http://schemas.microsoft.com/office/drawing/2014/main" id="{6FB12515-1554-F5AC-1A90-D15BCF42B05E}"/>
              </a:ext>
            </a:extLst>
          </p:cNvPr>
          <p:cNvSpPr/>
          <p:nvPr/>
        </p:nvSpPr>
        <p:spPr>
          <a:xfrm>
            <a:off x="1015212" y="5236393"/>
            <a:ext cx="1553444" cy="432000"/>
          </a:xfrm>
          <a:prstGeom prst="rect">
            <a:avLst/>
          </a:prstGeom>
          <a:solidFill>
            <a:srgbClr val="FFD0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2 210 €</a:t>
            </a:r>
          </a:p>
        </p:txBody>
      </p:sp>
      <p:sp>
        <p:nvSpPr>
          <p:cNvPr id="67" name="ApaDptLimitEvo2">
            <a:extLst>
              <a:ext uri="{FF2B5EF4-FFF2-40B4-BE49-F238E27FC236}">
                <a16:creationId xmlns:a16="http://schemas.microsoft.com/office/drawing/2014/main" id="{174832D3-C50A-23EB-7A1E-22DA00041E3E}"/>
              </a:ext>
            </a:extLst>
          </p:cNvPr>
          <p:cNvSpPr txBox="1">
            <a:spLocks noChangeArrowheads="1"/>
          </p:cNvSpPr>
          <p:nvPr/>
        </p:nvSpPr>
        <p:spPr bwMode="auto">
          <a:xfrm>
            <a:off x="11224876" y="4576885"/>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-2,3%</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8" name="ApaDptLimitFlc2">
            <a:extLst>
              <a:ext uri="{FF2B5EF4-FFF2-40B4-BE49-F238E27FC236}">
                <a16:creationId xmlns:a16="http://schemas.microsoft.com/office/drawing/2014/main" id="{DCA77792-E338-A9FB-E838-8CDDAC1DF77E}"/>
              </a:ext>
            </a:extLst>
          </p:cNvPr>
          <p:cNvSpPr/>
          <p:nvPr/>
        </p:nvSpPr>
        <p:spPr>
          <a:xfrm rot="2700000">
            <a:off x="10818249" y="4602085"/>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ApaDptLimitPrx2">
            <a:extLst>
              <a:ext uri="{FF2B5EF4-FFF2-40B4-BE49-F238E27FC236}">
                <a16:creationId xmlns:a16="http://schemas.microsoft.com/office/drawing/2014/main" id="{B3FE9C1D-DD6B-52FA-BF8D-F98C5409ED98}"/>
              </a:ext>
            </a:extLst>
          </p:cNvPr>
          <p:cNvSpPr/>
          <p:nvPr/>
        </p:nvSpPr>
        <p:spPr>
          <a:xfrm>
            <a:off x="9208325" y="4574933"/>
            <a:ext cx="1553444" cy="432000"/>
          </a:xfrm>
          <a:prstGeom prst="rect">
            <a:avLst/>
          </a:prstGeom>
          <a:solidFill>
            <a:srgbClr val="FFFF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1 700 €</a:t>
            </a:r>
          </a:p>
        </p:txBody>
      </p:sp>
      <p:sp>
        <p:nvSpPr>
          <p:cNvPr id="70" name="ApaDptLimitLib2">
            <a:extLst>
              <a:ext uri="{FF2B5EF4-FFF2-40B4-BE49-F238E27FC236}">
                <a16:creationId xmlns:a16="http://schemas.microsoft.com/office/drawing/2014/main" id="{4717C099-BB87-970B-1520-68E62ED8CBDE}"/>
              </a:ext>
            </a:extLst>
          </p:cNvPr>
          <p:cNvSpPr txBox="1">
            <a:spLocks noChangeArrowheads="1"/>
          </p:cNvSpPr>
          <p:nvPr/>
        </p:nvSpPr>
        <p:spPr bwMode="auto">
          <a:xfrm>
            <a:off x="9104537" y="3911955"/>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Aveyron</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88" name="ApaDptLimitLib5">
            <a:extLst>
              <a:ext uri="{FF2B5EF4-FFF2-40B4-BE49-F238E27FC236}">
                <a16:creationId xmlns:a16="http://schemas.microsoft.com/office/drawing/2014/main" id="{A3246051-4AC8-9565-8A0E-F1A314E239ED}"/>
              </a:ext>
            </a:extLst>
          </p:cNvPr>
          <p:cNvSpPr txBox="1">
            <a:spLocks noChangeArrowheads="1"/>
          </p:cNvSpPr>
          <p:nvPr/>
        </p:nvSpPr>
        <p:spPr bwMode="auto">
          <a:xfrm>
            <a:off x="9093282" y="1575595"/>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Tarn</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89" name="ApaDptLimitPrx5">
            <a:extLst>
              <a:ext uri="{FF2B5EF4-FFF2-40B4-BE49-F238E27FC236}">
                <a16:creationId xmlns:a16="http://schemas.microsoft.com/office/drawing/2014/main" id="{96DE1C4F-E6B2-AD05-9715-7BF13A3782BB}"/>
              </a:ext>
            </a:extLst>
          </p:cNvPr>
          <p:cNvSpPr/>
          <p:nvPr/>
        </p:nvSpPr>
        <p:spPr>
          <a:xfrm>
            <a:off x="9197070" y="2238573"/>
            <a:ext cx="1553444" cy="432000"/>
          </a:xfrm>
          <a:prstGeom prst="rect">
            <a:avLst/>
          </a:prstGeom>
          <a:solidFill>
            <a:srgbClr val="FFF2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1 840 €</a:t>
            </a:r>
          </a:p>
        </p:txBody>
      </p:sp>
      <p:sp>
        <p:nvSpPr>
          <p:cNvPr id="90" name="ApaDptLimitEvo5">
            <a:extLst>
              <a:ext uri="{FF2B5EF4-FFF2-40B4-BE49-F238E27FC236}">
                <a16:creationId xmlns:a16="http://schemas.microsoft.com/office/drawing/2014/main" id="{99387BA1-6A4A-5B34-BB59-764073A4784C}"/>
              </a:ext>
            </a:extLst>
          </p:cNvPr>
          <p:cNvSpPr txBox="1">
            <a:spLocks noChangeArrowheads="1"/>
          </p:cNvSpPr>
          <p:nvPr/>
        </p:nvSpPr>
        <p:spPr bwMode="auto">
          <a:xfrm>
            <a:off x="11213621" y="2240525"/>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+1,4%</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1" name="ApaDptLimitFlc5">
            <a:extLst>
              <a:ext uri="{FF2B5EF4-FFF2-40B4-BE49-F238E27FC236}">
                <a16:creationId xmlns:a16="http://schemas.microsoft.com/office/drawing/2014/main" id="{9031F494-EC71-0EC5-532A-409A20C98369}"/>
              </a:ext>
            </a:extLst>
          </p:cNvPr>
          <p:cNvSpPr/>
          <p:nvPr/>
        </p:nvSpPr>
        <p:spPr>
          <a:xfrm rot="18900000">
            <a:off x="10806994" y="2265725"/>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descr="Une image contenant conception, Graphique, rouge, Police&#10;&#10;Description générée automatiquement">
            <a:extLst>
              <a:ext uri="{FF2B5EF4-FFF2-40B4-BE49-F238E27FC236}">
                <a16:creationId xmlns:a16="http://schemas.microsoft.com/office/drawing/2014/main" id="{A9891595-7DBF-E818-5A96-E41F2F0F39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2" name="Rectangle 1">
            <a:extLst>
              <a:ext uri="{FF2B5EF4-FFF2-40B4-BE49-F238E27FC236}">
                <a16:creationId xmlns:a16="http://schemas.microsoft.com/office/drawing/2014/main" id="{53FCDC01-44DB-12BF-82E0-B756BC5ADD60}"/>
              </a:ext>
            </a:extLst>
          </p:cNvPr>
          <p:cNvSpPr/>
          <p:nvPr/>
        </p:nvSpPr>
        <p:spPr>
          <a:xfrm>
            <a:off x="1079999" y="582267"/>
            <a:ext cx="10856625" cy="25200"/>
          </a:xfrm>
          <a:prstGeom prst="rect">
            <a:avLst/>
          </a:prstGeom>
          <a:solidFill>
            <a:srgbClr val="FF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3" name="Carto">
            <a:extLst>
              <a:ext uri="{FF2B5EF4-FFF2-40B4-BE49-F238E27FC236}">
                <a16:creationId xmlns:a16="http://schemas.microsoft.com/office/drawing/2014/main" id="{C9C682C7-EB38-957B-A658-B2827F165D9D}"/>
              </a:ext>
            </a:extLst>
          </p:cNvPr>
          <p:cNvSpPr/>
          <p:nvPr/>
        </p:nvSpPr>
        <p:spPr>
          <a:xfrm>
            <a:off x="3973528" y="974753"/>
            <a:ext cx="5004334" cy="500129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56289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ApaPrefect">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14</a:t>
            </a:fld>
            <a:endParaRPr lang="fr-FR" dirty="0"/>
          </a:p>
        </p:txBody>
      </p:sp>
      <p:sp>
        <p:nvSpPr>
          <p:cNvPr id="8" name="Rectangle 7">
            <a:extLst>
              <a:ext uri="{FF2B5EF4-FFF2-40B4-BE49-F238E27FC236}">
                <a16:creationId xmlns:a16="http://schemas.microsoft.com/office/drawing/2014/main" id="{E15D9874-81F2-CD58-49A2-DE8D8DDEDB00}"/>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spc="-15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au m² médians et évolutions sur 1 an des préfectures voisines</a:t>
            </a:r>
          </a:p>
        </p:txBody>
      </p:sp>
      <p:sp>
        <p:nvSpPr>
          <p:cNvPr id="5" name="Rectangle 4">
            <a:extLst>
              <a:ext uri="{FF2B5EF4-FFF2-40B4-BE49-F238E27FC236}">
                <a16:creationId xmlns:a16="http://schemas.microsoft.com/office/drawing/2014/main" id="{58B9D3A4-8505-E6BF-FBD4-7336AA7C9B74}"/>
              </a:ext>
            </a:extLst>
          </p:cNvPr>
          <p:cNvSpPr/>
          <p:nvPr/>
        </p:nvSpPr>
        <p:spPr>
          <a:xfrm>
            <a:off x="-9211" y="-2961"/>
            <a:ext cx="768820" cy="6372000"/>
          </a:xfrm>
          <a:prstGeom prst="rect">
            <a:avLst/>
          </a:prstGeom>
          <a:solidFill>
            <a:srgbClr val="FF797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9" name="Image 8" descr="Une image contenant conception, Graphique, rouge, Police&#10;&#10;Description générée automatiquement">
            <a:extLst>
              <a:ext uri="{FF2B5EF4-FFF2-40B4-BE49-F238E27FC236}">
                <a16:creationId xmlns:a16="http://schemas.microsoft.com/office/drawing/2014/main" id="{829AA18E-52A2-1928-C382-3209C6A23C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6" name="Rectangle 5">
            <a:extLst>
              <a:ext uri="{FF2B5EF4-FFF2-40B4-BE49-F238E27FC236}">
                <a16:creationId xmlns:a16="http://schemas.microsoft.com/office/drawing/2014/main" id="{6C05F46C-B4E6-C653-EC13-B5637519A154}"/>
              </a:ext>
            </a:extLst>
          </p:cNvPr>
          <p:cNvSpPr/>
          <p:nvPr/>
        </p:nvSpPr>
        <p:spPr>
          <a:xfrm>
            <a:off x="1079999" y="582267"/>
            <a:ext cx="10856625" cy="25200"/>
          </a:xfrm>
          <a:prstGeom prst="rect">
            <a:avLst/>
          </a:prstGeom>
          <a:solidFill>
            <a:srgbClr val="FF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2" name="graphApaPrefPrix">
            <a:extLst>
              <a:ext uri="{FF2B5EF4-FFF2-40B4-BE49-F238E27FC236}">
                <a16:creationId xmlns:a16="http://schemas.microsoft.com/office/drawing/2014/main" id="{00000000-0008-0000-0C00-000002000000}"/>
              </a:ext>
            </a:extLst>
          </p:cNvPr>
          <p:cNvGraphicFramePr>
            <a:graphicFrameLocks/>
          </p:cNvGraphicFramePr>
          <p:nvPr>
            <p:extLst>
              <p:ext uri="{D42A27DB-BD31-4B8C-83A1-F6EECF244321}">
                <p14:modId xmlns:p14="http://schemas.microsoft.com/office/powerpoint/2010/main" val="3120826988"/>
              </p:ext>
            </p:extLst>
          </p:nvPr>
        </p:nvGraphicFramePr>
        <p:xfrm>
          <a:off x="1270000" y="1270000"/>
          <a:ext cx="5962650" cy="45577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graphApaPrefEvol">
            <a:extLst>
              <a:ext uri="{FF2B5EF4-FFF2-40B4-BE49-F238E27FC236}">
                <a16:creationId xmlns:a16="http://schemas.microsoft.com/office/drawing/2014/main" id="{00000000-0008-0000-0C00-000003000000}"/>
              </a:ext>
            </a:extLst>
          </p:cNvPr>
          <p:cNvGraphicFramePr>
            <a:graphicFrameLocks/>
          </p:cNvGraphicFramePr>
          <p:nvPr>
            <p:extLst>
              <p:ext uri="{D42A27DB-BD31-4B8C-83A1-F6EECF244321}">
                <p14:modId xmlns:p14="http://schemas.microsoft.com/office/powerpoint/2010/main" val="788909066"/>
              </p:ext>
            </p:extLst>
          </p:nvPr>
        </p:nvGraphicFramePr>
        <p:xfrm>
          <a:off x="7493000" y="1270000"/>
          <a:ext cx="2947035" cy="456342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3064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ApaRepart2">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15</a:t>
            </a:fld>
            <a:endParaRPr lang="fr-FR" dirty="0"/>
          </a:p>
        </p:txBody>
      </p:sp>
      <p:sp>
        <p:nvSpPr>
          <p:cNvPr id="11" name="Rectangle 10">
            <a:extLst>
              <a:ext uri="{FF2B5EF4-FFF2-40B4-BE49-F238E27FC236}">
                <a16:creationId xmlns:a16="http://schemas.microsoft.com/office/drawing/2014/main" id="{8CF83B6D-346D-8A60-6982-1D73B2484CAD}"/>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la part des ventes par nombre de pièces</a:t>
            </a:r>
          </a:p>
        </p:txBody>
      </p:sp>
      <p:sp>
        <p:nvSpPr>
          <p:cNvPr id="3" name="Rectangle 2">
            <a:extLst>
              <a:ext uri="{FF2B5EF4-FFF2-40B4-BE49-F238E27FC236}">
                <a16:creationId xmlns:a16="http://schemas.microsoft.com/office/drawing/2014/main" id="{FF01F098-3252-9DB4-0A6D-57C41DA0472D}"/>
              </a:ext>
            </a:extLst>
          </p:cNvPr>
          <p:cNvSpPr/>
          <p:nvPr/>
        </p:nvSpPr>
        <p:spPr>
          <a:xfrm>
            <a:off x="-9211" y="-2961"/>
            <a:ext cx="768820" cy="6372000"/>
          </a:xfrm>
          <a:prstGeom prst="rect">
            <a:avLst/>
          </a:prstGeom>
          <a:solidFill>
            <a:srgbClr val="FF797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5" name="Image 4" descr="Une image contenant conception, Graphique, rouge, Police&#10;&#10;Description générée automatiquement">
            <a:extLst>
              <a:ext uri="{FF2B5EF4-FFF2-40B4-BE49-F238E27FC236}">
                <a16:creationId xmlns:a16="http://schemas.microsoft.com/office/drawing/2014/main" id="{C73E4E24-9900-E5AF-71A6-3661406C0B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7" name="Rectangle 6">
            <a:extLst>
              <a:ext uri="{FF2B5EF4-FFF2-40B4-BE49-F238E27FC236}">
                <a16:creationId xmlns:a16="http://schemas.microsoft.com/office/drawing/2014/main" id="{54EC13C7-614E-05BC-0B38-B4DBA2E88D17}"/>
              </a:ext>
            </a:extLst>
          </p:cNvPr>
          <p:cNvSpPr/>
          <p:nvPr/>
        </p:nvSpPr>
        <p:spPr>
          <a:xfrm>
            <a:off x="1079999" y="582267"/>
            <a:ext cx="10856625" cy="25200"/>
          </a:xfrm>
          <a:prstGeom prst="rect">
            <a:avLst/>
          </a:prstGeom>
          <a:solidFill>
            <a:srgbClr val="FF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2" name="graphApaRepart2">
            <a:extLst>
              <a:ext uri="{FF2B5EF4-FFF2-40B4-BE49-F238E27FC236}">
                <a16:creationId xmlns:a16="http://schemas.microsoft.com/office/drawing/2014/main" id="{00000000-0008-0000-0D00-000002000000}"/>
              </a:ext>
            </a:extLst>
          </p:cNvPr>
          <p:cNvGraphicFramePr>
            <a:graphicFrameLocks/>
          </p:cNvGraphicFramePr>
          <p:nvPr>
            <p:extLst>
              <p:ext uri="{D42A27DB-BD31-4B8C-83A1-F6EECF244321}">
                <p14:modId xmlns:p14="http://schemas.microsoft.com/office/powerpoint/2010/main" val="3675048990"/>
              </p:ext>
            </p:extLst>
          </p:nvPr>
        </p:nvGraphicFramePr>
        <p:xfrm>
          <a:off x="1003300" y="1524000"/>
          <a:ext cx="10715626" cy="4786313"/>
        </p:xfrm>
        <a:graphic>
          <a:graphicData uri="http://schemas.openxmlformats.org/drawingml/2006/chart">
            <c:chart xmlns:c="http://schemas.openxmlformats.org/drawingml/2006/chart" xmlns:r="http://schemas.openxmlformats.org/officeDocument/2006/relationships" r:id="rId4"/>
          </a:graphicData>
        </a:graphic>
      </p:graphicFrame>
      <p:sp>
        <p:nvSpPr>
          <p:cNvPr id="9" name="NomPrefect">
            <a:extLst>
              <a:ext uri="{FF2B5EF4-FFF2-40B4-BE49-F238E27FC236}">
                <a16:creationId xmlns:a16="http://schemas.microsoft.com/office/drawing/2014/main" id="{B76A8341-C712-8029-6823-2D2BBE352310}"/>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2823433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ApaCartoPrixSect">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16</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35" name="PrixSecApaMax">
            <a:extLst>
              <a:ext uri="{FF2B5EF4-FFF2-40B4-BE49-F238E27FC236}">
                <a16:creationId xmlns:a16="http://schemas.microsoft.com/office/drawing/2014/main" id="{0626108A-B163-2F22-99C7-D66B0B72EABA}"/>
              </a:ext>
            </a:extLst>
          </p:cNvPr>
          <p:cNvSpPr txBox="1">
            <a:spLocks noChangeArrowheads="1"/>
          </p:cNvSpPr>
          <p:nvPr/>
        </p:nvSpPr>
        <p:spPr bwMode="auto">
          <a:xfrm>
            <a:off x="7978528" y="6408008"/>
            <a:ext cx="10414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None/>
            </a:pPr>
            <a:r>
              <a:rPr lang="fr-FR" altLang="fr-FR" sz="1600" b="1">
                <a:solidFill>
                  <a:srgbClr val="002060"/>
                </a:solidFill>
                <a:latin typeface="+mn-lt"/>
                <a:cs typeface="Lucida Sans Unicode" panose="020B0602030504020204" pitchFamily="34" charset="0"/>
              </a:rPr>
              <a:t>4 170 €</a:t>
            </a:r>
            <a:endParaRPr lang="fr-FR" altLang="fr-FR" sz="1600" b="1" dirty="0">
              <a:solidFill>
                <a:srgbClr val="002060"/>
              </a:solidFill>
              <a:latin typeface="+mn-lt"/>
              <a:cs typeface="Lucida Sans Unicode" panose="020B0602030504020204" pitchFamily="34" charset="0"/>
            </a:endParaRPr>
          </a:p>
        </p:txBody>
      </p:sp>
      <p:pic>
        <p:nvPicPr>
          <p:cNvPr id="38" name="Image 37">
            <a:extLst>
              <a:ext uri="{FF2B5EF4-FFF2-40B4-BE49-F238E27FC236}">
                <a16:creationId xmlns:a16="http://schemas.microsoft.com/office/drawing/2014/main" id="{A6DA5AB7-CA4E-2258-24FD-E0CBF682A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344116" y="3712605"/>
            <a:ext cx="293096" cy="5058615"/>
          </a:xfrm>
          <a:prstGeom prst="rect">
            <a:avLst/>
          </a:prstGeom>
        </p:spPr>
      </p:pic>
      <p:sp>
        <p:nvSpPr>
          <p:cNvPr id="50" name="ApaSectPrx1">
            <a:extLst>
              <a:ext uri="{FF2B5EF4-FFF2-40B4-BE49-F238E27FC236}">
                <a16:creationId xmlns:a16="http://schemas.microsoft.com/office/drawing/2014/main" id="{834A00DB-F81D-9B97-E683-58E38E52D0CC}"/>
              </a:ext>
            </a:extLst>
          </p:cNvPr>
          <p:cNvSpPr/>
          <p:nvPr/>
        </p:nvSpPr>
        <p:spPr>
          <a:xfrm>
            <a:off x="1018488" y="1727207"/>
            <a:ext cx="1553444" cy="432000"/>
          </a:xfrm>
          <a:prstGeom prst="rect">
            <a:avLst/>
          </a:prstGeom>
          <a:solidFill>
            <a:srgbClr val="FF66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4 170 €</a:t>
            </a:r>
          </a:p>
        </p:txBody>
      </p:sp>
      <p:sp>
        <p:nvSpPr>
          <p:cNvPr id="28" name="PrixSecApaMin">
            <a:extLst>
              <a:ext uri="{FF2B5EF4-FFF2-40B4-BE49-F238E27FC236}">
                <a16:creationId xmlns:a16="http://schemas.microsoft.com/office/drawing/2014/main" id="{8B2CFBF3-3C8C-459D-0871-A487E0E7AB8B}"/>
              </a:ext>
            </a:extLst>
          </p:cNvPr>
          <p:cNvSpPr txBox="1">
            <a:spLocks noChangeArrowheads="1"/>
          </p:cNvSpPr>
          <p:nvPr/>
        </p:nvSpPr>
        <p:spPr bwMode="auto">
          <a:xfrm>
            <a:off x="3935760" y="6408008"/>
            <a:ext cx="115212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b="1">
                <a:solidFill>
                  <a:srgbClr val="002060"/>
                </a:solidFill>
                <a:latin typeface="+mn-lt"/>
                <a:cs typeface="Lucida Sans Unicode" panose="020B0602030504020204" pitchFamily="34" charset="0"/>
              </a:rPr>
              <a:t>1 380 €</a:t>
            </a:r>
            <a:endParaRPr lang="fr-FR" altLang="fr-FR" sz="1600" b="1" dirty="0">
              <a:solidFill>
                <a:srgbClr val="002060"/>
              </a:solidFill>
              <a:latin typeface="+mn-lt"/>
              <a:cs typeface="Lucida Sans Unicode" panose="020B0602030504020204" pitchFamily="34" charset="0"/>
            </a:endParaRPr>
          </a:p>
        </p:txBody>
      </p:sp>
      <p:sp>
        <p:nvSpPr>
          <p:cNvPr id="29" name="ApaSectEvo1">
            <a:extLst>
              <a:ext uri="{FF2B5EF4-FFF2-40B4-BE49-F238E27FC236}">
                <a16:creationId xmlns:a16="http://schemas.microsoft.com/office/drawing/2014/main" id="{2757FE89-4A5F-414D-B488-103981588145}"/>
              </a:ext>
            </a:extLst>
          </p:cNvPr>
          <p:cNvSpPr txBox="1">
            <a:spLocks noChangeArrowheads="1"/>
          </p:cNvSpPr>
          <p:nvPr/>
        </p:nvSpPr>
        <p:spPr bwMode="auto">
          <a:xfrm>
            <a:off x="3035039" y="1729159"/>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+0,7%</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32" name="Rectangle 31">
            <a:extLst>
              <a:ext uri="{FF2B5EF4-FFF2-40B4-BE49-F238E27FC236}">
                <a16:creationId xmlns:a16="http://schemas.microsoft.com/office/drawing/2014/main" id="{43AAA463-0DFF-5531-04A5-0C0AFD96CFBC}"/>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au m² médians et évolutions sur 1 an par secteur</a:t>
            </a:r>
          </a:p>
        </p:txBody>
      </p:sp>
      <p:sp>
        <p:nvSpPr>
          <p:cNvPr id="20" name="ApaSectFlc1">
            <a:extLst>
              <a:ext uri="{FF2B5EF4-FFF2-40B4-BE49-F238E27FC236}">
                <a16:creationId xmlns:a16="http://schemas.microsoft.com/office/drawing/2014/main" id="{A7A4B0D9-75A4-FAB6-7026-2B29B56A7667}"/>
              </a:ext>
            </a:extLst>
          </p:cNvPr>
          <p:cNvSpPr/>
          <p:nvPr/>
        </p:nvSpPr>
        <p:spPr>
          <a:xfrm>
            <a:off x="2628412" y="1754359"/>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ApaSectPrx4">
            <a:extLst>
              <a:ext uri="{FF2B5EF4-FFF2-40B4-BE49-F238E27FC236}">
                <a16:creationId xmlns:a16="http://schemas.microsoft.com/office/drawing/2014/main" id="{A0EA0E87-17E6-253C-C5E6-DCACD8D5B3F5}"/>
              </a:ext>
            </a:extLst>
          </p:cNvPr>
          <p:cNvSpPr/>
          <p:nvPr/>
        </p:nvSpPr>
        <p:spPr>
          <a:xfrm>
            <a:off x="1018488" y="5426660"/>
            <a:ext cx="1553444" cy="432000"/>
          </a:xfrm>
          <a:prstGeom prst="rect">
            <a:avLst/>
          </a:prstGeom>
          <a:solidFill>
            <a:srgbClr val="FF98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3 260 €</a:t>
            </a:r>
          </a:p>
        </p:txBody>
      </p:sp>
      <p:sp>
        <p:nvSpPr>
          <p:cNvPr id="57" name="ApaSectEvo4">
            <a:extLst>
              <a:ext uri="{FF2B5EF4-FFF2-40B4-BE49-F238E27FC236}">
                <a16:creationId xmlns:a16="http://schemas.microsoft.com/office/drawing/2014/main" id="{15CBD3D4-D6D3-06B6-6C2E-DC9E7FADE921}"/>
              </a:ext>
            </a:extLst>
          </p:cNvPr>
          <p:cNvSpPr txBox="1">
            <a:spLocks noChangeArrowheads="1"/>
          </p:cNvSpPr>
          <p:nvPr/>
        </p:nvSpPr>
        <p:spPr bwMode="auto">
          <a:xfrm>
            <a:off x="3035039" y="5428612"/>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-1,6%</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58" name="ApaSectFlc4">
            <a:extLst>
              <a:ext uri="{FF2B5EF4-FFF2-40B4-BE49-F238E27FC236}">
                <a16:creationId xmlns:a16="http://schemas.microsoft.com/office/drawing/2014/main" id="{CA783D3C-D470-465E-EBBE-B8894D4F744F}"/>
              </a:ext>
            </a:extLst>
          </p:cNvPr>
          <p:cNvSpPr/>
          <p:nvPr/>
        </p:nvSpPr>
        <p:spPr>
          <a:xfrm rot="2700000">
            <a:off x="2628412" y="5453812"/>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ApaSectEvo3">
            <a:extLst>
              <a:ext uri="{FF2B5EF4-FFF2-40B4-BE49-F238E27FC236}">
                <a16:creationId xmlns:a16="http://schemas.microsoft.com/office/drawing/2014/main" id="{8664A1F4-ACE7-9C00-8052-990A92A2E9A5}"/>
              </a:ext>
            </a:extLst>
          </p:cNvPr>
          <p:cNvSpPr txBox="1">
            <a:spLocks noChangeArrowheads="1"/>
          </p:cNvSpPr>
          <p:nvPr/>
        </p:nvSpPr>
        <p:spPr bwMode="auto">
          <a:xfrm>
            <a:off x="3035039" y="4294560"/>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-2,1%</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3" name="ApaSectFlc3">
            <a:extLst>
              <a:ext uri="{FF2B5EF4-FFF2-40B4-BE49-F238E27FC236}">
                <a16:creationId xmlns:a16="http://schemas.microsoft.com/office/drawing/2014/main" id="{23CCE03B-6733-0565-D86C-EBE79852A664}"/>
              </a:ext>
            </a:extLst>
          </p:cNvPr>
          <p:cNvSpPr/>
          <p:nvPr/>
        </p:nvSpPr>
        <p:spPr>
          <a:xfrm rot="2700000">
            <a:off x="2628412" y="4319760"/>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4" name="ApaSectPrx3">
            <a:extLst>
              <a:ext uri="{FF2B5EF4-FFF2-40B4-BE49-F238E27FC236}">
                <a16:creationId xmlns:a16="http://schemas.microsoft.com/office/drawing/2014/main" id="{6FB12515-1554-F5AC-1A90-D15BCF42B05E}"/>
              </a:ext>
            </a:extLst>
          </p:cNvPr>
          <p:cNvSpPr/>
          <p:nvPr/>
        </p:nvSpPr>
        <p:spPr>
          <a:xfrm>
            <a:off x="1018488" y="4292608"/>
            <a:ext cx="1553444" cy="432000"/>
          </a:xfrm>
          <a:prstGeom prst="rect">
            <a:avLst/>
          </a:prstGeom>
          <a:solidFill>
            <a:srgbClr val="FF96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3 300 €</a:t>
            </a:r>
          </a:p>
        </p:txBody>
      </p:sp>
      <p:sp>
        <p:nvSpPr>
          <p:cNvPr id="67" name="ApaSectEvo2">
            <a:extLst>
              <a:ext uri="{FF2B5EF4-FFF2-40B4-BE49-F238E27FC236}">
                <a16:creationId xmlns:a16="http://schemas.microsoft.com/office/drawing/2014/main" id="{174832D3-C50A-23EB-7A1E-22DA00041E3E}"/>
              </a:ext>
            </a:extLst>
          </p:cNvPr>
          <p:cNvSpPr txBox="1">
            <a:spLocks noChangeArrowheads="1"/>
          </p:cNvSpPr>
          <p:nvPr/>
        </p:nvSpPr>
        <p:spPr bwMode="auto">
          <a:xfrm>
            <a:off x="3029243" y="2897886"/>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+2,7%</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8" name="ApaSectFlc2">
            <a:extLst>
              <a:ext uri="{FF2B5EF4-FFF2-40B4-BE49-F238E27FC236}">
                <a16:creationId xmlns:a16="http://schemas.microsoft.com/office/drawing/2014/main" id="{DCA77792-E338-A9FB-E838-8CDDAC1DF77E}"/>
              </a:ext>
            </a:extLst>
          </p:cNvPr>
          <p:cNvSpPr/>
          <p:nvPr/>
        </p:nvSpPr>
        <p:spPr>
          <a:xfrm rot="18900000">
            <a:off x="2622616" y="2923086"/>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ApaSectPrx2">
            <a:extLst>
              <a:ext uri="{FF2B5EF4-FFF2-40B4-BE49-F238E27FC236}">
                <a16:creationId xmlns:a16="http://schemas.microsoft.com/office/drawing/2014/main" id="{B3FE9C1D-DD6B-52FA-BF8D-F98C5409ED98}"/>
              </a:ext>
            </a:extLst>
          </p:cNvPr>
          <p:cNvSpPr/>
          <p:nvPr/>
        </p:nvSpPr>
        <p:spPr>
          <a:xfrm>
            <a:off x="1012692" y="2895934"/>
            <a:ext cx="1553444" cy="432000"/>
          </a:xfrm>
          <a:prstGeom prst="rect">
            <a:avLst/>
          </a:prstGeom>
          <a:solidFill>
            <a:srgbClr val="FF8A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3 510 €</a:t>
            </a:r>
          </a:p>
        </p:txBody>
      </p:sp>
      <p:sp>
        <p:nvSpPr>
          <p:cNvPr id="89" name="ApaSectPrx5">
            <a:extLst>
              <a:ext uri="{FF2B5EF4-FFF2-40B4-BE49-F238E27FC236}">
                <a16:creationId xmlns:a16="http://schemas.microsoft.com/office/drawing/2014/main" id="{96DE1C4F-E6B2-AD05-9715-7BF13A3782BB}"/>
              </a:ext>
            </a:extLst>
          </p:cNvPr>
          <p:cNvSpPr/>
          <p:nvPr/>
        </p:nvSpPr>
        <p:spPr>
          <a:xfrm>
            <a:off x="9239910" y="1659420"/>
            <a:ext cx="1553444" cy="432000"/>
          </a:xfrm>
          <a:prstGeom prst="rect">
            <a:avLst/>
          </a:prstGeom>
          <a:solidFill>
            <a:srgbClr val="FFD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2 160 €</a:t>
            </a:r>
          </a:p>
        </p:txBody>
      </p:sp>
      <p:sp>
        <p:nvSpPr>
          <p:cNvPr id="90" name="ApaSectEvo5">
            <a:extLst>
              <a:ext uri="{FF2B5EF4-FFF2-40B4-BE49-F238E27FC236}">
                <a16:creationId xmlns:a16="http://schemas.microsoft.com/office/drawing/2014/main" id="{99387BA1-6A4A-5B34-BB59-764073A4784C}"/>
              </a:ext>
            </a:extLst>
          </p:cNvPr>
          <p:cNvSpPr txBox="1">
            <a:spLocks noChangeArrowheads="1"/>
          </p:cNvSpPr>
          <p:nvPr/>
        </p:nvSpPr>
        <p:spPr bwMode="auto">
          <a:xfrm>
            <a:off x="11256461" y="1661372"/>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-1,7%</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1" name="ApaSectFlc5">
            <a:extLst>
              <a:ext uri="{FF2B5EF4-FFF2-40B4-BE49-F238E27FC236}">
                <a16:creationId xmlns:a16="http://schemas.microsoft.com/office/drawing/2014/main" id="{9031F494-EC71-0EC5-532A-409A20C98369}"/>
              </a:ext>
            </a:extLst>
          </p:cNvPr>
          <p:cNvSpPr/>
          <p:nvPr/>
        </p:nvSpPr>
        <p:spPr>
          <a:xfrm rot="2700000">
            <a:off x="10849834" y="1686572"/>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7" name="ApaSectEvo7">
            <a:extLst>
              <a:ext uri="{FF2B5EF4-FFF2-40B4-BE49-F238E27FC236}">
                <a16:creationId xmlns:a16="http://schemas.microsoft.com/office/drawing/2014/main" id="{981068A4-D45A-EF89-997F-F2F03E807CC2}"/>
              </a:ext>
            </a:extLst>
          </p:cNvPr>
          <p:cNvSpPr txBox="1">
            <a:spLocks noChangeArrowheads="1"/>
          </p:cNvSpPr>
          <p:nvPr/>
        </p:nvSpPr>
        <p:spPr bwMode="auto">
          <a:xfrm>
            <a:off x="11256461" y="5181590"/>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-1,7%</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8" name="ApaSectFlc7">
            <a:extLst>
              <a:ext uri="{FF2B5EF4-FFF2-40B4-BE49-F238E27FC236}">
                <a16:creationId xmlns:a16="http://schemas.microsoft.com/office/drawing/2014/main" id="{A4331F05-DBFF-AB29-915B-04DEFE3D0557}"/>
              </a:ext>
            </a:extLst>
          </p:cNvPr>
          <p:cNvSpPr/>
          <p:nvPr/>
        </p:nvSpPr>
        <p:spPr>
          <a:xfrm rot="2700000">
            <a:off x="10849834" y="5242502"/>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9" name="ApaSectPrx7">
            <a:extLst>
              <a:ext uri="{FF2B5EF4-FFF2-40B4-BE49-F238E27FC236}">
                <a16:creationId xmlns:a16="http://schemas.microsoft.com/office/drawing/2014/main" id="{1E11112D-DD16-8E79-04CC-2EE5CC65B9DD}"/>
              </a:ext>
            </a:extLst>
          </p:cNvPr>
          <p:cNvSpPr/>
          <p:nvPr/>
        </p:nvSpPr>
        <p:spPr>
          <a:xfrm>
            <a:off x="9239910" y="5179638"/>
            <a:ext cx="1553444" cy="432000"/>
          </a:xfrm>
          <a:prstGeom prst="rect">
            <a:avLst/>
          </a:prstGeom>
          <a:solidFill>
            <a:srgbClr val="FFFF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1 380 €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100" name="ApaSectEvo6">
            <a:extLst>
              <a:ext uri="{FF2B5EF4-FFF2-40B4-BE49-F238E27FC236}">
                <a16:creationId xmlns:a16="http://schemas.microsoft.com/office/drawing/2014/main" id="{64E3B495-43AE-92E4-135A-91EE8FA00751}"/>
              </a:ext>
            </a:extLst>
          </p:cNvPr>
          <p:cNvSpPr txBox="1">
            <a:spLocks noChangeArrowheads="1"/>
          </p:cNvSpPr>
          <p:nvPr/>
        </p:nvSpPr>
        <p:spPr bwMode="auto">
          <a:xfrm>
            <a:off x="11256461" y="3427259"/>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-0,6%</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101" name="ApaSectFlc6">
            <a:extLst>
              <a:ext uri="{FF2B5EF4-FFF2-40B4-BE49-F238E27FC236}">
                <a16:creationId xmlns:a16="http://schemas.microsoft.com/office/drawing/2014/main" id="{3207F575-F23A-AE5D-1EA0-E702C84D2FF8}"/>
              </a:ext>
            </a:extLst>
          </p:cNvPr>
          <p:cNvSpPr/>
          <p:nvPr/>
        </p:nvSpPr>
        <p:spPr>
          <a:xfrm>
            <a:off x="10849834" y="3452459"/>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2" name="ApaSectPrx6">
            <a:extLst>
              <a:ext uri="{FF2B5EF4-FFF2-40B4-BE49-F238E27FC236}">
                <a16:creationId xmlns:a16="http://schemas.microsoft.com/office/drawing/2014/main" id="{29A084F5-76D5-3A80-4797-98C22888F00E}"/>
              </a:ext>
            </a:extLst>
          </p:cNvPr>
          <p:cNvSpPr/>
          <p:nvPr/>
        </p:nvSpPr>
        <p:spPr>
          <a:xfrm>
            <a:off x="9239910" y="3425307"/>
            <a:ext cx="1553444" cy="432000"/>
          </a:xfrm>
          <a:prstGeom prst="rect">
            <a:avLst/>
          </a:prstGeom>
          <a:solidFill>
            <a:srgbClr val="FFFA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1 470 €</a:t>
            </a:r>
          </a:p>
        </p:txBody>
      </p:sp>
      <p:sp>
        <p:nvSpPr>
          <p:cNvPr id="5" name="Rectangle 4">
            <a:extLst>
              <a:ext uri="{FF2B5EF4-FFF2-40B4-BE49-F238E27FC236}">
                <a16:creationId xmlns:a16="http://schemas.microsoft.com/office/drawing/2014/main" id="{2FD03D12-34E5-C7FE-CE6C-16EDF885FDC2}"/>
              </a:ext>
            </a:extLst>
          </p:cNvPr>
          <p:cNvSpPr/>
          <p:nvPr/>
        </p:nvSpPr>
        <p:spPr>
          <a:xfrm>
            <a:off x="-9211" y="-2961"/>
            <a:ext cx="768820" cy="6372000"/>
          </a:xfrm>
          <a:prstGeom prst="rect">
            <a:avLst/>
          </a:prstGeom>
          <a:solidFill>
            <a:srgbClr val="FF797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6" name="Image 5" descr="Une image contenant conception, Graphique, rouge, Police&#10;&#10;Description générée automatiquement">
            <a:extLst>
              <a:ext uri="{FF2B5EF4-FFF2-40B4-BE49-F238E27FC236}">
                <a16:creationId xmlns:a16="http://schemas.microsoft.com/office/drawing/2014/main" id="{EEA2871A-6450-5BED-FECA-87C5DFB207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2" name="Rectangle 1">
            <a:extLst>
              <a:ext uri="{FF2B5EF4-FFF2-40B4-BE49-F238E27FC236}">
                <a16:creationId xmlns:a16="http://schemas.microsoft.com/office/drawing/2014/main" id="{FBD4699A-C22C-1F93-FE84-0739CCE61648}"/>
              </a:ext>
            </a:extLst>
          </p:cNvPr>
          <p:cNvSpPr/>
          <p:nvPr/>
        </p:nvSpPr>
        <p:spPr>
          <a:xfrm>
            <a:off x="1079999" y="582267"/>
            <a:ext cx="10856625" cy="25200"/>
          </a:xfrm>
          <a:prstGeom prst="rect">
            <a:avLst/>
          </a:prstGeom>
          <a:solidFill>
            <a:srgbClr val="FF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7" name="ApaSectLib1">
            <a:extLst>
              <a:ext uri="{FF2B5EF4-FFF2-40B4-BE49-F238E27FC236}">
                <a16:creationId xmlns:a16="http://schemas.microsoft.com/office/drawing/2014/main" id="{9C3FE3FF-0D1D-7702-678D-902C83C3B0A8}"/>
              </a:ext>
            </a:extLst>
          </p:cNvPr>
          <p:cNvSpPr txBox="1">
            <a:spLocks noChangeArrowheads="1"/>
          </p:cNvSpPr>
          <p:nvPr/>
        </p:nvSpPr>
        <p:spPr bwMode="auto">
          <a:xfrm>
            <a:off x="914699" y="1064229"/>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dirty="0">
                <a:solidFill>
                  <a:srgbClr val="203965"/>
                </a:solidFill>
                <a:latin typeface="Lucida Sans Unicode" panose="020B0602030504020204" pitchFamily="34" charset="0"/>
                <a:ea typeface="Cambria" panose="02040503050406030204" pitchFamily="18" charset="0"/>
                <a:cs typeface="Lucida Sans Unicode" panose="020B0602030504020204" pitchFamily="34" charset="0"/>
              </a:rPr>
              <a:t>Littoral</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8" name="ApaSectLib4">
            <a:extLst>
              <a:ext uri="{FF2B5EF4-FFF2-40B4-BE49-F238E27FC236}">
                <a16:creationId xmlns:a16="http://schemas.microsoft.com/office/drawing/2014/main" id="{8B395A87-EF91-80DB-7CFC-A3E3AC3C2307}"/>
              </a:ext>
            </a:extLst>
          </p:cNvPr>
          <p:cNvSpPr txBox="1">
            <a:spLocks noChangeArrowheads="1"/>
          </p:cNvSpPr>
          <p:nvPr/>
        </p:nvSpPr>
        <p:spPr bwMode="auto">
          <a:xfrm>
            <a:off x="914699" y="4763682"/>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Montpellier</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9" name="ApaSectLib3">
            <a:extLst>
              <a:ext uri="{FF2B5EF4-FFF2-40B4-BE49-F238E27FC236}">
                <a16:creationId xmlns:a16="http://schemas.microsoft.com/office/drawing/2014/main" id="{B224E9F4-1DD2-68CE-FE8F-59887D5F0822}"/>
              </a:ext>
            </a:extLst>
          </p:cNvPr>
          <p:cNvSpPr txBox="1">
            <a:spLocks noChangeArrowheads="1"/>
          </p:cNvSpPr>
          <p:nvPr/>
        </p:nvSpPr>
        <p:spPr bwMode="auto">
          <a:xfrm>
            <a:off x="908903" y="3629630"/>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Périphérie Montpelliéraine</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0" name="ApaSectLib2">
            <a:extLst>
              <a:ext uri="{FF2B5EF4-FFF2-40B4-BE49-F238E27FC236}">
                <a16:creationId xmlns:a16="http://schemas.microsoft.com/office/drawing/2014/main" id="{6A447DD0-5CF9-93CF-D0D9-6C2D7708BBD1}"/>
              </a:ext>
            </a:extLst>
          </p:cNvPr>
          <p:cNvSpPr txBox="1">
            <a:spLocks noChangeArrowheads="1"/>
          </p:cNvSpPr>
          <p:nvPr/>
        </p:nvSpPr>
        <p:spPr bwMode="auto">
          <a:xfrm>
            <a:off x="908903" y="2232956"/>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Pays Sétois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2" name="ApaSectLib5">
            <a:extLst>
              <a:ext uri="{FF2B5EF4-FFF2-40B4-BE49-F238E27FC236}">
                <a16:creationId xmlns:a16="http://schemas.microsoft.com/office/drawing/2014/main" id="{5C98D883-D84B-9E18-9E96-3350DD990F11}"/>
              </a:ext>
            </a:extLst>
          </p:cNvPr>
          <p:cNvSpPr txBox="1">
            <a:spLocks noChangeArrowheads="1"/>
          </p:cNvSpPr>
          <p:nvPr/>
        </p:nvSpPr>
        <p:spPr bwMode="auto">
          <a:xfrm>
            <a:off x="9136121" y="996442"/>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Pays Biterrois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4" name="ApaSectLib7">
            <a:extLst>
              <a:ext uri="{FF2B5EF4-FFF2-40B4-BE49-F238E27FC236}">
                <a16:creationId xmlns:a16="http://schemas.microsoft.com/office/drawing/2014/main" id="{45E87767-DB8A-663B-0C2E-B93337CDDC1D}"/>
              </a:ext>
            </a:extLst>
          </p:cNvPr>
          <p:cNvSpPr txBox="1">
            <a:spLocks noChangeArrowheads="1"/>
          </p:cNvSpPr>
          <p:nvPr/>
        </p:nvSpPr>
        <p:spPr bwMode="auto">
          <a:xfrm>
            <a:off x="9130655" y="4516660"/>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Hauts Cantons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5" name="ApaSectLib6">
            <a:extLst>
              <a:ext uri="{FF2B5EF4-FFF2-40B4-BE49-F238E27FC236}">
                <a16:creationId xmlns:a16="http://schemas.microsoft.com/office/drawing/2014/main" id="{8EB6A9AB-B341-F51B-BACF-9A5D6E78ADC5}"/>
              </a:ext>
            </a:extLst>
          </p:cNvPr>
          <p:cNvSpPr txBox="1">
            <a:spLocks noChangeArrowheads="1"/>
          </p:cNvSpPr>
          <p:nvPr/>
        </p:nvSpPr>
        <p:spPr bwMode="auto">
          <a:xfrm>
            <a:off x="9136121" y="2762329"/>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Béziers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1" name="Carto">
            <a:extLst>
              <a:ext uri="{FF2B5EF4-FFF2-40B4-BE49-F238E27FC236}">
                <a16:creationId xmlns:a16="http://schemas.microsoft.com/office/drawing/2014/main" id="{4CC2A165-6B56-9BB6-B9BF-97476C6B08FA}"/>
              </a:ext>
            </a:extLst>
          </p:cNvPr>
          <p:cNvSpPr/>
          <p:nvPr/>
        </p:nvSpPr>
        <p:spPr>
          <a:xfrm>
            <a:off x="3973528" y="974753"/>
            <a:ext cx="5004334" cy="500129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NomPrefect">
            <a:extLst>
              <a:ext uri="{FF2B5EF4-FFF2-40B4-BE49-F238E27FC236}">
                <a16:creationId xmlns:a16="http://schemas.microsoft.com/office/drawing/2014/main" id="{CC8E1254-57E6-FBE2-3247-6AEE81699BFE}"/>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4035054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ApaPrixComm">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17</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32" name="Rectangle 31">
            <a:extLst>
              <a:ext uri="{FF2B5EF4-FFF2-40B4-BE49-F238E27FC236}">
                <a16:creationId xmlns:a16="http://schemas.microsoft.com/office/drawing/2014/main" id="{C61B1E3E-C963-6E07-2D48-0D32857B8B5F}"/>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au m² médians et évolutions sur 1 an par commune</a:t>
            </a:r>
          </a:p>
        </p:txBody>
      </p:sp>
      <p:sp>
        <p:nvSpPr>
          <p:cNvPr id="2" name="Rectangle 1">
            <a:extLst>
              <a:ext uri="{FF2B5EF4-FFF2-40B4-BE49-F238E27FC236}">
                <a16:creationId xmlns:a16="http://schemas.microsoft.com/office/drawing/2014/main" id="{9ED366AA-D357-5D97-7715-0E422C7B5DC9}"/>
              </a:ext>
            </a:extLst>
          </p:cNvPr>
          <p:cNvSpPr/>
          <p:nvPr/>
        </p:nvSpPr>
        <p:spPr>
          <a:xfrm>
            <a:off x="-9211" y="-2961"/>
            <a:ext cx="768820" cy="6372000"/>
          </a:xfrm>
          <a:prstGeom prst="rect">
            <a:avLst/>
          </a:prstGeom>
          <a:solidFill>
            <a:srgbClr val="FF797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3" name="Image 2" descr="Une image contenant conception, Graphique, rouge, Police&#10;&#10;Description générée automatiquement">
            <a:extLst>
              <a:ext uri="{FF2B5EF4-FFF2-40B4-BE49-F238E27FC236}">
                <a16:creationId xmlns:a16="http://schemas.microsoft.com/office/drawing/2014/main" id="{78E60439-D041-4A90-9EA3-4118609460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6" name="Rectangle 5">
            <a:extLst>
              <a:ext uri="{FF2B5EF4-FFF2-40B4-BE49-F238E27FC236}">
                <a16:creationId xmlns:a16="http://schemas.microsoft.com/office/drawing/2014/main" id="{D8EE30A4-6498-1DB4-29D5-6E9F6F34A208}"/>
              </a:ext>
            </a:extLst>
          </p:cNvPr>
          <p:cNvSpPr/>
          <p:nvPr/>
        </p:nvSpPr>
        <p:spPr>
          <a:xfrm>
            <a:off x="1079999" y="582267"/>
            <a:ext cx="10856625" cy="25200"/>
          </a:xfrm>
          <a:prstGeom prst="rect">
            <a:avLst/>
          </a:prstGeom>
          <a:solidFill>
            <a:srgbClr val="FF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7" name="Tableau 6">
            <a:extLst>
              <a:ext uri="{FF2B5EF4-FFF2-40B4-BE49-F238E27FC236}">
                <a16:creationId xmlns:a16="http://schemas.microsoft.com/office/drawing/2014/main" id="{22D2CA66-F289-85BE-E49C-12EEA2CCAD45}"/>
              </a:ext>
            </a:extLst>
          </p:cNvPr>
          <p:cNvGraphicFramePr>
            <a:graphicFrameLocks noGrp="1"/>
          </p:cNvGraphicFramePr>
          <p:nvPr>
            <p:extLst>
              <p:ext uri="{D42A27DB-BD31-4B8C-83A1-F6EECF244321}">
                <p14:modId xmlns:p14="http://schemas.microsoft.com/office/powerpoint/2010/main" val="3336863277"/>
              </p:ext>
            </p:extLst>
          </p:nvPr>
        </p:nvGraphicFramePr>
        <p:xfrm>
          <a:off x="1120597" y="1371576"/>
          <a:ext cx="5199247" cy="4562514"/>
        </p:xfrm>
        <a:graphic>
          <a:graphicData uri="http://schemas.openxmlformats.org/drawingml/2006/table">
            <a:tbl>
              <a:tblPr/>
              <a:tblGrid>
                <a:gridCol w="2421487">
                  <a:extLst>
                    <a:ext uri="{9D8B030D-6E8A-4147-A177-3AD203B41FA5}">
                      <a16:colId xmlns:a16="http://schemas.microsoft.com/office/drawing/2014/main" val="1727771003"/>
                    </a:ext>
                  </a:extLst>
                </a:gridCol>
                <a:gridCol w="1333356">
                  <a:extLst>
                    <a:ext uri="{9D8B030D-6E8A-4147-A177-3AD203B41FA5}">
                      <a16:colId xmlns:a16="http://schemas.microsoft.com/office/drawing/2014/main" val="1737492818"/>
                    </a:ext>
                  </a:extLst>
                </a:gridCol>
                <a:gridCol w="1444404">
                  <a:extLst>
                    <a:ext uri="{9D8B030D-6E8A-4147-A177-3AD203B41FA5}">
                      <a16:colId xmlns:a16="http://schemas.microsoft.com/office/drawing/2014/main" val="2242681259"/>
                    </a:ext>
                  </a:extLst>
                </a:gridCol>
              </a:tblGrid>
              <a:tr h="563544">
                <a:tc>
                  <a:txBody>
                    <a:bodyPr/>
                    <a:lstStyle/>
                    <a:p>
                      <a:pPr algn="l" fontAlgn="ctr">
                        <a:buNone/>
                      </a:pPr>
                      <a:r>
                        <a:rPr lang="fr-FR" sz="1600" b="1" i="0" u="none" strike="noStrike">
                          <a:solidFill>
                            <a:srgbClr val="002060"/>
                          </a:solidFill>
                          <a:effectLst/>
                          <a:latin typeface="Lucida Sans Unicode" panose="020B0602030504020204" pitchFamily="34" charset="0"/>
                        </a:rPr>
                        <a:t>Communes</a:t>
                      </a:r>
                    </a:p>
                  </a:txBody>
                  <a:tcPr marL="72000" marR="8805" marT="880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600" b="1" i="0" u="none" strike="noStrike" dirty="0">
                          <a:solidFill>
                            <a:srgbClr val="002060"/>
                          </a:solidFill>
                          <a:effectLst/>
                          <a:latin typeface="Lucida Sans Unicode" panose="020B0602030504020204" pitchFamily="34" charset="0"/>
                        </a:rPr>
                        <a:t>Prix au m² médians</a:t>
                      </a:r>
                    </a:p>
                  </a:txBody>
                  <a:tcPr marL="8805" marR="8805" marT="880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600" b="1" i="0" u="none" strike="noStrike" dirty="0">
                          <a:solidFill>
                            <a:srgbClr val="002060"/>
                          </a:solidFill>
                          <a:effectLst/>
                          <a:latin typeface="Lucida Sans Unicode" panose="020B0602030504020204" pitchFamily="34" charset="0"/>
                        </a:rPr>
                        <a:t>Évolutions</a:t>
                      </a:r>
                    </a:p>
                    <a:p>
                      <a:pPr algn="r" fontAlgn="ctr">
                        <a:buNone/>
                      </a:pPr>
                      <a:r>
                        <a:rPr lang="fr-FR" sz="1600" b="1" i="0" u="none" strike="noStrike" dirty="0">
                          <a:solidFill>
                            <a:srgbClr val="002060"/>
                          </a:solidFill>
                          <a:effectLst/>
                          <a:latin typeface="Lucida Sans Unicode" panose="020B0602030504020204" pitchFamily="34" charset="0"/>
                        </a:rPr>
                        <a:t>sur 1 an</a:t>
                      </a:r>
                    </a:p>
                  </a:txBody>
                  <a:tcPr marL="8805" marR="8805" marT="880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1998623238"/>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La Grande-Motte</a:t>
                      </a:r>
                    </a:p>
                  </a:txBody>
                  <a:tcPr marL="72000" marR="8805" marT="880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5 160 €/m²</a:t>
                      </a:r>
                    </a:p>
                  </a:txBody>
                  <a:tcPr marL="8805" marR="8805" marT="880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-3,8%</a:t>
                      </a:r>
                    </a:p>
                  </a:txBody>
                  <a:tcPr marL="8805" marR="8805" marT="880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039776969"/>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Vic-la-Gardiole</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5 130 €/m²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4,9%</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2793323886"/>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Palavas-les-Flots</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4 960 €/m²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-5,8%</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835803387"/>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Mauguio</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4 620 €/m²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2,0%</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813780544"/>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Lattes</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4 540 €/m²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-1,3%</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1796110627"/>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Pérols</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4 430 €/m²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2078729873"/>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Marseillan</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4 090 €/m²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4,4%</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1640287419"/>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Vias</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4 000 €/m²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-2,0%</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3673113870"/>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Le Crès</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3 980 €/m²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0,6%</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1922934516"/>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Balaruc-les-Bains</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3 830 €/m²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-3,8%</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3353109966"/>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Saint-Jean-de-Védas</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3 830 €/m²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-5,5%</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3380963365"/>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Valras-Plage</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3 740 €/m²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3,1%</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3195525243"/>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Agde</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3 640 €/m²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3,0%</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2266203442"/>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Castelnau-le-Lez</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3 610 €/m²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-1,9%</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2457464954"/>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Mèze</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3 490 €/m²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-3,8%</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3506137056"/>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Sète</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3 440 €/m²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6,3%</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2814987199"/>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Baillargues</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3 390 €/m²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35652840"/>
                  </a:ext>
                </a:extLst>
              </a:tr>
              <a:tr h="220134">
                <a:tc>
                  <a:txBody>
                    <a:bodyPr/>
                    <a:lstStyle/>
                    <a:p>
                      <a:pPr algn="l" fontAlgn="ctr">
                        <a:buNone/>
                      </a:pPr>
                      <a:r>
                        <a:rPr lang="fr-FR" sz="1400" b="0" i="0" u="none" strike="noStrike" dirty="0">
                          <a:solidFill>
                            <a:srgbClr val="002060"/>
                          </a:solidFill>
                          <a:effectLst/>
                          <a:latin typeface="Lucida Sans Unicode" panose="020B0602030504020204" pitchFamily="34" charset="0"/>
                        </a:rPr>
                        <a:t>Montpellier</a:t>
                      </a:r>
                    </a:p>
                  </a:txBody>
                  <a:tcPr marL="72000" marR="8805" marT="8805" marB="0" anchor="ctr">
                    <a:lnL>
                      <a:noFill/>
                    </a:lnL>
                    <a:lnR>
                      <a:noFill/>
                    </a:lnR>
                    <a:lnT>
                      <a:noFill/>
                    </a:lnT>
                    <a:lnB w="6350" cap="flat" cmpd="sng" algn="ctr">
                      <a:solidFill>
                        <a:srgbClr val="002060"/>
                      </a:solidFill>
                      <a:prstDash val="solid"/>
                      <a:round/>
                      <a:headEnd type="none" w="med" len="med"/>
                      <a:tailEnd type="none" w="med" len="med"/>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3 260 €/m²</a:t>
                      </a:r>
                    </a:p>
                  </a:txBody>
                  <a:tcPr marL="8805" marR="8805" marT="8805" marB="0" anchor="ctr">
                    <a:lnL>
                      <a:noFill/>
                    </a:lnL>
                    <a:lnR>
                      <a:noFill/>
                    </a:lnR>
                    <a:lnT>
                      <a:noFill/>
                    </a:lnT>
                    <a:lnB w="6350" cap="flat" cmpd="sng" algn="ctr">
                      <a:solidFill>
                        <a:srgbClr val="002060"/>
                      </a:solidFill>
                      <a:prstDash val="solid"/>
                      <a:round/>
                      <a:headEnd type="none" w="med" len="med"/>
                      <a:tailEnd type="none" w="med" len="med"/>
                    </a:lnB>
                    <a:solidFill>
                      <a:srgbClr val="FFE4E4"/>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-1,6%</a:t>
                      </a:r>
                    </a:p>
                  </a:txBody>
                  <a:tcPr marL="8805" marR="8805" marT="8805" marB="0" anchor="ctr">
                    <a:lnL>
                      <a:noFill/>
                    </a:lnL>
                    <a:lnR>
                      <a:noFill/>
                    </a:lnR>
                    <a:lnT>
                      <a:noFill/>
                    </a:lnT>
                    <a:lnB w="6350" cap="flat" cmpd="sng" algn="ctr">
                      <a:solidFill>
                        <a:srgbClr val="002060"/>
                      </a:solidFill>
                      <a:prstDash val="solid"/>
                      <a:round/>
                      <a:headEnd type="none" w="med" len="med"/>
                      <a:tailEnd type="none" w="med" len="med"/>
                    </a:lnB>
                    <a:solidFill>
                      <a:srgbClr val="FFE4E4"/>
                    </a:solidFill>
                  </a:tcPr>
                </a:tc>
                <a:extLst>
                  <a:ext uri="{0D108BD9-81ED-4DB2-BD59-A6C34878D82A}">
                    <a16:rowId xmlns:a16="http://schemas.microsoft.com/office/drawing/2014/main" val="3410214815"/>
                  </a:ext>
                </a:extLst>
              </a:tr>
            </a:tbl>
          </a:graphicData>
        </a:graphic>
      </p:graphicFrame>
      <p:graphicFrame>
        <p:nvGraphicFramePr>
          <p:cNvPr id="9" name="Tableau 8">
            <a:extLst>
              <a:ext uri="{FF2B5EF4-FFF2-40B4-BE49-F238E27FC236}">
                <a16:creationId xmlns:a16="http://schemas.microsoft.com/office/drawing/2014/main" id="{02062E5D-159A-9518-59A8-EA6ECC5B3BA2}"/>
              </a:ext>
            </a:extLst>
          </p:cNvPr>
          <p:cNvGraphicFramePr>
            <a:graphicFrameLocks noGrp="1"/>
          </p:cNvGraphicFramePr>
          <p:nvPr>
            <p:extLst>
              <p:ext uri="{D42A27DB-BD31-4B8C-83A1-F6EECF244321}">
                <p14:modId xmlns:p14="http://schemas.microsoft.com/office/powerpoint/2010/main" val="2440416315"/>
              </p:ext>
            </p:extLst>
          </p:nvPr>
        </p:nvGraphicFramePr>
        <p:xfrm>
          <a:off x="6737377" y="1371576"/>
          <a:ext cx="5199247" cy="4802850"/>
        </p:xfrm>
        <a:graphic>
          <a:graphicData uri="http://schemas.openxmlformats.org/drawingml/2006/table">
            <a:tbl>
              <a:tblPr/>
              <a:tblGrid>
                <a:gridCol w="2569299">
                  <a:extLst>
                    <a:ext uri="{9D8B030D-6E8A-4147-A177-3AD203B41FA5}">
                      <a16:colId xmlns:a16="http://schemas.microsoft.com/office/drawing/2014/main" val="1185865588"/>
                    </a:ext>
                  </a:extLst>
                </a:gridCol>
                <a:gridCol w="1314974">
                  <a:extLst>
                    <a:ext uri="{9D8B030D-6E8A-4147-A177-3AD203B41FA5}">
                      <a16:colId xmlns:a16="http://schemas.microsoft.com/office/drawing/2014/main" val="3846533989"/>
                    </a:ext>
                  </a:extLst>
                </a:gridCol>
                <a:gridCol w="1314974">
                  <a:extLst>
                    <a:ext uri="{9D8B030D-6E8A-4147-A177-3AD203B41FA5}">
                      <a16:colId xmlns:a16="http://schemas.microsoft.com/office/drawing/2014/main" val="79734684"/>
                    </a:ext>
                  </a:extLst>
                </a:gridCol>
              </a:tblGrid>
              <a:tr h="516260">
                <a:tc>
                  <a:txBody>
                    <a:bodyPr/>
                    <a:lstStyle/>
                    <a:p>
                      <a:pPr algn="l" fontAlgn="ctr">
                        <a:buNone/>
                      </a:pPr>
                      <a:r>
                        <a:rPr lang="fr-FR" sz="1600" b="1" i="0" u="none" strike="noStrike">
                          <a:solidFill>
                            <a:srgbClr val="002060"/>
                          </a:solidFill>
                          <a:effectLst/>
                          <a:latin typeface="Lucida Sans Unicode" panose="020B0602030504020204" pitchFamily="34" charset="0"/>
                        </a:rPr>
                        <a:t>Communes</a:t>
                      </a:r>
                    </a:p>
                  </a:txBody>
                  <a:tcPr marL="72000" marR="8460" marT="8460"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600" b="1" i="0" u="none" strike="noStrike" dirty="0">
                          <a:solidFill>
                            <a:srgbClr val="002060"/>
                          </a:solidFill>
                          <a:effectLst/>
                          <a:latin typeface="Lucida Sans Unicode" panose="020B0602030504020204" pitchFamily="34" charset="0"/>
                        </a:rPr>
                        <a:t>Prix au m² médians</a:t>
                      </a:r>
                    </a:p>
                  </a:txBody>
                  <a:tcPr marL="8460" marR="8460" marT="8460"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600" b="1" i="0" u="none" strike="noStrike">
                          <a:solidFill>
                            <a:srgbClr val="002060"/>
                          </a:solidFill>
                          <a:effectLst/>
                          <a:latin typeface="Lucida Sans Unicode" panose="020B0602030504020204" pitchFamily="34" charset="0"/>
                        </a:rPr>
                        <a:t>Évolutions sur 1 an</a:t>
                      </a:r>
                    </a:p>
                  </a:txBody>
                  <a:tcPr marL="8460" marR="8460" marT="8460"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1850739907"/>
                  </a:ext>
                </a:extLst>
              </a:tr>
              <a:tr h="225610">
                <a:tc>
                  <a:txBody>
                    <a:bodyPr/>
                    <a:lstStyle/>
                    <a:p>
                      <a:pPr algn="l" fontAlgn="ctr">
                        <a:buNone/>
                      </a:pPr>
                      <a:r>
                        <a:rPr lang="fr-FR" sz="1400" b="0" i="0" u="none" strike="noStrike" dirty="0">
                          <a:solidFill>
                            <a:srgbClr val="002060"/>
                          </a:solidFill>
                          <a:effectLst/>
                          <a:latin typeface="Lucida Sans Unicode" panose="020B0602030504020204" pitchFamily="34" charset="0"/>
                        </a:rPr>
                        <a:t>Frontignan</a:t>
                      </a:r>
                    </a:p>
                  </a:txBody>
                  <a:tcPr marL="72000" marR="8460" marT="8460"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3 110 €/m²</a:t>
                      </a:r>
                    </a:p>
                  </a:txBody>
                  <a:tcPr marL="8460" marR="8460" marT="8460"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0,1%</a:t>
                      </a:r>
                    </a:p>
                  </a:txBody>
                  <a:tcPr marL="8460" marR="8460" marT="8460"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855015184"/>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Villeneuve-lès-Maguelone</a:t>
                      </a:r>
                    </a:p>
                  </a:txBody>
                  <a:tcPr marL="7200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3 110 €/m²</a:t>
                      </a:r>
                    </a:p>
                  </a:txBody>
                  <a:tcPr marL="846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-4,3%</a:t>
                      </a:r>
                    </a:p>
                  </a:txBody>
                  <a:tcPr marL="8460" marR="8460" marT="8460" marB="0" anchor="ctr">
                    <a:lnL>
                      <a:noFill/>
                    </a:lnL>
                    <a:lnR>
                      <a:noFill/>
                    </a:lnR>
                    <a:lnT>
                      <a:noFill/>
                    </a:lnT>
                    <a:lnB>
                      <a:noFill/>
                    </a:lnB>
                    <a:solidFill>
                      <a:srgbClr val="FFE4E4"/>
                    </a:solidFill>
                  </a:tcPr>
                </a:tc>
                <a:extLst>
                  <a:ext uri="{0D108BD9-81ED-4DB2-BD59-A6C34878D82A}">
                    <a16:rowId xmlns:a16="http://schemas.microsoft.com/office/drawing/2014/main" val="203345552"/>
                  </a:ext>
                </a:extLst>
              </a:tr>
              <a:tr h="225610">
                <a:tc>
                  <a:txBody>
                    <a:bodyPr/>
                    <a:lstStyle/>
                    <a:p>
                      <a:pPr algn="l" fontAlgn="ctr">
                        <a:buNone/>
                      </a:pPr>
                      <a:r>
                        <a:rPr lang="fr-FR" sz="1400" b="0" i="0" u="none" strike="noStrike" dirty="0">
                          <a:solidFill>
                            <a:srgbClr val="002060"/>
                          </a:solidFill>
                          <a:effectLst/>
                          <a:latin typeface="Lucida Sans Unicode" panose="020B0602030504020204" pitchFamily="34" charset="0"/>
                        </a:rPr>
                        <a:t>Fabrègues</a:t>
                      </a:r>
                    </a:p>
                  </a:txBody>
                  <a:tcPr marL="72000" marR="8460" marT="8460"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3 100 €/m²</a:t>
                      </a:r>
                    </a:p>
                  </a:txBody>
                  <a:tcPr marL="8460" marR="8460" marT="8460" marB="0" anchor="ctr">
                    <a:lnL>
                      <a:noFill/>
                    </a:lnL>
                    <a:lnR>
                      <a:noFill/>
                    </a:lnR>
                    <a:lnT>
                      <a:noFill/>
                    </a:lnT>
                    <a:lnB>
                      <a:noFill/>
                    </a:lnB>
                    <a:solidFill>
                      <a:srgbClr val="FFFFFF"/>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8460" marR="8460" marT="8460" marB="0" anchor="ctr">
                    <a:lnL>
                      <a:noFill/>
                    </a:lnL>
                    <a:lnR>
                      <a:noFill/>
                    </a:lnR>
                    <a:lnT>
                      <a:noFill/>
                    </a:lnT>
                    <a:lnB>
                      <a:noFill/>
                    </a:lnB>
                    <a:solidFill>
                      <a:srgbClr val="FFFFFF"/>
                    </a:solidFill>
                  </a:tcPr>
                </a:tc>
                <a:extLst>
                  <a:ext uri="{0D108BD9-81ED-4DB2-BD59-A6C34878D82A}">
                    <a16:rowId xmlns:a16="http://schemas.microsoft.com/office/drawing/2014/main" val="3235962460"/>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Sérignan</a:t>
                      </a:r>
                    </a:p>
                  </a:txBody>
                  <a:tcPr marL="7200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3 040 €/m²</a:t>
                      </a:r>
                    </a:p>
                  </a:txBody>
                  <a:tcPr marL="846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-5,1%</a:t>
                      </a:r>
                    </a:p>
                  </a:txBody>
                  <a:tcPr marL="8460" marR="8460" marT="8460" marB="0" anchor="ctr">
                    <a:lnL>
                      <a:noFill/>
                    </a:lnL>
                    <a:lnR>
                      <a:noFill/>
                    </a:lnR>
                    <a:lnT>
                      <a:noFill/>
                    </a:lnT>
                    <a:lnB>
                      <a:noFill/>
                    </a:lnB>
                    <a:solidFill>
                      <a:srgbClr val="FFE4E4"/>
                    </a:solidFill>
                  </a:tcPr>
                </a:tc>
                <a:extLst>
                  <a:ext uri="{0D108BD9-81ED-4DB2-BD59-A6C34878D82A}">
                    <a16:rowId xmlns:a16="http://schemas.microsoft.com/office/drawing/2014/main" val="1622849792"/>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Marsillargues</a:t>
                      </a:r>
                    </a:p>
                  </a:txBody>
                  <a:tcPr marL="72000" marR="8460" marT="8460"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3 000 €/m²</a:t>
                      </a:r>
                    </a:p>
                  </a:txBody>
                  <a:tcPr marL="8460" marR="8460" marT="8460" marB="0" anchor="ctr">
                    <a:lnL>
                      <a:noFill/>
                    </a:lnL>
                    <a:lnR>
                      <a:noFill/>
                    </a:lnR>
                    <a:lnT>
                      <a:noFill/>
                    </a:lnT>
                    <a:lnB>
                      <a:noFill/>
                    </a:lnB>
                    <a:solidFill>
                      <a:srgbClr val="FFFFFF"/>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8460" marR="8460" marT="8460" marB="0" anchor="ctr">
                    <a:lnL>
                      <a:noFill/>
                    </a:lnL>
                    <a:lnR>
                      <a:noFill/>
                    </a:lnR>
                    <a:lnT>
                      <a:noFill/>
                    </a:lnT>
                    <a:lnB>
                      <a:noFill/>
                    </a:lnB>
                    <a:solidFill>
                      <a:srgbClr val="FFFFFF"/>
                    </a:solidFill>
                  </a:tcPr>
                </a:tc>
                <a:extLst>
                  <a:ext uri="{0D108BD9-81ED-4DB2-BD59-A6C34878D82A}">
                    <a16:rowId xmlns:a16="http://schemas.microsoft.com/office/drawing/2014/main" val="3952138075"/>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Grabels</a:t>
                      </a:r>
                    </a:p>
                  </a:txBody>
                  <a:tcPr marL="72000" marR="8460" marT="8460" marB="0" anchor="ctr">
                    <a:lnL>
                      <a:noFill/>
                    </a:lnL>
                    <a:lnR>
                      <a:noFill/>
                    </a:lnR>
                    <a:lnT>
                      <a:noFill/>
                    </a:lnT>
                    <a:lnB>
                      <a:noFill/>
                    </a:lnB>
                    <a:solidFill>
                      <a:srgbClr val="FFE4E4"/>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2 980 €/m²</a:t>
                      </a:r>
                    </a:p>
                  </a:txBody>
                  <a:tcPr marL="846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0,1%</a:t>
                      </a:r>
                    </a:p>
                  </a:txBody>
                  <a:tcPr marL="8460" marR="8460" marT="8460" marB="0" anchor="ctr">
                    <a:lnL>
                      <a:noFill/>
                    </a:lnL>
                    <a:lnR>
                      <a:noFill/>
                    </a:lnR>
                    <a:lnT>
                      <a:noFill/>
                    </a:lnT>
                    <a:lnB>
                      <a:noFill/>
                    </a:lnB>
                    <a:solidFill>
                      <a:srgbClr val="FFE4E4"/>
                    </a:solidFill>
                  </a:tcPr>
                </a:tc>
                <a:extLst>
                  <a:ext uri="{0D108BD9-81ED-4DB2-BD59-A6C34878D82A}">
                    <a16:rowId xmlns:a16="http://schemas.microsoft.com/office/drawing/2014/main" val="1909675759"/>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Juvignac</a:t>
                      </a:r>
                    </a:p>
                  </a:txBody>
                  <a:tcPr marL="72000" marR="8460" marT="8460"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2 900 €/m²</a:t>
                      </a:r>
                    </a:p>
                  </a:txBody>
                  <a:tcPr marL="8460" marR="8460" marT="8460"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-5,4%</a:t>
                      </a:r>
                    </a:p>
                  </a:txBody>
                  <a:tcPr marL="8460" marR="8460" marT="8460" marB="0" anchor="ctr">
                    <a:lnL>
                      <a:noFill/>
                    </a:lnL>
                    <a:lnR>
                      <a:noFill/>
                    </a:lnR>
                    <a:lnT>
                      <a:noFill/>
                    </a:lnT>
                    <a:lnB>
                      <a:noFill/>
                    </a:lnB>
                    <a:solidFill>
                      <a:srgbClr val="FFFFFF"/>
                    </a:solidFill>
                  </a:tcPr>
                </a:tc>
                <a:extLst>
                  <a:ext uri="{0D108BD9-81ED-4DB2-BD59-A6C34878D82A}">
                    <a16:rowId xmlns:a16="http://schemas.microsoft.com/office/drawing/2014/main" val="2903133060"/>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Portiragnes</a:t>
                      </a:r>
                    </a:p>
                  </a:txBody>
                  <a:tcPr marL="7200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2 860 €/m²</a:t>
                      </a:r>
                    </a:p>
                  </a:txBody>
                  <a:tcPr marL="846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-14,5%</a:t>
                      </a:r>
                    </a:p>
                  </a:txBody>
                  <a:tcPr marL="8460" marR="8460" marT="8460" marB="0" anchor="ctr">
                    <a:lnL>
                      <a:noFill/>
                    </a:lnL>
                    <a:lnR>
                      <a:noFill/>
                    </a:lnR>
                    <a:lnT>
                      <a:noFill/>
                    </a:lnT>
                    <a:lnB>
                      <a:noFill/>
                    </a:lnB>
                    <a:solidFill>
                      <a:srgbClr val="FFE4E4"/>
                    </a:solidFill>
                  </a:tcPr>
                </a:tc>
                <a:extLst>
                  <a:ext uri="{0D108BD9-81ED-4DB2-BD59-A6C34878D82A}">
                    <a16:rowId xmlns:a16="http://schemas.microsoft.com/office/drawing/2014/main" val="3851256458"/>
                  </a:ext>
                </a:extLst>
              </a:tr>
              <a:tr h="225610">
                <a:tc>
                  <a:txBody>
                    <a:bodyPr/>
                    <a:lstStyle/>
                    <a:p>
                      <a:pPr algn="l" fontAlgn="ctr">
                        <a:buNone/>
                      </a:pPr>
                      <a:r>
                        <a:rPr lang="fr-FR" sz="1400" b="0" i="0" u="none" strike="noStrike" dirty="0">
                          <a:solidFill>
                            <a:srgbClr val="002060"/>
                          </a:solidFill>
                          <a:effectLst/>
                          <a:latin typeface="Lucida Sans Unicode" panose="020B0602030504020204" pitchFamily="34" charset="0"/>
                        </a:rPr>
                        <a:t>Poussan</a:t>
                      </a:r>
                    </a:p>
                  </a:txBody>
                  <a:tcPr marL="72000" marR="8460" marT="8460"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2 670 €/m²</a:t>
                      </a:r>
                    </a:p>
                  </a:txBody>
                  <a:tcPr marL="8460" marR="8460" marT="8460" marB="0" anchor="ctr">
                    <a:lnL>
                      <a:noFill/>
                    </a:lnL>
                    <a:lnR>
                      <a:noFill/>
                    </a:lnR>
                    <a:lnT>
                      <a:noFill/>
                    </a:lnT>
                    <a:lnB>
                      <a:noFill/>
                    </a:lnB>
                    <a:solidFill>
                      <a:srgbClr val="FFFFFF"/>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8460" marR="8460" marT="8460" marB="0" anchor="ctr">
                    <a:lnL>
                      <a:noFill/>
                    </a:lnL>
                    <a:lnR>
                      <a:noFill/>
                    </a:lnR>
                    <a:lnT>
                      <a:noFill/>
                    </a:lnT>
                    <a:lnB>
                      <a:noFill/>
                    </a:lnB>
                    <a:solidFill>
                      <a:srgbClr val="FFFFFF"/>
                    </a:solidFill>
                  </a:tcPr>
                </a:tc>
                <a:extLst>
                  <a:ext uri="{0D108BD9-81ED-4DB2-BD59-A6C34878D82A}">
                    <a16:rowId xmlns:a16="http://schemas.microsoft.com/office/drawing/2014/main" val="3017705459"/>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Gigean</a:t>
                      </a:r>
                    </a:p>
                  </a:txBody>
                  <a:tcPr marL="7200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2 370 €/m²</a:t>
                      </a:r>
                    </a:p>
                  </a:txBody>
                  <a:tcPr marL="8460" marR="8460" marT="8460" marB="0" anchor="ctr">
                    <a:lnL>
                      <a:noFill/>
                    </a:lnL>
                    <a:lnR>
                      <a:noFill/>
                    </a:lnR>
                    <a:lnT>
                      <a:noFill/>
                    </a:lnT>
                    <a:lnB>
                      <a:noFill/>
                    </a:lnB>
                    <a:solidFill>
                      <a:srgbClr val="FFE4E4"/>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8460" marR="8460" marT="8460" marB="0" anchor="ctr">
                    <a:lnL>
                      <a:noFill/>
                    </a:lnL>
                    <a:lnR>
                      <a:noFill/>
                    </a:lnR>
                    <a:lnT>
                      <a:noFill/>
                    </a:lnT>
                    <a:lnB>
                      <a:noFill/>
                    </a:lnB>
                    <a:solidFill>
                      <a:srgbClr val="FFE4E4"/>
                    </a:solidFill>
                  </a:tcPr>
                </a:tc>
                <a:extLst>
                  <a:ext uri="{0D108BD9-81ED-4DB2-BD59-A6C34878D82A}">
                    <a16:rowId xmlns:a16="http://schemas.microsoft.com/office/drawing/2014/main" val="1522003575"/>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Lunel</a:t>
                      </a:r>
                    </a:p>
                  </a:txBody>
                  <a:tcPr marL="72000" marR="8460" marT="8460"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2 200 €/m²</a:t>
                      </a:r>
                    </a:p>
                  </a:txBody>
                  <a:tcPr marL="8460" marR="8460" marT="8460"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0,0%</a:t>
                      </a:r>
                    </a:p>
                  </a:txBody>
                  <a:tcPr marL="8460" marR="8460" marT="8460" marB="0" anchor="ctr">
                    <a:lnL>
                      <a:noFill/>
                    </a:lnL>
                    <a:lnR>
                      <a:noFill/>
                    </a:lnR>
                    <a:lnT>
                      <a:noFill/>
                    </a:lnT>
                    <a:lnB>
                      <a:noFill/>
                    </a:lnB>
                    <a:solidFill>
                      <a:srgbClr val="FFFFFF"/>
                    </a:solidFill>
                  </a:tcPr>
                </a:tc>
                <a:extLst>
                  <a:ext uri="{0D108BD9-81ED-4DB2-BD59-A6C34878D82A}">
                    <a16:rowId xmlns:a16="http://schemas.microsoft.com/office/drawing/2014/main" val="3184082140"/>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Lamalou-les-Bains</a:t>
                      </a:r>
                    </a:p>
                  </a:txBody>
                  <a:tcPr marL="72000" marR="8460" marT="8460" marB="0" anchor="ctr">
                    <a:lnL>
                      <a:noFill/>
                    </a:lnL>
                    <a:lnR>
                      <a:noFill/>
                    </a:lnR>
                    <a:lnT>
                      <a:noFill/>
                    </a:lnT>
                    <a:lnB>
                      <a:noFill/>
                    </a:lnB>
                    <a:solidFill>
                      <a:srgbClr val="FFE4E4"/>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2 030 €/m²</a:t>
                      </a:r>
                    </a:p>
                  </a:txBody>
                  <a:tcPr marL="846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-8,6%</a:t>
                      </a:r>
                    </a:p>
                  </a:txBody>
                  <a:tcPr marL="8460" marR="8460" marT="8460" marB="0" anchor="ctr">
                    <a:lnL>
                      <a:noFill/>
                    </a:lnL>
                    <a:lnR>
                      <a:noFill/>
                    </a:lnR>
                    <a:lnT>
                      <a:noFill/>
                    </a:lnT>
                    <a:lnB>
                      <a:noFill/>
                    </a:lnB>
                    <a:solidFill>
                      <a:srgbClr val="FFE4E4"/>
                    </a:solidFill>
                  </a:tcPr>
                </a:tc>
                <a:extLst>
                  <a:ext uri="{0D108BD9-81ED-4DB2-BD59-A6C34878D82A}">
                    <a16:rowId xmlns:a16="http://schemas.microsoft.com/office/drawing/2014/main" val="3216816960"/>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Pézenas</a:t>
                      </a:r>
                    </a:p>
                  </a:txBody>
                  <a:tcPr marL="72000" marR="8460" marT="8460"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1 930 €/m²</a:t>
                      </a:r>
                    </a:p>
                  </a:txBody>
                  <a:tcPr marL="8460" marR="8460" marT="8460"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5,4%</a:t>
                      </a:r>
                    </a:p>
                  </a:txBody>
                  <a:tcPr marL="8460" marR="8460" marT="8460" marB="0" anchor="ctr">
                    <a:lnL>
                      <a:noFill/>
                    </a:lnL>
                    <a:lnR>
                      <a:noFill/>
                    </a:lnR>
                    <a:lnT>
                      <a:noFill/>
                    </a:lnT>
                    <a:lnB>
                      <a:noFill/>
                    </a:lnB>
                    <a:solidFill>
                      <a:srgbClr val="FFFFFF"/>
                    </a:solidFill>
                  </a:tcPr>
                </a:tc>
                <a:extLst>
                  <a:ext uri="{0D108BD9-81ED-4DB2-BD59-A6C34878D82A}">
                    <a16:rowId xmlns:a16="http://schemas.microsoft.com/office/drawing/2014/main" val="4000654943"/>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Clermont-l'Hérault</a:t>
                      </a:r>
                    </a:p>
                  </a:txBody>
                  <a:tcPr marL="7200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1 670 €/m²</a:t>
                      </a:r>
                    </a:p>
                  </a:txBody>
                  <a:tcPr marL="8460" marR="8460" marT="8460" marB="0" anchor="ctr">
                    <a:lnL>
                      <a:noFill/>
                    </a:lnL>
                    <a:lnR>
                      <a:noFill/>
                    </a:lnR>
                    <a:lnT>
                      <a:noFill/>
                    </a:lnT>
                    <a:lnB>
                      <a:noFill/>
                    </a:lnB>
                    <a:solidFill>
                      <a:srgbClr val="FFE4E4"/>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-14,7%</a:t>
                      </a:r>
                    </a:p>
                  </a:txBody>
                  <a:tcPr marL="8460" marR="8460" marT="8460" marB="0" anchor="ctr">
                    <a:lnL>
                      <a:noFill/>
                    </a:lnL>
                    <a:lnR>
                      <a:noFill/>
                    </a:lnR>
                    <a:lnT>
                      <a:noFill/>
                    </a:lnT>
                    <a:lnB>
                      <a:noFill/>
                    </a:lnB>
                    <a:solidFill>
                      <a:srgbClr val="FFE4E4"/>
                    </a:solidFill>
                  </a:tcPr>
                </a:tc>
                <a:extLst>
                  <a:ext uri="{0D108BD9-81ED-4DB2-BD59-A6C34878D82A}">
                    <a16:rowId xmlns:a16="http://schemas.microsoft.com/office/drawing/2014/main" val="510090152"/>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Saint-Georges-d'Orques</a:t>
                      </a:r>
                    </a:p>
                  </a:txBody>
                  <a:tcPr marL="72000" marR="8460" marT="8460"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1 620 €/m²</a:t>
                      </a:r>
                    </a:p>
                  </a:txBody>
                  <a:tcPr marL="8460" marR="8460" marT="8460"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-3,9%</a:t>
                      </a:r>
                    </a:p>
                  </a:txBody>
                  <a:tcPr marL="8460" marR="8460" marT="8460" marB="0" anchor="ctr">
                    <a:lnL>
                      <a:noFill/>
                    </a:lnL>
                    <a:lnR>
                      <a:noFill/>
                    </a:lnR>
                    <a:lnT>
                      <a:noFill/>
                    </a:lnT>
                    <a:lnB>
                      <a:noFill/>
                    </a:lnB>
                    <a:solidFill>
                      <a:srgbClr val="FFFFFF"/>
                    </a:solidFill>
                  </a:tcPr>
                </a:tc>
                <a:extLst>
                  <a:ext uri="{0D108BD9-81ED-4DB2-BD59-A6C34878D82A}">
                    <a16:rowId xmlns:a16="http://schemas.microsoft.com/office/drawing/2014/main" val="681005517"/>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Béziers</a:t>
                      </a:r>
                    </a:p>
                  </a:txBody>
                  <a:tcPr marL="7200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1 470 €/m²</a:t>
                      </a:r>
                    </a:p>
                  </a:txBody>
                  <a:tcPr marL="8460" marR="8460" marT="8460" marB="0" anchor="ctr">
                    <a:lnL>
                      <a:noFill/>
                    </a:lnL>
                    <a:lnR>
                      <a:noFill/>
                    </a:lnR>
                    <a:lnT>
                      <a:noFill/>
                    </a:lnT>
                    <a:lnB>
                      <a:noFill/>
                    </a:lnB>
                    <a:solidFill>
                      <a:srgbClr val="FFE4E4"/>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-0,6%</a:t>
                      </a:r>
                    </a:p>
                  </a:txBody>
                  <a:tcPr marL="8460" marR="8460" marT="8460" marB="0" anchor="ctr">
                    <a:lnL>
                      <a:noFill/>
                    </a:lnL>
                    <a:lnR>
                      <a:noFill/>
                    </a:lnR>
                    <a:lnT>
                      <a:noFill/>
                    </a:lnT>
                    <a:lnB>
                      <a:noFill/>
                    </a:lnB>
                    <a:solidFill>
                      <a:srgbClr val="FFE4E4"/>
                    </a:solidFill>
                  </a:tcPr>
                </a:tc>
                <a:extLst>
                  <a:ext uri="{0D108BD9-81ED-4DB2-BD59-A6C34878D82A}">
                    <a16:rowId xmlns:a16="http://schemas.microsoft.com/office/drawing/2014/main" val="825933880"/>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Ganges</a:t>
                      </a:r>
                    </a:p>
                  </a:txBody>
                  <a:tcPr marL="72000" marR="8460" marT="8460"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1 210 €/m²</a:t>
                      </a:r>
                    </a:p>
                  </a:txBody>
                  <a:tcPr marL="8460" marR="8460" marT="8460"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-0,6%</a:t>
                      </a:r>
                    </a:p>
                  </a:txBody>
                  <a:tcPr marL="8460" marR="8460" marT="8460" marB="0" anchor="ctr">
                    <a:lnL>
                      <a:noFill/>
                    </a:lnL>
                    <a:lnR>
                      <a:noFill/>
                    </a:lnR>
                    <a:lnT>
                      <a:noFill/>
                    </a:lnT>
                    <a:lnB>
                      <a:noFill/>
                    </a:lnB>
                    <a:solidFill>
                      <a:srgbClr val="FFFFFF"/>
                    </a:solidFill>
                  </a:tcPr>
                </a:tc>
                <a:extLst>
                  <a:ext uri="{0D108BD9-81ED-4DB2-BD59-A6C34878D82A}">
                    <a16:rowId xmlns:a16="http://schemas.microsoft.com/office/drawing/2014/main" val="1893717922"/>
                  </a:ext>
                </a:extLst>
              </a:tr>
              <a:tr h="225610">
                <a:tc>
                  <a:txBody>
                    <a:bodyPr/>
                    <a:lstStyle/>
                    <a:p>
                      <a:pPr algn="l" fontAlgn="ctr">
                        <a:buNone/>
                      </a:pPr>
                      <a:r>
                        <a:rPr lang="fr-FR" sz="1400" b="0" i="0" u="none" strike="noStrike">
                          <a:solidFill>
                            <a:srgbClr val="002060"/>
                          </a:solidFill>
                          <a:effectLst/>
                          <a:latin typeface="Lucida Sans Unicode" panose="020B0602030504020204" pitchFamily="34" charset="0"/>
                        </a:rPr>
                        <a:t>Lodève</a:t>
                      </a:r>
                    </a:p>
                  </a:txBody>
                  <a:tcPr marL="72000" marR="8460" marT="8460"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1 080 €/m²</a:t>
                      </a:r>
                    </a:p>
                  </a:txBody>
                  <a:tcPr marL="8460" marR="8460" marT="8460" marB="0" anchor="ctr">
                    <a:lnL>
                      <a:noFill/>
                    </a:lnL>
                    <a:lnR>
                      <a:noFill/>
                    </a:lnR>
                    <a:lnT>
                      <a:noFill/>
                    </a:lnT>
                    <a:lnB>
                      <a:noFill/>
                    </a:lnB>
                    <a:solidFill>
                      <a:srgbClr val="FFE4E4"/>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7,1%</a:t>
                      </a:r>
                    </a:p>
                  </a:txBody>
                  <a:tcPr marL="8460" marR="8460" marT="8460" marB="0" anchor="ctr">
                    <a:lnL>
                      <a:noFill/>
                    </a:lnL>
                    <a:lnR>
                      <a:noFill/>
                    </a:lnR>
                    <a:lnT>
                      <a:noFill/>
                    </a:lnT>
                    <a:lnB>
                      <a:noFill/>
                    </a:lnB>
                    <a:solidFill>
                      <a:srgbClr val="FFE4E4"/>
                    </a:solidFill>
                  </a:tcPr>
                </a:tc>
                <a:extLst>
                  <a:ext uri="{0D108BD9-81ED-4DB2-BD59-A6C34878D82A}">
                    <a16:rowId xmlns:a16="http://schemas.microsoft.com/office/drawing/2014/main" val="2267020668"/>
                  </a:ext>
                </a:extLst>
              </a:tr>
              <a:tr h="225610">
                <a:tc>
                  <a:txBody>
                    <a:bodyPr/>
                    <a:lstStyle/>
                    <a:p>
                      <a:pPr algn="l" fontAlgn="ctr">
                        <a:buNone/>
                      </a:pPr>
                      <a:r>
                        <a:rPr lang="fr-FR" sz="1400" b="0" i="0" u="none" strike="noStrike" dirty="0">
                          <a:solidFill>
                            <a:srgbClr val="002060"/>
                          </a:solidFill>
                          <a:effectLst/>
                          <a:latin typeface="Lucida Sans Unicode" panose="020B0602030504020204" pitchFamily="34" charset="0"/>
                        </a:rPr>
                        <a:t>Bédarieux</a:t>
                      </a:r>
                    </a:p>
                  </a:txBody>
                  <a:tcPr marL="72000" marR="8460" marT="8460"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750 €/m²</a:t>
                      </a:r>
                    </a:p>
                  </a:txBody>
                  <a:tcPr marL="8460" marR="8460" marT="8460"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-0,3%</a:t>
                      </a:r>
                    </a:p>
                  </a:txBody>
                  <a:tcPr marL="8460" marR="8460" marT="8460"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323698135"/>
                  </a:ext>
                </a:extLst>
              </a:tr>
            </a:tbl>
          </a:graphicData>
        </a:graphic>
      </p:graphicFrame>
      <p:sp>
        <p:nvSpPr>
          <p:cNvPr id="10" name="ZoneTexte 9">
            <a:extLst>
              <a:ext uri="{FF2B5EF4-FFF2-40B4-BE49-F238E27FC236}">
                <a16:creationId xmlns:a16="http://schemas.microsoft.com/office/drawing/2014/main" id="{3980D3B7-8CF2-C282-ACC1-5214F5917CB3}"/>
              </a:ext>
            </a:extLst>
          </p:cNvPr>
          <p:cNvSpPr txBox="1"/>
          <p:nvPr/>
        </p:nvSpPr>
        <p:spPr>
          <a:xfrm>
            <a:off x="5179848" y="6092040"/>
            <a:ext cx="2369636" cy="276999"/>
          </a:xfrm>
          <a:prstGeom prst="rect">
            <a:avLst/>
          </a:prstGeom>
          <a:noFill/>
        </p:spPr>
        <p:txBody>
          <a:bodyPr wrap="square" rtlCol="0">
            <a:spAutoFit/>
          </a:bodyPr>
          <a:lstStyle/>
          <a:p>
            <a:r>
              <a:rPr lang="fr-FR" sz="1200" i="1" dirty="0" err="1">
                <a:solidFill>
                  <a:srgbClr val="002060"/>
                </a:solidFill>
              </a:rPr>
              <a:t>nd</a:t>
            </a:r>
            <a:r>
              <a:rPr lang="fr-FR" sz="1200" i="1" dirty="0">
                <a:solidFill>
                  <a:srgbClr val="002060"/>
                </a:solidFill>
              </a:rPr>
              <a:t>* : non disponible</a:t>
            </a:r>
          </a:p>
        </p:txBody>
      </p:sp>
      <p:sp>
        <p:nvSpPr>
          <p:cNvPr id="11" name="NomPrefect">
            <a:extLst>
              <a:ext uri="{FF2B5EF4-FFF2-40B4-BE49-F238E27FC236}">
                <a16:creationId xmlns:a16="http://schemas.microsoft.com/office/drawing/2014/main" id="{0C38BFDF-3AAE-730B-0E64-C507C0B64BF2}"/>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2015001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ApaCartoPrixQuart">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18</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35" name="PrixQrtApaMax">
            <a:extLst>
              <a:ext uri="{FF2B5EF4-FFF2-40B4-BE49-F238E27FC236}">
                <a16:creationId xmlns:a16="http://schemas.microsoft.com/office/drawing/2014/main" id="{0626108A-B163-2F22-99C7-D66B0B72EABA}"/>
              </a:ext>
            </a:extLst>
          </p:cNvPr>
          <p:cNvSpPr txBox="1">
            <a:spLocks noChangeArrowheads="1"/>
          </p:cNvSpPr>
          <p:nvPr/>
        </p:nvSpPr>
        <p:spPr bwMode="auto">
          <a:xfrm>
            <a:off x="7978528" y="6408008"/>
            <a:ext cx="10414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None/>
            </a:pPr>
            <a:r>
              <a:rPr lang="fr-FR" altLang="fr-FR" sz="1600" b="1">
                <a:solidFill>
                  <a:srgbClr val="002060"/>
                </a:solidFill>
                <a:latin typeface="+mn-lt"/>
                <a:cs typeface="Lucida Sans Unicode" panose="020B0602030504020204" pitchFamily="34" charset="0"/>
              </a:rPr>
              <a:t>4 260 €</a:t>
            </a:r>
            <a:endParaRPr lang="fr-FR" altLang="fr-FR" sz="1600" b="1" dirty="0">
              <a:solidFill>
                <a:srgbClr val="002060"/>
              </a:solidFill>
              <a:latin typeface="+mn-lt"/>
              <a:cs typeface="Lucida Sans Unicode" panose="020B0602030504020204" pitchFamily="34" charset="0"/>
            </a:endParaRPr>
          </a:p>
        </p:txBody>
      </p:sp>
      <p:pic>
        <p:nvPicPr>
          <p:cNvPr id="38" name="Image 37">
            <a:extLst>
              <a:ext uri="{FF2B5EF4-FFF2-40B4-BE49-F238E27FC236}">
                <a16:creationId xmlns:a16="http://schemas.microsoft.com/office/drawing/2014/main" id="{A6DA5AB7-CA4E-2258-24FD-E0CBF682A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344116" y="3712605"/>
            <a:ext cx="293096" cy="5058615"/>
          </a:xfrm>
          <a:prstGeom prst="rect">
            <a:avLst/>
          </a:prstGeom>
        </p:spPr>
      </p:pic>
      <p:sp>
        <p:nvSpPr>
          <p:cNvPr id="50" name="ApaQuartPrx1">
            <a:extLst>
              <a:ext uri="{FF2B5EF4-FFF2-40B4-BE49-F238E27FC236}">
                <a16:creationId xmlns:a16="http://schemas.microsoft.com/office/drawing/2014/main" id="{834A00DB-F81D-9B97-E683-58E38E52D0CC}"/>
              </a:ext>
            </a:extLst>
          </p:cNvPr>
          <p:cNvSpPr/>
          <p:nvPr/>
        </p:nvSpPr>
        <p:spPr>
          <a:xfrm>
            <a:off x="1015212" y="1700856"/>
            <a:ext cx="1553444" cy="432000"/>
          </a:xfrm>
          <a:prstGeom prst="rect">
            <a:avLst/>
          </a:prstGeom>
          <a:solidFill>
            <a:srgbClr val="FF66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4 260 €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28" name="PrixQrtApaMin">
            <a:extLst>
              <a:ext uri="{FF2B5EF4-FFF2-40B4-BE49-F238E27FC236}">
                <a16:creationId xmlns:a16="http://schemas.microsoft.com/office/drawing/2014/main" id="{8B2CFBF3-3C8C-459D-0871-A487E0E7AB8B}"/>
              </a:ext>
            </a:extLst>
          </p:cNvPr>
          <p:cNvSpPr txBox="1">
            <a:spLocks noChangeArrowheads="1"/>
          </p:cNvSpPr>
          <p:nvPr/>
        </p:nvSpPr>
        <p:spPr bwMode="auto">
          <a:xfrm>
            <a:off x="3935760" y="6408008"/>
            <a:ext cx="115212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b="1">
                <a:solidFill>
                  <a:srgbClr val="002060"/>
                </a:solidFill>
                <a:latin typeface="+mn-lt"/>
                <a:cs typeface="Lucida Sans Unicode" panose="020B0602030504020204" pitchFamily="34" charset="0"/>
              </a:rPr>
              <a:t>1 020 €</a:t>
            </a:r>
            <a:endParaRPr lang="fr-FR" altLang="fr-FR" sz="1600" b="1" dirty="0">
              <a:solidFill>
                <a:srgbClr val="002060"/>
              </a:solidFill>
              <a:latin typeface="+mn-lt"/>
              <a:cs typeface="Lucida Sans Unicode" panose="020B0602030504020204" pitchFamily="34" charset="0"/>
            </a:endParaRPr>
          </a:p>
        </p:txBody>
      </p:sp>
      <p:sp>
        <p:nvSpPr>
          <p:cNvPr id="29" name="ApaQuartEvo1">
            <a:extLst>
              <a:ext uri="{FF2B5EF4-FFF2-40B4-BE49-F238E27FC236}">
                <a16:creationId xmlns:a16="http://schemas.microsoft.com/office/drawing/2014/main" id="{2757FE89-4A5F-414D-B488-103981588145}"/>
              </a:ext>
            </a:extLst>
          </p:cNvPr>
          <p:cNvSpPr txBox="1">
            <a:spLocks noChangeArrowheads="1"/>
          </p:cNvSpPr>
          <p:nvPr/>
        </p:nvSpPr>
        <p:spPr bwMode="auto">
          <a:xfrm>
            <a:off x="3031763" y="1702808"/>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+0,2%</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32" name="Rectangle 31">
            <a:extLst>
              <a:ext uri="{FF2B5EF4-FFF2-40B4-BE49-F238E27FC236}">
                <a16:creationId xmlns:a16="http://schemas.microsoft.com/office/drawing/2014/main" id="{43AAA463-0DFF-5531-04A5-0C0AFD96CFBC}"/>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au m² médians et évolutions sur 1 an par quartier</a:t>
            </a:r>
          </a:p>
        </p:txBody>
      </p:sp>
      <p:sp>
        <p:nvSpPr>
          <p:cNvPr id="20" name="ApaQuartFlc1">
            <a:extLst>
              <a:ext uri="{FF2B5EF4-FFF2-40B4-BE49-F238E27FC236}">
                <a16:creationId xmlns:a16="http://schemas.microsoft.com/office/drawing/2014/main" id="{A7A4B0D9-75A4-FAB6-7026-2B29B56A7667}"/>
              </a:ext>
            </a:extLst>
          </p:cNvPr>
          <p:cNvSpPr/>
          <p:nvPr/>
        </p:nvSpPr>
        <p:spPr>
          <a:xfrm>
            <a:off x="2625136" y="1728008"/>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ApaQuartPrx4">
            <a:extLst>
              <a:ext uri="{FF2B5EF4-FFF2-40B4-BE49-F238E27FC236}">
                <a16:creationId xmlns:a16="http://schemas.microsoft.com/office/drawing/2014/main" id="{A0EA0E87-17E6-253C-C5E6-DCACD8D5B3F5}"/>
              </a:ext>
            </a:extLst>
          </p:cNvPr>
          <p:cNvSpPr/>
          <p:nvPr/>
        </p:nvSpPr>
        <p:spPr>
          <a:xfrm>
            <a:off x="1015212" y="5589288"/>
            <a:ext cx="1553444" cy="432000"/>
          </a:xfrm>
          <a:prstGeom prst="rect">
            <a:avLst/>
          </a:prstGeom>
          <a:solidFill>
            <a:srgbClr val="FF83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3 640 €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57" name="ApaQuartEvo4">
            <a:extLst>
              <a:ext uri="{FF2B5EF4-FFF2-40B4-BE49-F238E27FC236}">
                <a16:creationId xmlns:a16="http://schemas.microsoft.com/office/drawing/2014/main" id="{15CBD3D4-D6D3-06B6-6C2E-DC9E7FADE921}"/>
              </a:ext>
            </a:extLst>
          </p:cNvPr>
          <p:cNvSpPr txBox="1">
            <a:spLocks noChangeArrowheads="1"/>
          </p:cNvSpPr>
          <p:nvPr/>
        </p:nvSpPr>
        <p:spPr bwMode="auto">
          <a:xfrm>
            <a:off x="3031763" y="5591240"/>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+1,6%</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58" name="ApaQuartFlc4">
            <a:extLst>
              <a:ext uri="{FF2B5EF4-FFF2-40B4-BE49-F238E27FC236}">
                <a16:creationId xmlns:a16="http://schemas.microsoft.com/office/drawing/2014/main" id="{CA783D3C-D470-465E-EBBE-B8894D4F744F}"/>
              </a:ext>
            </a:extLst>
          </p:cNvPr>
          <p:cNvSpPr/>
          <p:nvPr/>
        </p:nvSpPr>
        <p:spPr>
          <a:xfrm rot="18900000">
            <a:off x="2625136" y="5616440"/>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ApaQuartEvo3">
            <a:extLst>
              <a:ext uri="{FF2B5EF4-FFF2-40B4-BE49-F238E27FC236}">
                <a16:creationId xmlns:a16="http://schemas.microsoft.com/office/drawing/2014/main" id="{8664A1F4-ACE7-9C00-8052-990A92A2E9A5}"/>
              </a:ext>
            </a:extLst>
          </p:cNvPr>
          <p:cNvSpPr txBox="1">
            <a:spLocks noChangeArrowheads="1"/>
          </p:cNvSpPr>
          <p:nvPr/>
        </p:nvSpPr>
        <p:spPr bwMode="auto">
          <a:xfrm>
            <a:off x="3036935" y="4295096"/>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-2,1%</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3" name="ApaQuartFlc3">
            <a:extLst>
              <a:ext uri="{FF2B5EF4-FFF2-40B4-BE49-F238E27FC236}">
                <a16:creationId xmlns:a16="http://schemas.microsoft.com/office/drawing/2014/main" id="{23CCE03B-6733-0565-D86C-EBE79852A664}"/>
              </a:ext>
            </a:extLst>
          </p:cNvPr>
          <p:cNvSpPr/>
          <p:nvPr/>
        </p:nvSpPr>
        <p:spPr>
          <a:xfrm rot="2700000">
            <a:off x="2630308" y="4320296"/>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4" name="ApaQuartPrx3">
            <a:extLst>
              <a:ext uri="{FF2B5EF4-FFF2-40B4-BE49-F238E27FC236}">
                <a16:creationId xmlns:a16="http://schemas.microsoft.com/office/drawing/2014/main" id="{6FB12515-1554-F5AC-1A90-D15BCF42B05E}"/>
              </a:ext>
            </a:extLst>
          </p:cNvPr>
          <p:cNvSpPr/>
          <p:nvPr/>
        </p:nvSpPr>
        <p:spPr>
          <a:xfrm>
            <a:off x="1020384" y="4293144"/>
            <a:ext cx="1553444" cy="432000"/>
          </a:xfrm>
          <a:prstGeom prst="rect">
            <a:avLst/>
          </a:prstGeom>
          <a:solidFill>
            <a:srgbClr val="FF7F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3 730 €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67" name="ApaQuartEvo2">
            <a:extLst>
              <a:ext uri="{FF2B5EF4-FFF2-40B4-BE49-F238E27FC236}">
                <a16:creationId xmlns:a16="http://schemas.microsoft.com/office/drawing/2014/main" id="{174832D3-C50A-23EB-7A1E-22DA00041E3E}"/>
              </a:ext>
            </a:extLst>
          </p:cNvPr>
          <p:cNvSpPr txBox="1">
            <a:spLocks noChangeArrowheads="1"/>
          </p:cNvSpPr>
          <p:nvPr/>
        </p:nvSpPr>
        <p:spPr bwMode="auto">
          <a:xfrm>
            <a:off x="3031763" y="2998952"/>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+0,3%</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8" name="ApaQuartFlc2">
            <a:extLst>
              <a:ext uri="{FF2B5EF4-FFF2-40B4-BE49-F238E27FC236}">
                <a16:creationId xmlns:a16="http://schemas.microsoft.com/office/drawing/2014/main" id="{DCA77792-E338-A9FB-E838-8CDDAC1DF77E}"/>
              </a:ext>
            </a:extLst>
          </p:cNvPr>
          <p:cNvSpPr/>
          <p:nvPr/>
        </p:nvSpPr>
        <p:spPr>
          <a:xfrm>
            <a:off x="2625136" y="3024152"/>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ApaQuartPrx2">
            <a:extLst>
              <a:ext uri="{FF2B5EF4-FFF2-40B4-BE49-F238E27FC236}">
                <a16:creationId xmlns:a16="http://schemas.microsoft.com/office/drawing/2014/main" id="{B3FE9C1D-DD6B-52FA-BF8D-F98C5409ED98}"/>
              </a:ext>
            </a:extLst>
          </p:cNvPr>
          <p:cNvSpPr/>
          <p:nvPr/>
        </p:nvSpPr>
        <p:spPr>
          <a:xfrm>
            <a:off x="1015212" y="2997000"/>
            <a:ext cx="1553444" cy="432000"/>
          </a:xfrm>
          <a:prstGeom prst="rect">
            <a:avLst/>
          </a:prstGeom>
          <a:solidFill>
            <a:srgbClr val="FF7A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3 840 €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89" name="ApaQuartPrx5">
            <a:extLst>
              <a:ext uri="{FF2B5EF4-FFF2-40B4-BE49-F238E27FC236}">
                <a16:creationId xmlns:a16="http://schemas.microsoft.com/office/drawing/2014/main" id="{96DE1C4F-E6B2-AD05-9715-7BF13A3782BB}"/>
              </a:ext>
            </a:extLst>
          </p:cNvPr>
          <p:cNvSpPr/>
          <p:nvPr/>
        </p:nvSpPr>
        <p:spPr>
          <a:xfrm>
            <a:off x="9093282" y="1700856"/>
            <a:ext cx="1553444" cy="432000"/>
          </a:xfrm>
          <a:prstGeom prst="rect">
            <a:avLst/>
          </a:prstGeom>
          <a:solidFill>
            <a:srgbClr val="FF8E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3 420 €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90" name="ApaQuartEvo5">
            <a:extLst>
              <a:ext uri="{FF2B5EF4-FFF2-40B4-BE49-F238E27FC236}">
                <a16:creationId xmlns:a16="http://schemas.microsoft.com/office/drawing/2014/main" id="{99387BA1-6A4A-5B34-BB59-764073A4784C}"/>
              </a:ext>
            </a:extLst>
          </p:cNvPr>
          <p:cNvSpPr txBox="1">
            <a:spLocks noChangeArrowheads="1"/>
          </p:cNvSpPr>
          <p:nvPr/>
        </p:nvSpPr>
        <p:spPr bwMode="auto">
          <a:xfrm>
            <a:off x="11109833" y="1702808"/>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-1,3%</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1" name="ApaQuartFlc5">
            <a:extLst>
              <a:ext uri="{FF2B5EF4-FFF2-40B4-BE49-F238E27FC236}">
                <a16:creationId xmlns:a16="http://schemas.microsoft.com/office/drawing/2014/main" id="{9031F494-EC71-0EC5-532A-409A20C98369}"/>
              </a:ext>
            </a:extLst>
          </p:cNvPr>
          <p:cNvSpPr/>
          <p:nvPr/>
        </p:nvSpPr>
        <p:spPr>
          <a:xfrm rot="2700000">
            <a:off x="10703206" y="1728008"/>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3" name="ApaQuartPrx8">
            <a:extLst>
              <a:ext uri="{FF2B5EF4-FFF2-40B4-BE49-F238E27FC236}">
                <a16:creationId xmlns:a16="http://schemas.microsoft.com/office/drawing/2014/main" id="{08526146-6B62-815A-690B-1B51EB68E517}"/>
              </a:ext>
            </a:extLst>
          </p:cNvPr>
          <p:cNvSpPr/>
          <p:nvPr/>
        </p:nvSpPr>
        <p:spPr>
          <a:xfrm>
            <a:off x="9093282" y="5589288"/>
            <a:ext cx="1553444" cy="432000"/>
          </a:xfrm>
          <a:prstGeom prst="rect">
            <a:avLst/>
          </a:prstGeom>
          <a:solidFill>
            <a:srgbClr val="FFBB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2 470 €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94" name="ApaQuartEvo8">
            <a:extLst>
              <a:ext uri="{FF2B5EF4-FFF2-40B4-BE49-F238E27FC236}">
                <a16:creationId xmlns:a16="http://schemas.microsoft.com/office/drawing/2014/main" id="{EC8FC765-0346-A340-69E3-71BF5B74F6E1}"/>
              </a:ext>
            </a:extLst>
          </p:cNvPr>
          <p:cNvSpPr txBox="1">
            <a:spLocks noChangeArrowheads="1"/>
          </p:cNvSpPr>
          <p:nvPr/>
        </p:nvSpPr>
        <p:spPr bwMode="auto">
          <a:xfrm>
            <a:off x="11109833" y="5591240"/>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+3,1%</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5" name="ApaQuartFlc8">
            <a:extLst>
              <a:ext uri="{FF2B5EF4-FFF2-40B4-BE49-F238E27FC236}">
                <a16:creationId xmlns:a16="http://schemas.microsoft.com/office/drawing/2014/main" id="{8E5F4013-DDDE-AD3B-46E1-9F303F8DA7E4}"/>
              </a:ext>
            </a:extLst>
          </p:cNvPr>
          <p:cNvSpPr/>
          <p:nvPr/>
        </p:nvSpPr>
        <p:spPr>
          <a:xfrm rot="18900000">
            <a:off x="10703206" y="5625280"/>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7" name="ApaQuartEvo7">
            <a:extLst>
              <a:ext uri="{FF2B5EF4-FFF2-40B4-BE49-F238E27FC236}">
                <a16:creationId xmlns:a16="http://schemas.microsoft.com/office/drawing/2014/main" id="{981068A4-D45A-EF89-997F-F2F03E807CC2}"/>
              </a:ext>
            </a:extLst>
          </p:cNvPr>
          <p:cNvSpPr txBox="1">
            <a:spLocks noChangeArrowheads="1"/>
          </p:cNvSpPr>
          <p:nvPr/>
        </p:nvSpPr>
        <p:spPr bwMode="auto">
          <a:xfrm>
            <a:off x="11115005" y="4295096"/>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+2,2%</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8" name="ApaQuartFlc7">
            <a:extLst>
              <a:ext uri="{FF2B5EF4-FFF2-40B4-BE49-F238E27FC236}">
                <a16:creationId xmlns:a16="http://schemas.microsoft.com/office/drawing/2014/main" id="{A4331F05-DBFF-AB29-915B-04DEFE3D0557}"/>
              </a:ext>
            </a:extLst>
          </p:cNvPr>
          <p:cNvSpPr/>
          <p:nvPr/>
        </p:nvSpPr>
        <p:spPr>
          <a:xfrm rot="18900000">
            <a:off x="10708378" y="4356008"/>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9" name="ApaQuartPrx7">
            <a:extLst>
              <a:ext uri="{FF2B5EF4-FFF2-40B4-BE49-F238E27FC236}">
                <a16:creationId xmlns:a16="http://schemas.microsoft.com/office/drawing/2014/main" id="{1E11112D-DD16-8E79-04CC-2EE5CC65B9DD}"/>
              </a:ext>
            </a:extLst>
          </p:cNvPr>
          <p:cNvSpPr/>
          <p:nvPr/>
        </p:nvSpPr>
        <p:spPr>
          <a:xfrm>
            <a:off x="9098454" y="4293144"/>
            <a:ext cx="1553444" cy="432000"/>
          </a:xfrm>
          <a:prstGeom prst="rect">
            <a:avLst/>
          </a:prstGeom>
          <a:solidFill>
            <a:srgbClr val="FFBA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2 480 €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100" name="ApaQuartEvo6">
            <a:extLst>
              <a:ext uri="{FF2B5EF4-FFF2-40B4-BE49-F238E27FC236}">
                <a16:creationId xmlns:a16="http://schemas.microsoft.com/office/drawing/2014/main" id="{64E3B495-43AE-92E4-135A-91EE8FA00751}"/>
              </a:ext>
            </a:extLst>
          </p:cNvPr>
          <p:cNvSpPr txBox="1">
            <a:spLocks noChangeArrowheads="1"/>
          </p:cNvSpPr>
          <p:nvPr/>
        </p:nvSpPr>
        <p:spPr bwMode="auto">
          <a:xfrm>
            <a:off x="11109833" y="2998952"/>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+0,6%</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101" name="ApaQuartFlc6">
            <a:extLst>
              <a:ext uri="{FF2B5EF4-FFF2-40B4-BE49-F238E27FC236}">
                <a16:creationId xmlns:a16="http://schemas.microsoft.com/office/drawing/2014/main" id="{3207F575-F23A-AE5D-1EA0-E702C84D2FF8}"/>
              </a:ext>
            </a:extLst>
          </p:cNvPr>
          <p:cNvSpPr/>
          <p:nvPr/>
        </p:nvSpPr>
        <p:spPr>
          <a:xfrm>
            <a:off x="10703206" y="3024152"/>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2" name="ApaQuartPrx6">
            <a:extLst>
              <a:ext uri="{FF2B5EF4-FFF2-40B4-BE49-F238E27FC236}">
                <a16:creationId xmlns:a16="http://schemas.microsoft.com/office/drawing/2014/main" id="{29A084F5-76D5-3A80-4797-98C22888F00E}"/>
              </a:ext>
            </a:extLst>
          </p:cNvPr>
          <p:cNvSpPr/>
          <p:nvPr/>
        </p:nvSpPr>
        <p:spPr>
          <a:xfrm>
            <a:off x="9093282" y="2997000"/>
            <a:ext cx="1553444" cy="432000"/>
          </a:xfrm>
          <a:prstGeom prst="rect">
            <a:avLst/>
          </a:prstGeom>
          <a:solidFill>
            <a:srgbClr val="FF90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3 380 €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5" name="Rectangle 4">
            <a:extLst>
              <a:ext uri="{FF2B5EF4-FFF2-40B4-BE49-F238E27FC236}">
                <a16:creationId xmlns:a16="http://schemas.microsoft.com/office/drawing/2014/main" id="{2FD03D12-34E5-C7FE-CE6C-16EDF885FDC2}"/>
              </a:ext>
            </a:extLst>
          </p:cNvPr>
          <p:cNvSpPr/>
          <p:nvPr/>
        </p:nvSpPr>
        <p:spPr>
          <a:xfrm>
            <a:off x="-9211" y="-2961"/>
            <a:ext cx="768820" cy="6372000"/>
          </a:xfrm>
          <a:prstGeom prst="rect">
            <a:avLst/>
          </a:prstGeom>
          <a:solidFill>
            <a:srgbClr val="FF797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6" name="Image 5" descr="Une image contenant conception, Graphique, rouge, Police&#10;&#10;Description générée automatiquement">
            <a:extLst>
              <a:ext uri="{FF2B5EF4-FFF2-40B4-BE49-F238E27FC236}">
                <a16:creationId xmlns:a16="http://schemas.microsoft.com/office/drawing/2014/main" id="{EEA2871A-6450-5BED-FECA-87C5DFB207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2" name="Rectangle 1">
            <a:extLst>
              <a:ext uri="{FF2B5EF4-FFF2-40B4-BE49-F238E27FC236}">
                <a16:creationId xmlns:a16="http://schemas.microsoft.com/office/drawing/2014/main" id="{FBD4699A-C22C-1F93-FE84-0739CCE61648}"/>
              </a:ext>
            </a:extLst>
          </p:cNvPr>
          <p:cNvSpPr/>
          <p:nvPr/>
        </p:nvSpPr>
        <p:spPr>
          <a:xfrm>
            <a:off x="1079999" y="582267"/>
            <a:ext cx="10856625" cy="25200"/>
          </a:xfrm>
          <a:prstGeom prst="rect">
            <a:avLst/>
          </a:prstGeom>
          <a:solidFill>
            <a:srgbClr val="FF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7" name="ApaQuartLib1">
            <a:extLst>
              <a:ext uri="{FF2B5EF4-FFF2-40B4-BE49-F238E27FC236}">
                <a16:creationId xmlns:a16="http://schemas.microsoft.com/office/drawing/2014/main" id="{9C3FE3FF-0D1D-7702-678D-902C83C3B0A8}"/>
              </a:ext>
            </a:extLst>
          </p:cNvPr>
          <p:cNvSpPr txBox="1">
            <a:spLocks noChangeArrowheads="1"/>
          </p:cNvSpPr>
          <p:nvPr/>
        </p:nvSpPr>
        <p:spPr bwMode="auto">
          <a:xfrm>
            <a:off x="911423" y="1037878"/>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1800"/>
              </a:lnSpc>
              <a:spcBef>
                <a:spcPct val="0"/>
              </a:spcBef>
              <a:buFontTx/>
              <a:buNone/>
            </a:pPr>
            <a:r>
              <a:rPr lang="fr-FR" altLang="fr-FR" sz="1600" b="1">
                <a:solidFill>
                  <a:srgbClr val="203965"/>
                </a:solidFill>
                <a:latin typeface="Lucida Sans Unicode" panose="020B0602030504020204" pitchFamily="34" charset="0"/>
                <a:ea typeface="Cambria" panose="02040503050406030204" pitchFamily="18" charset="0"/>
                <a:cs typeface="Lucida Sans Unicode" panose="020B0602030504020204" pitchFamily="34" charset="0"/>
              </a:rPr>
              <a:t>Port Marianne</a:t>
            </a:r>
            <a:endParaRPr lang="fr-FR" altLang="fr-FR" sz="16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8" name="ApaQuartLib4">
            <a:extLst>
              <a:ext uri="{FF2B5EF4-FFF2-40B4-BE49-F238E27FC236}">
                <a16:creationId xmlns:a16="http://schemas.microsoft.com/office/drawing/2014/main" id="{8B395A87-EF91-80DB-7CFC-A3E3AC3C2307}"/>
              </a:ext>
            </a:extLst>
          </p:cNvPr>
          <p:cNvSpPr txBox="1">
            <a:spLocks noChangeArrowheads="1"/>
          </p:cNvSpPr>
          <p:nvPr/>
        </p:nvSpPr>
        <p:spPr bwMode="auto">
          <a:xfrm>
            <a:off x="911423" y="4926310"/>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1800"/>
              </a:lnSpc>
              <a:spcBef>
                <a:spcPct val="0"/>
              </a:spcBef>
              <a:buFontTx/>
              <a:buNone/>
            </a:pPr>
            <a:r>
              <a:rPr lang="fr-FR" altLang="fr-FR" sz="16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Gares</a:t>
            </a:r>
            <a:endParaRPr lang="fr-FR" altLang="fr-FR" sz="16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9" name="ApaQuartLib3">
            <a:extLst>
              <a:ext uri="{FF2B5EF4-FFF2-40B4-BE49-F238E27FC236}">
                <a16:creationId xmlns:a16="http://schemas.microsoft.com/office/drawing/2014/main" id="{B224E9F4-1DD2-68CE-FE8F-59887D5F0822}"/>
              </a:ext>
            </a:extLst>
          </p:cNvPr>
          <p:cNvSpPr txBox="1">
            <a:spLocks noChangeArrowheads="1"/>
          </p:cNvSpPr>
          <p:nvPr/>
        </p:nvSpPr>
        <p:spPr bwMode="auto">
          <a:xfrm>
            <a:off x="910799" y="3630166"/>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1800"/>
              </a:lnSpc>
              <a:spcBef>
                <a:spcPct val="0"/>
              </a:spcBef>
              <a:buFontTx/>
              <a:buNone/>
            </a:pPr>
            <a:r>
              <a:rPr lang="fr-FR" altLang="fr-FR" sz="16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Boutonnet</a:t>
            </a:r>
            <a:endParaRPr lang="fr-FR" altLang="fr-FR" sz="16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0" name="ApaQuartLib2">
            <a:extLst>
              <a:ext uri="{FF2B5EF4-FFF2-40B4-BE49-F238E27FC236}">
                <a16:creationId xmlns:a16="http://schemas.microsoft.com/office/drawing/2014/main" id="{6A447DD0-5CF9-93CF-D0D9-6C2D7708BBD1}"/>
              </a:ext>
            </a:extLst>
          </p:cNvPr>
          <p:cNvSpPr txBox="1">
            <a:spLocks noChangeArrowheads="1"/>
          </p:cNvSpPr>
          <p:nvPr/>
        </p:nvSpPr>
        <p:spPr bwMode="auto">
          <a:xfrm>
            <a:off x="911423" y="2334022"/>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1800"/>
              </a:lnSpc>
              <a:spcBef>
                <a:spcPct val="0"/>
              </a:spcBef>
              <a:buFontTx/>
              <a:buNone/>
            </a:pPr>
            <a:r>
              <a:rPr lang="fr-FR" altLang="fr-FR" sz="16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Centre Historique</a:t>
            </a:r>
            <a:endParaRPr lang="fr-FR" altLang="fr-FR" sz="16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2" name="ApaQuartLib5">
            <a:extLst>
              <a:ext uri="{FF2B5EF4-FFF2-40B4-BE49-F238E27FC236}">
                <a16:creationId xmlns:a16="http://schemas.microsoft.com/office/drawing/2014/main" id="{5C98D883-D84B-9E18-9E96-3350DD990F11}"/>
              </a:ext>
            </a:extLst>
          </p:cNvPr>
          <p:cNvSpPr txBox="1">
            <a:spLocks noChangeArrowheads="1"/>
          </p:cNvSpPr>
          <p:nvPr/>
        </p:nvSpPr>
        <p:spPr bwMode="auto">
          <a:xfrm>
            <a:off x="8989493" y="1037878"/>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1800"/>
              </a:lnSpc>
              <a:spcBef>
                <a:spcPct val="0"/>
              </a:spcBef>
              <a:buFontTx/>
              <a:buNone/>
            </a:pPr>
            <a:r>
              <a:rPr lang="fr-FR" altLang="fr-FR" sz="16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Hôpitaux-Facultés</a:t>
            </a:r>
            <a:endParaRPr lang="fr-FR" altLang="fr-FR" sz="16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3" name="ApaQuartLib8">
            <a:extLst>
              <a:ext uri="{FF2B5EF4-FFF2-40B4-BE49-F238E27FC236}">
                <a16:creationId xmlns:a16="http://schemas.microsoft.com/office/drawing/2014/main" id="{1CFB5ADD-DED2-116F-7E99-9EE576B712E7}"/>
              </a:ext>
            </a:extLst>
          </p:cNvPr>
          <p:cNvSpPr txBox="1">
            <a:spLocks noChangeArrowheads="1"/>
          </p:cNvSpPr>
          <p:nvPr/>
        </p:nvSpPr>
        <p:spPr bwMode="auto">
          <a:xfrm>
            <a:off x="8989493" y="4926310"/>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1800"/>
              </a:lnSpc>
              <a:spcBef>
                <a:spcPct val="0"/>
              </a:spcBef>
              <a:buFontTx/>
              <a:buNone/>
            </a:pPr>
            <a:r>
              <a:rPr lang="fr-FR" altLang="fr-FR" sz="16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Lemasson</a:t>
            </a:r>
            <a:endParaRPr lang="fr-FR" altLang="fr-FR" sz="16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4" name="ApaQuartLib7">
            <a:extLst>
              <a:ext uri="{FF2B5EF4-FFF2-40B4-BE49-F238E27FC236}">
                <a16:creationId xmlns:a16="http://schemas.microsoft.com/office/drawing/2014/main" id="{45E87767-DB8A-663B-0C2E-B93337CDDC1D}"/>
              </a:ext>
            </a:extLst>
          </p:cNvPr>
          <p:cNvSpPr txBox="1">
            <a:spLocks noChangeArrowheads="1"/>
          </p:cNvSpPr>
          <p:nvPr/>
        </p:nvSpPr>
        <p:spPr bwMode="auto">
          <a:xfrm>
            <a:off x="8989199" y="3630166"/>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1800"/>
              </a:lnSpc>
              <a:spcBef>
                <a:spcPct val="0"/>
              </a:spcBef>
              <a:buFontTx/>
              <a:buNone/>
            </a:pPr>
            <a:r>
              <a:rPr lang="fr-FR" altLang="fr-FR" sz="16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Alco</a:t>
            </a:r>
            <a:endParaRPr lang="fr-FR" altLang="fr-FR" sz="16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5" name="ApaQuartLib6">
            <a:extLst>
              <a:ext uri="{FF2B5EF4-FFF2-40B4-BE49-F238E27FC236}">
                <a16:creationId xmlns:a16="http://schemas.microsoft.com/office/drawing/2014/main" id="{8EB6A9AB-B341-F51B-BACF-9A5D6E78ADC5}"/>
              </a:ext>
            </a:extLst>
          </p:cNvPr>
          <p:cNvSpPr txBox="1">
            <a:spLocks noChangeArrowheads="1"/>
          </p:cNvSpPr>
          <p:nvPr/>
        </p:nvSpPr>
        <p:spPr bwMode="auto">
          <a:xfrm>
            <a:off x="8989493" y="2334022"/>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1800"/>
              </a:lnSpc>
              <a:spcBef>
                <a:spcPct val="0"/>
              </a:spcBef>
              <a:buFontTx/>
              <a:buNone/>
            </a:pPr>
            <a:r>
              <a:rPr lang="fr-FR" altLang="fr-FR" sz="16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Gambetta</a:t>
            </a:r>
            <a:endParaRPr lang="fr-FR" altLang="fr-FR" sz="16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1" name="Carto">
            <a:extLst>
              <a:ext uri="{FF2B5EF4-FFF2-40B4-BE49-F238E27FC236}">
                <a16:creationId xmlns:a16="http://schemas.microsoft.com/office/drawing/2014/main" id="{4CC2A165-6B56-9BB6-B9BF-97476C6B08FA}"/>
              </a:ext>
            </a:extLst>
          </p:cNvPr>
          <p:cNvSpPr/>
          <p:nvPr/>
        </p:nvSpPr>
        <p:spPr>
          <a:xfrm>
            <a:off x="3973528" y="974753"/>
            <a:ext cx="5004334" cy="500129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NomPrefect">
            <a:extLst>
              <a:ext uri="{FF2B5EF4-FFF2-40B4-BE49-F238E27FC236}">
                <a16:creationId xmlns:a16="http://schemas.microsoft.com/office/drawing/2014/main" id="{2873B067-D08F-4052-540A-BDF6A7FC1797}"/>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Montpellier</a:t>
            </a:r>
          </a:p>
        </p:txBody>
      </p:sp>
    </p:spTree>
    <p:extLst>
      <p:ext uri="{BB962C8B-B14F-4D97-AF65-F5344CB8AC3E}">
        <p14:creationId xmlns:p14="http://schemas.microsoft.com/office/powerpoint/2010/main" val="2362769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ApaPrixQuart">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19</a:t>
            </a:fld>
            <a:endParaRPr lang="fr-FR" dirty="0"/>
          </a:p>
        </p:txBody>
      </p:sp>
      <p:sp>
        <p:nvSpPr>
          <p:cNvPr id="12" name="Rectangle 11">
            <a:extLst>
              <a:ext uri="{FF2B5EF4-FFF2-40B4-BE49-F238E27FC236}">
                <a16:creationId xmlns:a16="http://schemas.microsoft.com/office/drawing/2014/main" id="{4E60A43D-BFA1-3D18-72F9-41D330DF257B}"/>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au m² médians et évolutions sur 1 an par quartier</a:t>
            </a:r>
          </a:p>
        </p:txBody>
      </p:sp>
      <p:sp>
        <p:nvSpPr>
          <p:cNvPr id="2" name="Rectangle 1">
            <a:extLst>
              <a:ext uri="{FF2B5EF4-FFF2-40B4-BE49-F238E27FC236}">
                <a16:creationId xmlns:a16="http://schemas.microsoft.com/office/drawing/2014/main" id="{7AAB68C1-603F-4327-9285-47099453BC91}"/>
              </a:ext>
            </a:extLst>
          </p:cNvPr>
          <p:cNvSpPr/>
          <p:nvPr/>
        </p:nvSpPr>
        <p:spPr>
          <a:xfrm>
            <a:off x="-9211" y="-2961"/>
            <a:ext cx="768820" cy="6372000"/>
          </a:xfrm>
          <a:prstGeom prst="rect">
            <a:avLst/>
          </a:prstGeom>
          <a:solidFill>
            <a:srgbClr val="FF797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5" name="Image 4" descr="Une image contenant conception, Graphique, rouge, Police&#10;&#10;Description générée automatiquement">
            <a:extLst>
              <a:ext uri="{FF2B5EF4-FFF2-40B4-BE49-F238E27FC236}">
                <a16:creationId xmlns:a16="http://schemas.microsoft.com/office/drawing/2014/main" id="{633AFC2A-490D-2B1C-78ED-89BBB3E6EA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8" name="Rectangle 7">
            <a:extLst>
              <a:ext uri="{FF2B5EF4-FFF2-40B4-BE49-F238E27FC236}">
                <a16:creationId xmlns:a16="http://schemas.microsoft.com/office/drawing/2014/main" id="{0CF5EB19-56CC-64DC-94F8-DDF61719B841}"/>
              </a:ext>
            </a:extLst>
          </p:cNvPr>
          <p:cNvSpPr/>
          <p:nvPr/>
        </p:nvSpPr>
        <p:spPr>
          <a:xfrm>
            <a:off x="1079999" y="582267"/>
            <a:ext cx="10856625" cy="25200"/>
          </a:xfrm>
          <a:prstGeom prst="rect">
            <a:avLst/>
          </a:prstGeom>
          <a:solidFill>
            <a:srgbClr val="FF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10" name="NomPrefect">
            <a:extLst>
              <a:ext uri="{FF2B5EF4-FFF2-40B4-BE49-F238E27FC236}">
                <a16:creationId xmlns:a16="http://schemas.microsoft.com/office/drawing/2014/main" id="{B4C81B93-89E6-2CD9-AEB7-1DF2322E4CC0}"/>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Montpellier</a:t>
            </a:r>
          </a:p>
        </p:txBody>
      </p:sp>
      <p:graphicFrame>
        <p:nvGraphicFramePr>
          <p:cNvPr id="6" name="Tableau 5">
            <a:extLst>
              <a:ext uri="{FF2B5EF4-FFF2-40B4-BE49-F238E27FC236}">
                <a16:creationId xmlns:a16="http://schemas.microsoft.com/office/drawing/2014/main" id="{B240F689-8231-4D46-3869-AA9C9E6EEFE2}"/>
              </a:ext>
            </a:extLst>
          </p:cNvPr>
          <p:cNvGraphicFramePr>
            <a:graphicFrameLocks noGrp="1"/>
          </p:cNvGraphicFramePr>
          <p:nvPr>
            <p:extLst>
              <p:ext uri="{D42A27DB-BD31-4B8C-83A1-F6EECF244321}">
                <p14:modId xmlns:p14="http://schemas.microsoft.com/office/powerpoint/2010/main" val="750989921"/>
              </p:ext>
            </p:extLst>
          </p:nvPr>
        </p:nvGraphicFramePr>
        <p:xfrm>
          <a:off x="1079999" y="1479342"/>
          <a:ext cx="5233076" cy="4562514"/>
        </p:xfrm>
        <a:graphic>
          <a:graphicData uri="http://schemas.openxmlformats.org/drawingml/2006/table">
            <a:tbl>
              <a:tblPr/>
              <a:tblGrid>
                <a:gridCol w="2504449">
                  <a:extLst>
                    <a:ext uri="{9D8B030D-6E8A-4147-A177-3AD203B41FA5}">
                      <a16:colId xmlns:a16="http://schemas.microsoft.com/office/drawing/2014/main" val="3384572316"/>
                    </a:ext>
                  </a:extLst>
                </a:gridCol>
                <a:gridCol w="1252728">
                  <a:extLst>
                    <a:ext uri="{9D8B030D-6E8A-4147-A177-3AD203B41FA5}">
                      <a16:colId xmlns:a16="http://schemas.microsoft.com/office/drawing/2014/main" val="2317161107"/>
                    </a:ext>
                  </a:extLst>
                </a:gridCol>
                <a:gridCol w="1475899">
                  <a:extLst>
                    <a:ext uri="{9D8B030D-6E8A-4147-A177-3AD203B41FA5}">
                      <a16:colId xmlns:a16="http://schemas.microsoft.com/office/drawing/2014/main" val="2528691090"/>
                    </a:ext>
                  </a:extLst>
                </a:gridCol>
              </a:tblGrid>
              <a:tr h="563544">
                <a:tc>
                  <a:txBody>
                    <a:bodyPr/>
                    <a:lstStyle/>
                    <a:p>
                      <a:pPr algn="l" fontAlgn="ctr">
                        <a:buNone/>
                      </a:pPr>
                      <a:r>
                        <a:rPr lang="fr-FR" sz="1600" b="1" i="0" u="none" strike="noStrike">
                          <a:solidFill>
                            <a:srgbClr val="002060"/>
                          </a:solidFill>
                          <a:effectLst/>
                          <a:latin typeface="Lucida Sans Unicode" panose="020B0602030504020204" pitchFamily="34" charset="0"/>
                        </a:rPr>
                        <a:t>Quartiers</a:t>
                      </a:r>
                    </a:p>
                  </a:txBody>
                  <a:tcPr marL="72000" marR="8805" marT="880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600" b="1" i="0" u="none" strike="noStrike">
                          <a:solidFill>
                            <a:srgbClr val="002060"/>
                          </a:solidFill>
                          <a:effectLst/>
                          <a:latin typeface="Lucida Sans Unicode" panose="020B0602030504020204" pitchFamily="34" charset="0"/>
                        </a:rPr>
                        <a:t>Prix au m² médians</a:t>
                      </a:r>
                    </a:p>
                  </a:txBody>
                  <a:tcPr marL="8805" marR="8805" marT="880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600" b="1" i="0" u="none" strike="noStrike" dirty="0">
                          <a:solidFill>
                            <a:srgbClr val="002060"/>
                          </a:solidFill>
                          <a:effectLst/>
                          <a:latin typeface="Lucida Sans Unicode" panose="020B0602030504020204" pitchFamily="34" charset="0"/>
                        </a:rPr>
                        <a:t>Évolutions</a:t>
                      </a:r>
                    </a:p>
                    <a:p>
                      <a:pPr algn="r" fontAlgn="ctr">
                        <a:buNone/>
                      </a:pPr>
                      <a:r>
                        <a:rPr lang="fr-FR" sz="1600" b="1" i="0" u="none" strike="noStrike" dirty="0">
                          <a:solidFill>
                            <a:srgbClr val="002060"/>
                          </a:solidFill>
                          <a:effectLst/>
                          <a:latin typeface="Lucida Sans Unicode" panose="020B0602030504020204" pitchFamily="34" charset="0"/>
                        </a:rPr>
                        <a:t>sur 1 an</a:t>
                      </a:r>
                    </a:p>
                  </a:txBody>
                  <a:tcPr marL="8805" marR="8805" marT="880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1427151487"/>
                  </a:ext>
                </a:extLst>
              </a:tr>
              <a:tr h="220134">
                <a:tc>
                  <a:txBody>
                    <a:bodyPr/>
                    <a:lstStyle/>
                    <a:p>
                      <a:pPr algn="l" fontAlgn="ctr">
                        <a:buNone/>
                      </a:pPr>
                      <a:r>
                        <a:rPr lang="fr-FR" sz="1400" b="0" i="0" u="none" strike="noStrike" dirty="0">
                          <a:solidFill>
                            <a:srgbClr val="002060"/>
                          </a:solidFill>
                          <a:effectLst/>
                          <a:latin typeface="Lucida Sans Unicode" panose="020B0602030504020204" pitchFamily="34" charset="0"/>
                        </a:rPr>
                        <a:t>Port Marianne</a:t>
                      </a:r>
                    </a:p>
                  </a:txBody>
                  <a:tcPr marL="72000" marR="8805" marT="880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4 260 €/m²</a:t>
                      </a:r>
                    </a:p>
                  </a:txBody>
                  <a:tcPr marL="8805" marR="8805" marT="880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0,2%</a:t>
                      </a:r>
                    </a:p>
                  </a:txBody>
                  <a:tcPr marL="8805" marR="8805" marT="880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986070131"/>
                  </a:ext>
                </a:extLst>
              </a:tr>
              <a:tr h="220134">
                <a:tc>
                  <a:txBody>
                    <a:bodyPr/>
                    <a:lstStyle/>
                    <a:p>
                      <a:pPr algn="l" fontAlgn="ctr">
                        <a:buNone/>
                      </a:pPr>
                      <a:r>
                        <a:rPr lang="fr-FR" sz="1400" b="0" i="0" u="none" strike="noStrike" dirty="0">
                          <a:solidFill>
                            <a:srgbClr val="002060"/>
                          </a:solidFill>
                          <a:effectLst/>
                          <a:latin typeface="Lucida Sans Unicode" panose="020B0602030504020204" pitchFamily="34" charset="0"/>
                        </a:rPr>
                        <a:t>Les Beaux Arts</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3 840 €/m²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-0,6%</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714070225"/>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Centre Historique</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3 840 €/m²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0,3%</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2907477463"/>
                  </a:ext>
                </a:extLst>
              </a:tr>
              <a:tr h="220134">
                <a:tc>
                  <a:txBody>
                    <a:bodyPr/>
                    <a:lstStyle/>
                    <a:p>
                      <a:pPr algn="l" fontAlgn="ctr">
                        <a:buNone/>
                      </a:pPr>
                      <a:r>
                        <a:rPr lang="fr-FR" sz="1400" b="0" i="0" u="none" strike="noStrike" dirty="0">
                          <a:solidFill>
                            <a:srgbClr val="002060"/>
                          </a:solidFill>
                          <a:effectLst/>
                          <a:latin typeface="Lucida Sans Unicode" panose="020B0602030504020204" pitchFamily="34" charset="0"/>
                        </a:rPr>
                        <a:t>Les Arceaux</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3 800 €/m²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6,3%</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4265713040"/>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Boutonnet</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3 730 €/m²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-2,1%</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573880461"/>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Aiguelongue</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3 720 €/m²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3,7%</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406874002"/>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Millénaire-Grammont</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3 660 €/m²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-9,0%</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1586065966"/>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La Comédie</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3 660 €/m²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-4,3%</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3166647756"/>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Gares</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3 640 €/m²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1,6%</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3777279485"/>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Antigone</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3 520 €/m²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0,3%</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3724441438"/>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La Pompignane</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3 440 €/m²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-1,8%</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2830658797"/>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Hôpitaux-Facultés</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3 420 €/m²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-1,3%</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1822403102"/>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Gambetta</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3 380 €/m²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0,6%</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1760272160"/>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La Croix d'Argent</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3 290 €/m²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-2,8%</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1547929885"/>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Aiguerelles</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3 200 €/m²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-2,6%</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2552281597"/>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Plan des Quatre Seigneurs</a:t>
                      </a:r>
                    </a:p>
                  </a:txBody>
                  <a:tcPr marL="72000" marR="8805" marT="880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3 170 €/m²</a:t>
                      </a:r>
                    </a:p>
                  </a:txBody>
                  <a:tcPr marL="8805" marR="8805" marT="8805" marB="0" anchor="ctr">
                    <a:lnL>
                      <a:noFill/>
                    </a:lnL>
                    <a:lnR>
                      <a:noFill/>
                    </a:lnR>
                    <a:lnT>
                      <a:noFill/>
                    </a:lnT>
                    <a:lnB>
                      <a:noFill/>
                    </a:lnB>
                    <a:solidFill>
                      <a:srgbClr val="FFE4E4"/>
                    </a:solidFill>
                  </a:tcPr>
                </a:tc>
                <a:tc>
                  <a:txBody>
                    <a:bodyPr/>
                    <a:lstStyle/>
                    <a:p>
                      <a:pPr algn="r" fontAlgn="ctr">
                        <a:buNone/>
                      </a:pPr>
                      <a:r>
                        <a:rPr lang="fr-FR" sz="1400" b="0" i="1" u="none" strike="noStrike" dirty="0" err="1">
                          <a:solidFill>
                            <a:srgbClr val="002060"/>
                          </a:solidFill>
                          <a:effectLst/>
                          <a:latin typeface="Calibri" panose="020F0502020204030204" pitchFamily="34" charset="0"/>
                        </a:rPr>
                        <a:t>nd</a:t>
                      </a:r>
                      <a:r>
                        <a:rPr lang="fr-FR" sz="1400" b="0" i="1" u="none" strike="noStrike" dirty="0">
                          <a:solidFill>
                            <a:srgbClr val="002060"/>
                          </a:solidFill>
                          <a:effectLst/>
                          <a:latin typeface="Calibri" panose="020F0502020204030204" pitchFamily="34" charset="0"/>
                        </a:rPr>
                        <a:t>*</a:t>
                      </a:r>
                    </a:p>
                  </a:txBody>
                  <a:tcPr marL="8805" marR="8805" marT="8805" marB="0" anchor="ctr">
                    <a:lnL>
                      <a:noFill/>
                    </a:lnL>
                    <a:lnR>
                      <a:noFill/>
                    </a:lnR>
                    <a:lnT>
                      <a:noFill/>
                    </a:lnT>
                    <a:lnB>
                      <a:noFill/>
                    </a:lnB>
                    <a:solidFill>
                      <a:srgbClr val="FFE4E4"/>
                    </a:solidFill>
                  </a:tcPr>
                </a:tc>
                <a:extLst>
                  <a:ext uri="{0D108BD9-81ED-4DB2-BD59-A6C34878D82A}">
                    <a16:rowId xmlns:a16="http://schemas.microsoft.com/office/drawing/2014/main" val="1618623530"/>
                  </a:ext>
                </a:extLst>
              </a:tr>
              <a:tr h="220134">
                <a:tc>
                  <a:txBody>
                    <a:bodyPr/>
                    <a:lstStyle/>
                    <a:p>
                      <a:pPr algn="l" fontAlgn="ctr">
                        <a:buNone/>
                      </a:pPr>
                      <a:r>
                        <a:rPr lang="fr-FR" sz="1400" b="0" i="0" u="none" strike="noStrike">
                          <a:solidFill>
                            <a:srgbClr val="002060"/>
                          </a:solidFill>
                          <a:effectLst/>
                          <a:latin typeface="Lucida Sans Unicode" panose="020B0602030504020204" pitchFamily="34" charset="0"/>
                        </a:rPr>
                        <a:t>Les Aubes</a:t>
                      </a:r>
                    </a:p>
                  </a:txBody>
                  <a:tcPr marL="72000" marR="8805" marT="880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3 120 €/m²</a:t>
                      </a:r>
                    </a:p>
                  </a:txBody>
                  <a:tcPr marL="8805" marR="8805" marT="8805"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-0,5%</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3855845900"/>
                  </a:ext>
                </a:extLst>
              </a:tr>
              <a:tr h="220134">
                <a:tc>
                  <a:txBody>
                    <a:bodyPr/>
                    <a:lstStyle/>
                    <a:p>
                      <a:pPr algn="l" fontAlgn="ctr">
                        <a:buNone/>
                      </a:pPr>
                      <a:r>
                        <a:rPr lang="fr-FR" sz="1400" b="0" i="0" u="none" strike="noStrike" dirty="0">
                          <a:solidFill>
                            <a:srgbClr val="002060"/>
                          </a:solidFill>
                          <a:effectLst/>
                          <a:latin typeface="Lucida Sans Unicode" panose="020B0602030504020204" pitchFamily="34" charset="0"/>
                        </a:rPr>
                        <a:t>Pas du Loup</a:t>
                      </a:r>
                    </a:p>
                  </a:txBody>
                  <a:tcPr marL="72000" marR="8805" marT="8805" marB="0" anchor="ctr">
                    <a:lnL>
                      <a:noFill/>
                    </a:lnL>
                    <a:lnR>
                      <a:noFill/>
                    </a:lnR>
                    <a:lnT>
                      <a:noFill/>
                    </a:lnT>
                    <a:lnB w="6350" cap="flat" cmpd="sng" algn="ctr">
                      <a:solidFill>
                        <a:srgbClr val="002060"/>
                      </a:solidFill>
                      <a:prstDash val="solid"/>
                      <a:round/>
                      <a:headEnd type="none" w="med" len="med"/>
                      <a:tailEnd type="none" w="med" len="med"/>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3 020 €/m²</a:t>
                      </a:r>
                    </a:p>
                  </a:txBody>
                  <a:tcPr marL="8805" marR="8805" marT="8805" marB="0" anchor="ctr">
                    <a:lnL>
                      <a:noFill/>
                    </a:lnL>
                    <a:lnR>
                      <a:noFill/>
                    </a:lnR>
                    <a:lnT>
                      <a:noFill/>
                    </a:lnT>
                    <a:lnB w="6350" cap="flat" cmpd="sng" algn="ctr">
                      <a:solidFill>
                        <a:srgbClr val="002060"/>
                      </a:solidFill>
                      <a:prstDash val="solid"/>
                      <a:round/>
                      <a:headEnd type="none" w="med" len="med"/>
                      <a:tailEnd type="none" w="med" len="med"/>
                    </a:lnB>
                    <a:solidFill>
                      <a:srgbClr val="FFE4E4"/>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-0,9%</a:t>
                      </a:r>
                    </a:p>
                  </a:txBody>
                  <a:tcPr marL="8805" marR="8805" marT="8805" marB="0" anchor="ctr">
                    <a:lnL>
                      <a:noFill/>
                    </a:lnL>
                    <a:lnR>
                      <a:noFill/>
                    </a:lnR>
                    <a:lnT>
                      <a:noFill/>
                    </a:lnT>
                    <a:lnB w="6350" cap="flat" cmpd="sng" algn="ctr">
                      <a:solidFill>
                        <a:srgbClr val="002060"/>
                      </a:solidFill>
                      <a:prstDash val="solid"/>
                      <a:round/>
                      <a:headEnd type="none" w="med" len="med"/>
                      <a:tailEnd type="none" w="med" len="med"/>
                    </a:lnB>
                    <a:solidFill>
                      <a:srgbClr val="FFE4E4"/>
                    </a:solidFill>
                  </a:tcPr>
                </a:tc>
                <a:extLst>
                  <a:ext uri="{0D108BD9-81ED-4DB2-BD59-A6C34878D82A}">
                    <a16:rowId xmlns:a16="http://schemas.microsoft.com/office/drawing/2014/main" val="2112297485"/>
                  </a:ext>
                </a:extLst>
              </a:tr>
            </a:tbl>
          </a:graphicData>
        </a:graphic>
      </p:graphicFrame>
      <p:graphicFrame>
        <p:nvGraphicFramePr>
          <p:cNvPr id="9" name="Tableau 8">
            <a:extLst>
              <a:ext uri="{FF2B5EF4-FFF2-40B4-BE49-F238E27FC236}">
                <a16:creationId xmlns:a16="http://schemas.microsoft.com/office/drawing/2014/main" id="{77589CA4-A96B-2D80-9B84-DA6C9757D89A}"/>
              </a:ext>
            </a:extLst>
          </p:cNvPr>
          <p:cNvGraphicFramePr>
            <a:graphicFrameLocks noGrp="1"/>
          </p:cNvGraphicFramePr>
          <p:nvPr>
            <p:extLst>
              <p:ext uri="{D42A27DB-BD31-4B8C-83A1-F6EECF244321}">
                <p14:modId xmlns:p14="http://schemas.microsoft.com/office/powerpoint/2010/main" val="1623535790"/>
              </p:ext>
            </p:extLst>
          </p:nvPr>
        </p:nvGraphicFramePr>
        <p:xfrm>
          <a:off x="7017384" y="1479342"/>
          <a:ext cx="4745991" cy="3028650"/>
        </p:xfrm>
        <a:graphic>
          <a:graphicData uri="http://schemas.openxmlformats.org/drawingml/2006/table">
            <a:tbl>
              <a:tblPr/>
              <a:tblGrid>
                <a:gridCol w="1874773">
                  <a:extLst>
                    <a:ext uri="{9D8B030D-6E8A-4147-A177-3AD203B41FA5}">
                      <a16:colId xmlns:a16="http://schemas.microsoft.com/office/drawing/2014/main" val="3172036052"/>
                    </a:ext>
                  </a:extLst>
                </a:gridCol>
                <a:gridCol w="1353312">
                  <a:extLst>
                    <a:ext uri="{9D8B030D-6E8A-4147-A177-3AD203B41FA5}">
                      <a16:colId xmlns:a16="http://schemas.microsoft.com/office/drawing/2014/main" val="1260128573"/>
                    </a:ext>
                  </a:extLst>
                </a:gridCol>
                <a:gridCol w="1517906">
                  <a:extLst>
                    <a:ext uri="{9D8B030D-6E8A-4147-A177-3AD203B41FA5}">
                      <a16:colId xmlns:a16="http://schemas.microsoft.com/office/drawing/2014/main" val="1176579420"/>
                    </a:ext>
                  </a:extLst>
                </a:gridCol>
              </a:tblGrid>
              <a:tr h="540857">
                <a:tc>
                  <a:txBody>
                    <a:bodyPr/>
                    <a:lstStyle/>
                    <a:p>
                      <a:pPr algn="l" fontAlgn="ctr">
                        <a:buNone/>
                      </a:pPr>
                      <a:r>
                        <a:rPr lang="fr-FR" sz="1600" b="1" i="0" u="none" strike="noStrike" dirty="0">
                          <a:solidFill>
                            <a:srgbClr val="002060"/>
                          </a:solidFill>
                          <a:effectLst/>
                          <a:latin typeface="Lucida Sans Unicode" panose="020B0602030504020204" pitchFamily="34" charset="0"/>
                        </a:rPr>
                        <a:t>Quartiers</a:t>
                      </a:r>
                    </a:p>
                  </a:txBody>
                  <a:tcPr marL="72000"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600" b="1" i="0" u="none" strike="noStrike">
                          <a:solidFill>
                            <a:srgbClr val="002060"/>
                          </a:solidFill>
                          <a:effectLst/>
                          <a:latin typeface="Lucida Sans Unicode" panose="020B0602030504020204" pitchFamily="34" charset="0"/>
                        </a:rPr>
                        <a:t>Prix au m² médians</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600" b="1" i="0" u="none" strike="noStrike" dirty="0">
                          <a:solidFill>
                            <a:srgbClr val="002060"/>
                          </a:solidFill>
                          <a:effectLst/>
                          <a:latin typeface="Lucida Sans Unicode" panose="020B0602030504020204" pitchFamily="34" charset="0"/>
                        </a:rPr>
                        <a:t>Évolutions</a:t>
                      </a:r>
                    </a:p>
                    <a:p>
                      <a:pPr algn="r" fontAlgn="ctr">
                        <a:buNone/>
                      </a:pPr>
                      <a:r>
                        <a:rPr lang="fr-FR" sz="1600" b="1" i="0" u="none" strike="noStrike" dirty="0">
                          <a:solidFill>
                            <a:srgbClr val="002060"/>
                          </a:solidFill>
                          <a:effectLst/>
                          <a:latin typeface="Lucida Sans Unicode" panose="020B0602030504020204" pitchFamily="34" charset="0"/>
                        </a:rPr>
                        <a:t>sur 1 an</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2421421969"/>
                  </a:ext>
                </a:extLst>
              </a:tr>
              <a:tr h="226163">
                <a:tc>
                  <a:txBody>
                    <a:bodyPr/>
                    <a:lstStyle/>
                    <a:p>
                      <a:pPr algn="l" fontAlgn="ctr">
                        <a:buNone/>
                      </a:pPr>
                      <a:r>
                        <a:rPr lang="fr-FR" sz="1400" b="0" i="0" u="none" strike="noStrike" dirty="0" err="1">
                          <a:solidFill>
                            <a:srgbClr val="002060"/>
                          </a:solidFill>
                          <a:effectLst/>
                          <a:latin typeface="Lucida Sans Unicode" panose="020B0602030504020204" pitchFamily="34" charset="0"/>
                        </a:rPr>
                        <a:t>Figuerolles</a:t>
                      </a:r>
                      <a:endParaRPr lang="fr-FR" sz="1400" b="0" i="0" u="none" strike="noStrike" dirty="0">
                        <a:solidFill>
                          <a:srgbClr val="002060"/>
                        </a:solidFill>
                        <a:effectLst/>
                        <a:latin typeface="Lucida Sans Unicode" panose="020B0602030504020204" pitchFamily="34" charset="0"/>
                      </a:endParaRPr>
                    </a:p>
                  </a:txBody>
                  <a:tcPr marL="72000"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2 770 €/m²</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0,2%</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380255899"/>
                  </a:ext>
                </a:extLst>
              </a:tr>
              <a:tr h="226163">
                <a:tc>
                  <a:txBody>
                    <a:bodyPr/>
                    <a:lstStyle/>
                    <a:p>
                      <a:pPr algn="l" fontAlgn="ctr">
                        <a:buNone/>
                      </a:pPr>
                      <a:r>
                        <a:rPr lang="fr-FR" sz="1400" b="0" i="0" u="none" strike="noStrike" dirty="0" err="1">
                          <a:solidFill>
                            <a:srgbClr val="002060"/>
                          </a:solidFill>
                          <a:effectLst/>
                          <a:latin typeface="Lucida Sans Unicode" panose="020B0602030504020204" pitchFamily="34" charset="0"/>
                        </a:rPr>
                        <a:t>Estanove</a:t>
                      </a:r>
                      <a:endParaRPr lang="fr-FR" sz="1400" b="0" i="0" u="none" strike="noStrike" dirty="0">
                        <a:solidFill>
                          <a:srgbClr val="002060"/>
                        </a:solidFill>
                        <a:effectLst/>
                        <a:latin typeface="Lucida Sans Unicode" panose="020B0602030504020204" pitchFamily="34" charset="0"/>
                      </a:endParaRPr>
                    </a:p>
                  </a:txBody>
                  <a:tcPr marL="72000" marR="9525" marT="952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2 740 €/m²</a:t>
                      </a:r>
                    </a:p>
                  </a:txBody>
                  <a:tcPr marL="9525" marR="9525" marT="952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-6,3%</a:t>
                      </a:r>
                    </a:p>
                  </a:txBody>
                  <a:tcPr marL="9525" marR="9525" marT="9525" marB="0" anchor="ctr">
                    <a:lnL>
                      <a:noFill/>
                    </a:lnL>
                    <a:lnR>
                      <a:noFill/>
                    </a:lnR>
                    <a:lnT>
                      <a:noFill/>
                    </a:lnT>
                    <a:lnB>
                      <a:noFill/>
                    </a:lnB>
                    <a:solidFill>
                      <a:srgbClr val="FFE4E4"/>
                    </a:solidFill>
                  </a:tcPr>
                </a:tc>
                <a:extLst>
                  <a:ext uri="{0D108BD9-81ED-4DB2-BD59-A6C34878D82A}">
                    <a16:rowId xmlns:a16="http://schemas.microsoft.com/office/drawing/2014/main" val="1909060168"/>
                  </a:ext>
                </a:extLst>
              </a:tr>
              <a:tr h="226163">
                <a:tc>
                  <a:txBody>
                    <a:bodyPr/>
                    <a:lstStyle/>
                    <a:p>
                      <a:pPr algn="l" fontAlgn="ctr">
                        <a:buNone/>
                      </a:pPr>
                      <a:r>
                        <a:rPr lang="fr-FR" sz="1400" b="0" i="0" u="none" strike="noStrike" dirty="0">
                          <a:solidFill>
                            <a:srgbClr val="002060"/>
                          </a:solidFill>
                          <a:effectLst/>
                          <a:latin typeface="Lucida Sans Unicode" panose="020B0602030504020204" pitchFamily="34" charset="0"/>
                        </a:rPr>
                        <a:t>La </a:t>
                      </a:r>
                      <a:r>
                        <a:rPr lang="fr-FR" sz="1400" b="0" i="0" u="none" strike="noStrike" dirty="0" err="1">
                          <a:solidFill>
                            <a:srgbClr val="002060"/>
                          </a:solidFill>
                          <a:effectLst/>
                          <a:latin typeface="Lucida Sans Unicode" panose="020B0602030504020204" pitchFamily="34" charset="0"/>
                        </a:rPr>
                        <a:t>Martelle</a:t>
                      </a:r>
                      <a:endParaRPr lang="fr-FR" sz="1400" b="0" i="0" u="none" strike="noStrike" dirty="0">
                        <a:solidFill>
                          <a:srgbClr val="002060"/>
                        </a:solidFill>
                        <a:effectLst/>
                        <a:latin typeface="Lucida Sans Unicode" panose="020B0602030504020204" pitchFamily="34" charset="0"/>
                      </a:endParaRP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2 680 €/m²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18,5%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3984319612"/>
                  </a:ext>
                </a:extLst>
              </a:tr>
              <a:tr h="226163">
                <a:tc>
                  <a:txBody>
                    <a:bodyPr/>
                    <a:lstStyle/>
                    <a:p>
                      <a:pPr algn="l" fontAlgn="ctr">
                        <a:buNone/>
                      </a:pPr>
                      <a:r>
                        <a:rPr lang="fr-FR" sz="1400" b="0" i="0" u="none" strike="noStrike" dirty="0">
                          <a:solidFill>
                            <a:srgbClr val="002060"/>
                          </a:solidFill>
                          <a:effectLst/>
                          <a:latin typeface="Lucida Sans Unicode" panose="020B0602030504020204" pitchFamily="34" charset="0"/>
                        </a:rPr>
                        <a:t>Les Cévennes</a:t>
                      </a:r>
                    </a:p>
                  </a:txBody>
                  <a:tcPr marL="72000" marR="9525" marT="952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2 630 €/m²</a:t>
                      </a:r>
                    </a:p>
                  </a:txBody>
                  <a:tcPr marL="9525" marR="9525" marT="952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-5,2%</a:t>
                      </a:r>
                    </a:p>
                  </a:txBody>
                  <a:tcPr marL="9525" marR="9525" marT="9525" marB="0" anchor="ctr">
                    <a:lnL>
                      <a:noFill/>
                    </a:lnL>
                    <a:lnR>
                      <a:noFill/>
                    </a:lnR>
                    <a:lnT>
                      <a:noFill/>
                    </a:lnT>
                    <a:lnB>
                      <a:noFill/>
                    </a:lnB>
                    <a:solidFill>
                      <a:srgbClr val="FFE4E4"/>
                    </a:solidFill>
                  </a:tcPr>
                </a:tc>
                <a:extLst>
                  <a:ext uri="{0D108BD9-81ED-4DB2-BD59-A6C34878D82A}">
                    <a16:rowId xmlns:a16="http://schemas.microsoft.com/office/drawing/2014/main" val="3483438344"/>
                  </a:ext>
                </a:extLst>
              </a:tr>
              <a:tr h="226163">
                <a:tc>
                  <a:txBody>
                    <a:bodyPr/>
                    <a:lstStyle/>
                    <a:p>
                      <a:pPr algn="l" fontAlgn="ctr">
                        <a:buNone/>
                      </a:pPr>
                      <a:r>
                        <a:rPr lang="fr-FR" sz="1400" b="0" i="0" u="none" strike="noStrike">
                          <a:solidFill>
                            <a:srgbClr val="002060"/>
                          </a:solidFill>
                          <a:effectLst/>
                          <a:latin typeface="Lucida Sans Unicode" panose="020B0602030504020204" pitchFamily="34" charset="0"/>
                        </a:rPr>
                        <a:t>Prés d'Arènes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2 560 €/m²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-10,7%</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99264257"/>
                  </a:ext>
                </a:extLst>
              </a:tr>
              <a:tr h="226163">
                <a:tc>
                  <a:txBody>
                    <a:bodyPr/>
                    <a:lstStyle/>
                    <a:p>
                      <a:pPr algn="l" fontAlgn="ctr">
                        <a:buNone/>
                      </a:pPr>
                      <a:r>
                        <a:rPr lang="fr-FR" sz="1400" b="0" i="0" u="none" strike="noStrike" dirty="0">
                          <a:solidFill>
                            <a:srgbClr val="002060"/>
                          </a:solidFill>
                          <a:effectLst/>
                          <a:latin typeface="Lucida Sans Unicode" panose="020B0602030504020204" pitchFamily="34" charset="0"/>
                        </a:rPr>
                        <a:t>La </a:t>
                      </a:r>
                      <a:r>
                        <a:rPr lang="fr-FR" sz="1400" b="0" i="0" u="none" strike="noStrike" dirty="0" err="1">
                          <a:solidFill>
                            <a:srgbClr val="002060"/>
                          </a:solidFill>
                          <a:effectLst/>
                          <a:latin typeface="Lucida Sans Unicode" panose="020B0602030504020204" pitchFamily="34" charset="0"/>
                        </a:rPr>
                        <a:t>Chamberte</a:t>
                      </a:r>
                      <a:endParaRPr lang="fr-FR" sz="1400" b="0" i="0" u="none" strike="noStrike" dirty="0">
                        <a:solidFill>
                          <a:srgbClr val="002060"/>
                        </a:solidFill>
                        <a:effectLst/>
                        <a:latin typeface="Lucida Sans Unicode" panose="020B0602030504020204" pitchFamily="34" charset="0"/>
                      </a:endParaRPr>
                    </a:p>
                  </a:txBody>
                  <a:tcPr marL="72000" marR="9525" marT="952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2 510 €/m²</a:t>
                      </a:r>
                    </a:p>
                  </a:txBody>
                  <a:tcPr marL="9525" marR="9525" marT="952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8,2%</a:t>
                      </a:r>
                    </a:p>
                  </a:txBody>
                  <a:tcPr marL="9525" marR="9525" marT="9525" marB="0" anchor="ctr">
                    <a:lnL>
                      <a:noFill/>
                    </a:lnL>
                    <a:lnR>
                      <a:noFill/>
                    </a:lnR>
                    <a:lnT>
                      <a:noFill/>
                    </a:lnT>
                    <a:lnB>
                      <a:noFill/>
                    </a:lnB>
                    <a:solidFill>
                      <a:srgbClr val="FFE4E4"/>
                    </a:solidFill>
                  </a:tcPr>
                </a:tc>
                <a:extLst>
                  <a:ext uri="{0D108BD9-81ED-4DB2-BD59-A6C34878D82A}">
                    <a16:rowId xmlns:a16="http://schemas.microsoft.com/office/drawing/2014/main" val="972537357"/>
                  </a:ext>
                </a:extLst>
              </a:tr>
              <a:tr h="226163">
                <a:tc>
                  <a:txBody>
                    <a:bodyPr/>
                    <a:lstStyle/>
                    <a:p>
                      <a:pPr algn="l" fontAlgn="ctr">
                        <a:buNone/>
                      </a:pPr>
                      <a:r>
                        <a:rPr lang="fr-FR" sz="1400" b="0" i="0" u="none" strike="noStrike">
                          <a:solidFill>
                            <a:srgbClr val="002060"/>
                          </a:solidFill>
                          <a:effectLst/>
                          <a:latin typeface="Lucida Sans Unicode" panose="020B0602030504020204" pitchFamily="34" charset="0"/>
                        </a:rPr>
                        <a:t>Alco</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2 480 €/m²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2,2%</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046832299"/>
                  </a:ext>
                </a:extLst>
              </a:tr>
              <a:tr h="226163">
                <a:tc>
                  <a:txBody>
                    <a:bodyPr/>
                    <a:lstStyle/>
                    <a:p>
                      <a:pPr algn="l" fontAlgn="ctr">
                        <a:buNone/>
                      </a:pPr>
                      <a:r>
                        <a:rPr lang="fr-FR" sz="1400" b="0" i="0" u="none" strike="noStrike">
                          <a:solidFill>
                            <a:srgbClr val="002060"/>
                          </a:solidFill>
                          <a:effectLst/>
                          <a:latin typeface="Lucida Sans Unicode" panose="020B0602030504020204" pitchFamily="34" charset="0"/>
                        </a:rPr>
                        <a:t>Saint Martin</a:t>
                      </a:r>
                    </a:p>
                  </a:txBody>
                  <a:tcPr marL="72000" marR="9525" marT="9525" marB="0" anchor="ctr">
                    <a:lnL>
                      <a:noFill/>
                    </a:lnL>
                    <a:lnR>
                      <a:noFill/>
                    </a:lnR>
                    <a:lnT>
                      <a:noFill/>
                    </a:lnT>
                    <a:lnB>
                      <a:noFill/>
                    </a:lnB>
                    <a:solidFill>
                      <a:srgbClr val="FFE4E4"/>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2 480 €/m²</a:t>
                      </a:r>
                    </a:p>
                  </a:txBody>
                  <a:tcPr marL="9525" marR="9525" marT="952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6,2%</a:t>
                      </a:r>
                    </a:p>
                  </a:txBody>
                  <a:tcPr marL="9525" marR="9525" marT="9525" marB="0" anchor="ctr">
                    <a:lnL>
                      <a:noFill/>
                    </a:lnL>
                    <a:lnR>
                      <a:noFill/>
                    </a:lnR>
                    <a:lnT>
                      <a:noFill/>
                    </a:lnT>
                    <a:lnB>
                      <a:noFill/>
                    </a:lnB>
                    <a:solidFill>
                      <a:srgbClr val="FFE4E4"/>
                    </a:solidFill>
                  </a:tcPr>
                </a:tc>
                <a:extLst>
                  <a:ext uri="{0D108BD9-81ED-4DB2-BD59-A6C34878D82A}">
                    <a16:rowId xmlns:a16="http://schemas.microsoft.com/office/drawing/2014/main" val="2358587986"/>
                  </a:ext>
                </a:extLst>
              </a:tr>
              <a:tr h="226163">
                <a:tc>
                  <a:txBody>
                    <a:bodyPr/>
                    <a:lstStyle/>
                    <a:p>
                      <a:pPr algn="l" fontAlgn="ctr">
                        <a:buNone/>
                      </a:pPr>
                      <a:r>
                        <a:rPr lang="fr-FR" sz="1400" b="0" i="0" u="none" strike="noStrike">
                          <a:solidFill>
                            <a:srgbClr val="002060"/>
                          </a:solidFill>
                          <a:effectLst/>
                          <a:latin typeface="Lucida Sans Unicode" panose="020B0602030504020204" pitchFamily="34" charset="0"/>
                        </a:rPr>
                        <a:t>Lemasson</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2 470 €/m²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889660850"/>
                  </a:ext>
                </a:extLst>
              </a:tr>
              <a:tr h="226163">
                <a:tc>
                  <a:txBody>
                    <a:bodyPr/>
                    <a:lstStyle/>
                    <a:p>
                      <a:pPr algn="l" fontAlgn="ctr">
                        <a:buNone/>
                      </a:pPr>
                      <a:r>
                        <a:rPr lang="fr-FR" sz="1400" b="0" i="0" u="none" strike="noStrike" dirty="0">
                          <a:solidFill>
                            <a:srgbClr val="002060"/>
                          </a:solidFill>
                          <a:effectLst/>
                          <a:latin typeface="Lucida Sans Unicode" panose="020B0602030504020204" pitchFamily="34" charset="0"/>
                        </a:rPr>
                        <a:t>Celleneuve</a:t>
                      </a:r>
                    </a:p>
                  </a:txBody>
                  <a:tcPr marL="72000" marR="9525" marT="9525" marB="0" anchor="ctr">
                    <a:lnL>
                      <a:noFill/>
                    </a:lnL>
                    <a:lnR>
                      <a:noFill/>
                    </a:lnR>
                    <a:lnT>
                      <a:noFill/>
                    </a:lnT>
                    <a:lnB>
                      <a:noFill/>
                    </a:lnB>
                    <a:solidFill>
                      <a:srgbClr val="FFE4E4"/>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2 360 €/m²</a:t>
                      </a:r>
                    </a:p>
                  </a:txBody>
                  <a:tcPr marL="9525" marR="9525" marT="9525"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3,8%</a:t>
                      </a:r>
                    </a:p>
                  </a:txBody>
                  <a:tcPr marL="9525" marR="9525" marT="9525" marB="0" anchor="ctr">
                    <a:lnL>
                      <a:noFill/>
                    </a:lnL>
                    <a:lnR>
                      <a:noFill/>
                    </a:lnR>
                    <a:lnT>
                      <a:noFill/>
                    </a:lnT>
                    <a:lnB>
                      <a:noFill/>
                    </a:lnB>
                    <a:solidFill>
                      <a:srgbClr val="FFE4E4"/>
                    </a:solidFill>
                  </a:tcPr>
                </a:tc>
                <a:extLst>
                  <a:ext uri="{0D108BD9-81ED-4DB2-BD59-A6C34878D82A}">
                    <a16:rowId xmlns:a16="http://schemas.microsoft.com/office/drawing/2014/main" val="1131174582"/>
                  </a:ext>
                </a:extLst>
              </a:tr>
              <a:tr h="226163">
                <a:tc>
                  <a:txBody>
                    <a:bodyPr/>
                    <a:lstStyle/>
                    <a:p>
                      <a:pPr algn="l" fontAlgn="ctr">
                        <a:buNone/>
                      </a:pPr>
                      <a:r>
                        <a:rPr lang="fr-FR" sz="1400" b="0" i="0" u="none" strike="noStrike" dirty="0">
                          <a:solidFill>
                            <a:srgbClr val="002060"/>
                          </a:solidFill>
                          <a:effectLst/>
                          <a:latin typeface="Lucida Sans Unicode" panose="020B0602030504020204" pitchFamily="34" charset="0"/>
                        </a:rPr>
                        <a:t>La Paillade</a:t>
                      </a:r>
                    </a:p>
                  </a:txBody>
                  <a:tcPr marL="72000"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1 020 €/m²</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8,9%</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1736887696"/>
                  </a:ext>
                </a:extLst>
              </a:tr>
            </a:tbl>
          </a:graphicData>
        </a:graphic>
      </p:graphicFrame>
      <p:sp>
        <p:nvSpPr>
          <p:cNvPr id="11" name="ZoneTexte 10">
            <a:extLst>
              <a:ext uri="{FF2B5EF4-FFF2-40B4-BE49-F238E27FC236}">
                <a16:creationId xmlns:a16="http://schemas.microsoft.com/office/drawing/2014/main" id="{28FC9BE9-A62D-24F8-CEE4-9037BD6A5713}"/>
              </a:ext>
            </a:extLst>
          </p:cNvPr>
          <p:cNvSpPr txBox="1"/>
          <p:nvPr/>
        </p:nvSpPr>
        <p:spPr>
          <a:xfrm>
            <a:off x="4911182" y="6161362"/>
            <a:ext cx="2369636" cy="276999"/>
          </a:xfrm>
          <a:prstGeom prst="rect">
            <a:avLst/>
          </a:prstGeom>
          <a:noFill/>
        </p:spPr>
        <p:txBody>
          <a:bodyPr wrap="square" rtlCol="0">
            <a:spAutoFit/>
          </a:bodyPr>
          <a:lstStyle/>
          <a:p>
            <a:r>
              <a:rPr lang="fr-FR" sz="1200" i="1" dirty="0" err="1">
                <a:solidFill>
                  <a:srgbClr val="002060"/>
                </a:solidFill>
              </a:rPr>
              <a:t>nd</a:t>
            </a:r>
            <a:r>
              <a:rPr lang="fr-FR" sz="1200" i="1" dirty="0">
                <a:solidFill>
                  <a:srgbClr val="002060"/>
                </a:solidFill>
              </a:rPr>
              <a:t>* : non disponible</a:t>
            </a:r>
          </a:p>
        </p:txBody>
      </p:sp>
    </p:spTree>
    <p:extLst>
      <p:ext uri="{BB962C8B-B14F-4D97-AF65-F5344CB8AC3E}">
        <p14:creationId xmlns:p14="http://schemas.microsoft.com/office/powerpoint/2010/main" val="3854822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ApaExcep">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20</a:t>
            </a:fld>
            <a:endParaRPr lang="fr-FR" dirty="0"/>
          </a:p>
        </p:txBody>
      </p:sp>
      <p:sp>
        <p:nvSpPr>
          <p:cNvPr id="11" name="Rectangle 10">
            <a:extLst>
              <a:ext uri="{FF2B5EF4-FFF2-40B4-BE49-F238E27FC236}">
                <a16:creationId xmlns:a16="http://schemas.microsoft.com/office/drawing/2014/main" id="{8CF83B6D-346D-8A60-6982-1D73B2484CAD}"/>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Ventes d’exception</a:t>
            </a:r>
          </a:p>
        </p:txBody>
      </p:sp>
      <p:sp>
        <p:nvSpPr>
          <p:cNvPr id="3" name="Rectangle 2">
            <a:extLst>
              <a:ext uri="{FF2B5EF4-FFF2-40B4-BE49-F238E27FC236}">
                <a16:creationId xmlns:a16="http://schemas.microsoft.com/office/drawing/2014/main" id="{FF01F098-3252-9DB4-0A6D-57C41DA0472D}"/>
              </a:ext>
            </a:extLst>
          </p:cNvPr>
          <p:cNvSpPr/>
          <p:nvPr/>
        </p:nvSpPr>
        <p:spPr>
          <a:xfrm>
            <a:off x="-9211" y="-2961"/>
            <a:ext cx="768820" cy="6372000"/>
          </a:xfrm>
          <a:prstGeom prst="rect">
            <a:avLst/>
          </a:prstGeom>
          <a:solidFill>
            <a:srgbClr val="FF797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5" name="Image 4" descr="Une image contenant conception, Graphique, rouge, Police&#10;&#10;Description générée automatiquement">
            <a:extLst>
              <a:ext uri="{FF2B5EF4-FFF2-40B4-BE49-F238E27FC236}">
                <a16:creationId xmlns:a16="http://schemas.microsoft.com/office/drawing/2014/main" id="{C73E4E24-9900-E5AF-71A6-3661406C0B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7" name="Rectangle 6">
            <a:extLst>
              <a:ext uri="{FF2B5EF4-FFF2-40B4-BE49-F238E27FC236}">
                <a16:creationId xmlns:a16="http://schemas.microsoft.com/office/drawing/2014/main" id="{54EC13C7-614E-05BC-0B38-B4DBA2E88D17}"/>
              </a:ext>
            </a:extLst>
          </p:cNvPr>
          <p:cNvSpPr/>
          <p:nvPr/>
        </p:nvSpPr>
        <p:spPr>
          <a:xfrm>
            <a:off x="1079999" y="582267"/>
            <a:ext cx="10856625" cy="25200"/>
          </a:xfrm>
          <a:prstGeom prst="rect">
            <a:avLst/>
          </a:prstGeom>
          <a:solidFill>
            <a:srgbClr val="FF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6" name="Tableau 5">
            <a:extLst>
              <a:ext uri="{FF2B5EF4-FFF2-40B4-BE49-F238E27FC236}">
                <a16:creationId xmlns:a16="http://schemas.microsoft.com/office/drawing/2014/main" id="{D2CEE2B1-4294-B6DE-C4B8-D6A8D2D64881}"/>
              </a:ext>
            </a:extLst>
          </p:cNvPr>
          <p:cNvGraphicFramePr>
            <a:graphicFrameLocks noGrp="1"/>
          </p:cNvGraphicFramePr>
          <p:nvPr>
            <p:extLst>
              <p:ext uri="{D42A27DB-BD31-4B8C-83A1-F6EECF244321}">
                <p14:modId xmlns:p14="http://schemas.microsoft.com/office/powerpoint/2010/main" val="3135827142"/>
              </p:ext>
            </p:extLst>
          </p:nvPr>
        </p:nvGraphicFramePr>
        <p:xfrm>
          <a:off x="2558103" y="1503184"/>
          <a:ext cx="7900416" cy="4549274"/>
        </p:xfrm>
        <a:graphic>
          <a:graphicData uri="http://schemas.openxmlformats.org/drawingml/2006/table">
            <a:tbl>
              <a:tblPr/>
              <a:tblGrid>
                <a:gridCol w="2717985">
                  <a:extLst>
                    <a:ext uri="{9D8B030D-6E8A-4147-A177-3AD203B41FA5}">
                      <a16:colId xmlns:a16="http://schemas.microsoft.com/office/drawing/2014/main" val="2249458552"/>
                    </a:ext>
                  </a:extLst>
                </a:gridCol>
                <a:gridCol w="1728216">
                  <a:extLst>
                    <a:ext uri="{9D8B030D-6E8A-4147-A177-3AD203B41FA5}">
                      <a16:colId xmlns:a16="http://schemas.microsoft.com/office/drawing/2014/main" val="1586576706"/>
                    </a:ext>
                  </a:extLst>
                </a:gridCol>
                <a:gridCol w="1859421">
                  <a:extLst>
                    <a:ext uri="{9D8B030D-6E8A-4147-A177-3AD203B41FA5}">
                      <a16:colId xmlns:a16="http://schemas.microsoft.com/office/drawing/2014/main" val="3260571048"/>
                    </a:ext>
                  </a:extLst>
                </a:gridCol>
                <a:gridCol w="1594794">
                  <a:extLst>
                    <a:ext uri="{9D8B030D-6E8A-4147-A177-3AD203B41FA5}">
                      <a16:colId xmlns:a16="http://schemas.microsoft.com/office/drawing/2014/main" val="3697591279"/>
                    </a:ext>
                  </a:extLst>
                </a:gridCol>
              </a:tblGrid>
              <a:tr h="771993">
                <a:tc>
                  <a:txBody>
                    <a:bodyPr/>
                    <a:lstStyle/>
                    <a:p>
                      <a:pPr algn="l" fontAlgn="ctr">
                        <a:buNone/>
                      </a:pPr>
                      <a:r>
                        <a:rPr lang="fr-FR" sz="1700" b="1" i="0" u="none" strike="noStrike">
                          <a:solidFill>
                            <a:srgbClr val="002060"/>
                          </a:solidFill>
                          <a:effectLst/>
                          <a:latin typeface="Lucida Sans Unicode" panose="020B0602030504020204" pitchFamily="34" charset="0"/>
                        </a:rPr>
                        <a:t>Communes</a:t>
                      </a:r>
                    </a:p>
                  </a:txBody>
                  <a:tcPr marL="72000" marR="8833" marT="8833"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700" b="1" i="0" u="none" strike="noStrike">
                          <a:solidFill>
                            <a:srgbClr val="002060"/>
                          </a:solidFill>
                          <a:effectLst/>
                          <a:latin typeface="Lucida Sans Unicode" panose="020B0602030504020204" pitchFamily="34" charset="0"/>
                        </a:rPr>
                        <a:t>Prix de vente</a:t>
                      </a:r>
                    </a:p>
                  </a:txBody>
                  <a:tcPr marL="8833" marR="8833" marT="8833"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700" b="1" i="0" u="none" strike="noStrike" dirty="0">
                          <a:solidFill>
                            <a:srgbClr val="002060"/>
                          </a:solidFill>
                          <a:effectLst/>
                          <a:latin typeface="Lucida Sans Unicode" panose="020B0602030504020204" pitchFamily="34" charset="0"/>
                        </a:rPr>
                        <a:t>Nombre</a:t>
                      </a:r>
                      <a:br>
                        <a:rPr lang="fr-FR" sz="1700" b="1" i="0" u="none" strike="noStrike" dirty="0">
                          <a:solidFill>
                            <a:srgbClr val="002060"/>
                          </a:solidFill>
                          <a:effectLst/>
                          <a:latin typeface="Lucida Sans Unicode" panose="020B0602030504020204" pitchFamily="34" charset="0"/>
                        </a:rPr>
                      </a:br>
                      <a:r>
                        <a:rPr lang="fr-FR" sz="1700" b="1" i="0" u="none" strike="noStrike" dirty="0">
                          <a:solidFill>
                            <a:srgbClr val="002060"/>
                          </a:solidFill>
                          <a:effectLst/>
                          <a:latin typeface="Lucida Sans Unicode" panose="020B0602030504020204" pitchFamily="34" charset="0"/>
                        </a:rPr>
                        <a:t>de pièces</a:t>
                      </a:r>
                    </a:p>
                  </a:txBody>
                  <a:tcPr marL="8833" marR="8833" marT="8833"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700" b="1" i="0" u="none" strike="noStrike">
                          <a:solidFill>
                            <a:srgbClr val="002060"/>
                          </a:solidFill>
                          <a:effectLst/>
                          <a:latin typeface="Lucida Sans Unicode" panose="020B0602030504020204" pitchFamily="34" charset="0"/>
                        </a:rPr>
                        <a:t>Surface habitable</a:t>
                      </a:r>
                    </a:p>
                  </a:txBody>
                  <a:tcPr marL="8833" marR="8833" marT="8833"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2657144607"/>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Agde</a:t>
                      </a:r>
                    </a:p>
                  </a:txBody>
                  <a:tcPr marL="72000" marR="8833" marT="8833"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1 600 000 €</a:t>
                      </a:r>
                    </a:p>
                  </a:txBody>
                  <a:tcPr marL="8833" marR="8833" marT="8833"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a:t>
                      </a:r>
                    </a:p>
                  </a:txBody>
                  <a:tcPr marL="8833" marR="8833" marT="8833"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43 m²</a:t>
                      </a:r>
                    </a:p>
                  </a:txBody>
                  <a:tcPr marL="8833" marR="8833" marT="8833"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826707070"/>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Montpellier</a:t>
                      </a:r>
                    </a:p>
                  </a:txBody>
                  <a:tcPr marL="72000"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1 245 000 €</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5</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215 m²</a:t>
                      </a:r>
                    </a:p>
                  </a:txBody>
                  <a:tcPr marL="8833" marR="8833" marT="8833" marB="0" anchor="ctr">
                    <a:lnL>
                      <a:noFill/>
                    </a:lnL>
                    <a:lnR>
                      <a:noFill/>
                    </a:lnR>
                    <a:lnT>
                      <a:noFill/>
                    </a:lnT>
                    <a:lnB>
                      <a:noFill/>
                    </a:lnB>
                    <a:solidFill>
                      <a:srgbClr val="FFE4E4"/>
                    </a:solidFill>
                  </a:tcPr>
                </a:tc>
                <a:extLst>
                  <a:ext uri="{0D108BD9-81ED-4DB2-BD59-A6C34878D82A}">
                    <a16:rowId xmlns:a16="http://schemas.microsoft.com/office/drawing/2014/main" val="1378722896"/>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Montpellier</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1 200 000 €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127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3700256613"/>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Montpellier</a:t>
                      </a:r>
                    </a:p>
                  </a:txBody>
                  <a:tcPr marL="72000"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1 177 000 €</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5</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136 m²</a:t>
                      </a:r>
                    </a:p>
                  </a:txBody>
                  <a:tcPr marL="8833" marR="8833" marT="8833" marB="0" anchor="ctr">
                    <a:lnL>
                      <a:noFill/>
                    </a:lnL>
                    <a:lnR>
                      <a:noFill/>
                    </a:lnR>
                    <a:lnT>
                      <a:noFill/>
                    </a:lnT>
                    <a:lnB>
                      <a:noFill/>
                    </a:lnB>
                    <a:solidFill>
                      <a:srgbClr val="FFE4E4"/>
                    </a:solidFill>
                  </a:tcPr>
                </a:tc>
                <a:extLst>
                  <a:ext uri="{0D108BD9-81ED-4DB2-BD59-A6C34878D82A}">
                    <a16:rowId xmlns:a16="http://schemas.microsoft.com/office/drawing/2014/main" val="3931729529"/>
                  </a:ext>
                </a:extLst>
              </a:tr>
              <a:tr h="220822">
                <a:tc>
                  <a:txBody>
                    <a:bodyPr/>
                    <a:lstStyle/>
                    <a:p>
                      <a:pPr algn="l" fontAlgn="ctr">
                        <a:buNone/>
                      </a:pPr>
                      <a:r>
                        <a:rPr lang="fr-FR" sz="1400" b="0" i="0" u="none" strike="noStrike" dirty="0">
                          <a:solidFill>
                            <a:srgbClr val="002060"/>
                          </a:solidFill>
                          <a:effectLst/>
                          <a:latin typeface="Lucida Sans Unicode" panose="020B0602030504020204" pitchFamily="34" charset="0"/>
                        </a:rPr>
                        <a:t>La Grande-Motte</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1 150 000 €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108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4281377423"/>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Montpellier</a:t>
                      </a:r>
                    </a:p>
                  </a:txBody>
                  <a:tcPr marL="72000"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1 000 000 €</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4</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140 m²</a:t>
                      </a:r>
                    </a:p>
                  </a:txBody>
                  <a:tcPr marL="8833" marR="8833" marT="8833" marB="0" anchor="ctr">
                    <a:lnL>
                      <a:noFill/>
                    </a:lnL>
                    <a:lnR>
                      <a:noFill/>
                    </a:lnR>
                    <a:lnT>
                      <a:noFill/>
                    </a:lnT>
                    <a:lnB>
                      <a:noFill/>
                    </a:lnB>
                    <a:solidFill>
                      <a:srgbClr val="FFE4E4"/>
                    </a:solidFill>
                  </a:tcPr>
                </a:tc>
                <a:extLst>
                  <a:ext uri="{0D108BD9-81ED-4DB2-BD59-A6C34878D82A}">
                    <a16:rowId xmlns:a16="http://schemas.microsoft.com/office/drawing/2014/main" val="2386369638"/>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Montpellier</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1 000 000 €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7</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222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227481169"/>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La Grande-Motte</a:t>
                      </a:r>
                    </a:p>
                  </a:txBody>
                  <a:tcPr marL="72000"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980 000 €</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4</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101 m²</a:t>
                      </a:r>
                    </a:p>
                  </a:txBody>
                  <a:tcPr marL="8833" marR="8833" marT="8833" marB="0" anchor="ctr">
                    <a:lnL>
                      <a:noFill/>
                    </a:lnL>
                    <a:lnR>
                      <a:noFill/>
                    </a:lnR>
                    <a:lnT>
                      <a:noFill/>
                    </a:lnT>
                    <a:lnB>
                      <a:noFill/>
                    </a:lnB>
                    <a:solidFill>
                      <a:srgbClr val="FFE4E4"/>
                    </a:solidFill>
                  </a:tcPr>
                </a:tc>
                <a:extLst>
                  <a:ext uri="{0D108BD9-81ED-4DB2-BD59-A6C34878D82A}">
                    <a16:rowId xmlns:a16="http://schemas.microsoft.com/office/drawing/2014/main" val="2832395981"/>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Montpellier</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976 300 €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163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543439381"/>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Montpellier</a:t>
                      </a:r>
                    </a:p>
                  </a:txBody>
                  <a:tcPr marL="72000"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956 000 €</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7</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309 m²</a:t>
                      </a:r>
                    </a:p>
                  </a:txBody>
                  <a:tcPr marL="8833" marR="8833" marT="8833" marB="0" anchor="ctr">
                    <a:lnL>
                      <a:noFill/>
                    </a:lnL>
                    <a:lnR>
                      <a:noFill/>
                    </a:lnR>
                    <a:lnT>
                      <a:noFill/>
                    </a:lnT>
                    <a:lnB>
                      <a:noFill/>
                    </a:lnB>
                    <a:solidFill>
                      <a:srgbClr val="FFE4E4"/>
                    </a:solidFill>
                  </a:tcPr>
                </a:tc>
                <a:extLst>
                  <a:ext uri="{0D108BD9-81ED-4DB2-BD59-A6C34878D82A}">
                    <a16:rowId xmlns:a16="http://schemas.microsoft.com/office/drawing/2014/main" val="1229150390"/>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Sète</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910 000 €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8</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211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4160013917"/>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La Grande-Motte</a:t>
                      </a:r>
                    </a:p>
                  </a:txBody>
                  <a:tcPr marL="72000"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864 750 €</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4</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85 m²</a:t>
                      </a:r>
                    </a:p>
                  </a:txBody>
                  <a:tcPr marL="8833" marR="8833" marT="8833" marB="0" anchor="ctr">
                    <a:lnL>
                      <a:noFill/>
                    </a:lnL>
                    <a:lnR>
                      <a:noFill/>
                    </a:lnR>
                    <a:lnT>
                      <a:noFill/>
                    </a:lnT>
                    <a:lnB>
                      <a:noFill/>
                    </a:lnB>
                    <a:solidFill>
                      <a:srgbClr val="FFE4E4"/>
                    </a:solidFill>
                  </a:tcPr>
                </a:tc>
                <a:extLst>
                  <a:ext uri="{0D108BD9-81ED-4DB2-BD59-A6C34878D82A}">
                    <a16:rowId xmlns:a16="http://schemas.microsoft.com/office/drawing/2014/main" val="4270231476"/>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Montpellier</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857 800 €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124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2219277248"/>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Montpellier</a:t>
                      </a:r>
                    </a:p>
                  </a:txBody>
                  <a:tcPr marL="72000"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850 000 €</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7</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172 m²</a:t>
                      </a:r>
                    </a:p>
                  </a:txBody>
                  <a:tcPr marL="8833" marR="8833" marT="8833" marB="0" anchor="ctr">
                    <a:lnL>
                      <a:noFill/>
                    </a:lnL>
                    <a:lnR>
                      <a:noFill/>
                    </a:lnR>
                    <a:lnT>
                      <a:noFill/>
                    </a:lnT>
                    <a:lnB>
                      <a:noFill/>
                    </a:lnB>
                    <a:solidFill>
                      <a:srgbClr val="FFE4E4"/>
                    </a:solidFill>
                  </a:tcPr>
                </a:tc>
                <a:extLst>
                  <a:ext uri="{0D108BD9-81ED-4DB2-BD59-A6C34878D82A}">
                    <a16:rowId xmlns:a16="http://schemas.microsoft.com/office/drawing/2014/main" val="2890012775"/>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La Grande-Motte</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840 000 €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98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2143451043"/>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Mèze</a:t>
                      </a:r>
                    </a:p>
                  </a:txBody>
                  <a:tcPr marL="72000"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820 280 €</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4</a:t>
                      </a:r>
                    </a:p>
                  </a:txBody>
                  <a:tcPr marL="8833" marR="8833" marT="8833" marB="0" anchor="ctr">
                    <a:lnL>
                      <a:noFill/>
                    </a:lnL>
                    <a:lnR>
                      <a:noFill/>
                    </a:lnR>
                    <a:lnT>
                      <a:noFill/>
                    </a:lnT>
                    <a:lnB>
                      <a:noFill/>
                    </a:lnB>
                    <a:solidFill>
                      <a:srgbClr val="FFE4E4"/>
                    </a:solidFill>
                  </a:tcPr>
                </a:tc>
                <a:tc>
                  <a:txBody>
                    <a:bodyPr/>
                    <a:lstStyle/>
                    <a:p>
                      <a:pPr algn="r" fontAlgn="ctr">
                        <a:buNone/>
                      </a:pPr>
                      <a:r>
                        <a:rPr lang="fr-FR" sz="1400" b="0" i="0" u="none" strike="noStrike">
                          <a:solidFill>
                            <a:srgbClr val="002060"/>
                          </a:solidFill>
                          <a:effectLst/>
                          <a:latin typeface="Calibri" panose="020F0502020204030204" pitchFamily="34" charset="0"/>
                        </a:rPr>
                        <a:t>104 m²</a:t>
                      </a:r>
                    </a:p>
                  </a:txBody>
                  <a:tcPr marL="8833" marR="8833" marT="8833" marB="0" anchor="ctr">
                    <a:lnL>
                      <a:noFill/>
                    </a:lnL>
                    <a:lnR>
                      <a:noFill/>
                    </a:lnR>
                    <a:lnT>
                      <a:noFill/>
                    </a:lnT>
                    <a:lnB>
                      <a:noFill/>
                    </a:lnB>
                    <a:solidFill>
                      <a:srgbClr val="FFE4E4"/>
                    </a:solidFill>
                  </a:tcPr>
                </a:tc>
                <a:extLst>
                  <a:ext uri="{0D108BD9-81ED-4DB2-BD59-A6C34878D82A}">
                    <a16:rowId xmlns:a16="http://schemas.microsoft.com/office/drawing/2014/main" val="1812856824"/>
                  </a:ext>
                </a:extLst>
              </a:tr>
              <a:tr h="220822">
                <a:tc>
                  <a:txBody>
                    <a:bodyPr/>
                    <a:lstStyle/>
                    <a:p>
                      <a:pPr algn="l" fontAlgn="ctr">
                        <a:buNone/>
                      </a:pPr>
                      <a:r>
                        <a:rPr lang="fr-FR" sz="1400" b="0" i="0" u="none" strike="noStrike" dirty="0">
                          <a:solidFill>
                            <a:srgbClr val="002060"/>
                          </a:solidFill>
                          <a:effectLst/>
                          <a:latin typeface="Lucida Sans Unicode" panose="020B0602030504020204" pitchFamily="34" charset="0"/>
                        </a:rPr>
                        <a:t>Sète</a:t>
                      </a:r>
                    </a:p>
                  </a:txBody>
                  <a:tcPr marL="72000" marR="8833" marT="8833"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817 600 €</a:t>
                      </a:r>
                    </a:p>
                  </a:txBody>
                  <a:tcPr marL="8833" marR="8833" marT="8833"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a:t>
                      </a:r>
                    </a:p>
                  </a:txBody>
                  <a:tcPr marL="8833" marR="8833" marT="8833"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74 m²</a:t>
                      </a:r>
                    </a:p>
                  </a:txBody>
                  <a:tcPr marL="8833" marR="8833" marT="8833"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2558535226"/>
                  </a:ext>
                </a:extLst>
              </a:tr>
            </a:tbl>
          </a:graphicData>
        </a:graphic>
      </p:graphicFrame>
      <p:sp>
        <p:nvSpPr>
          <p:cNvPr id="9" name="NomPrefect">
            <a:extLst>
              <a:ext uri="{FF2B5EF4-FFF2-40B4-BE49-F238E27FC236}">
                <a16:creationId xmlns:a16="http://schemas.microsoft.com/office/drawing/2014/main" id="{AE2A4290-1788-5771-363F-C8DE545B1BEB}"/>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2268944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7FA40-1975-F55F-3B3A-5AF85A0FC82B}"/>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751FBCB6-70CF-C9F3-6520-C25D6D101F6C}"/>
              </a:ext>
            </a:extLst>
          </p:cNvPr>
          <p:cNvSpPr>
            <a:spLocks noGrp="1"/>
          </p:cNvSpPr>
          <p:nvPr>
            <p:ph type="sldNum" sz="quarter" idx="12"/>
          </p:nvPr>
        </p:nvSpPr>
        <p:spPr/>
        <p:txBody>
          <a:bodyPr/>
          <a:lstStyle/>
          <a:p>
            <a:pPr>
              <a:defRPr/>
            </a:pPr>
            <a:fld id="{28F0AC01-1ADD-4174-BAA6-E4F0FB6F5721}" type="slidenum">
              <a:rPr lang="fr-FR" smtClean="0"/>
              <a:pPr>
                <a:defRPr/>
              </a:pPr>
              <a:t>21</a:t>
            </a:fld>
            <a:endParaRPr lang="fr-FR" dirty="0"/>
          </a:p>
        </p:txBody>
      </p:sp>
      <p:sp>
        <p:nvSpPr>
          <p:cNvPr id="12" name="Rectangle 11">
            <a:extLst>
              <a:ext uri="{FF2B5EF4-FFF2-40B4-BE49-F238E27FC236}">
                <a16:creationId xmlns:a16="http://schemas.microsoft.com/office/drawing/2014/main" id="{B63EB744-A694-A649-62CC-0E716FC3CA20}"/>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au m² médians des avant-contrats</a:t>
            </a:r>
          </a:p>
        </p:txBody>
      </p:sp>
      <p:sp>
        <p:nvSpPr>
          <p:cNvPr id="2" name="Rectangle 1">
            <a:extLst>
              <a:ext uri="{FF2B5EF4-FFF2-40B4-BE49-F238E27FC236}">
                <a16:creationId xmlns:a16="http://schemas.microsoft.com/office/drawing/2014/main" id="{AD943167-F886-F0E0-74E4-EDD4C34AA4E6}"/>
              </a:ext>
            </a:extLst>
          </p:cNvPr>
          <p:cNvSpPr/>
          <p:nvPr/>
        </p:nvSpPr>
        <p:spPr>
          <a:xfrm>
            <a:off x="-9211" y="-2961"/>
            <a:ext cx="768820" cy="6372000"/>
          </a:xfrm>
          <a:prstGeom prst="rect">
            <a:avLst/>
          </a:prstGeom>
          <a:solidFill>
            <a:srgbClr val="FF797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5" name="Image 4" descr="Une image contenant conception, Graphique, rouge, Police&#10;&#10;Description générée automatiquement">
            <a:extLst>
              <a:ext uri="{FF2B5EF4-FFF2-40B4-BE49-F238E27FC236}">
                <a16:creationId xmlns:a16="http://schemas.microsoft.com/office/drawing/2014/main" id="{87B01648-4520-514C-D79C-342883BB49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8" name="Rectangle 7">
            <a:extLst>
              <a:ext uri="{FF2B5EF4-FFF2-40B4-BE49-F238E27FC236}">
                <a16:creationId xmlns:a16="http://schemas.microsoft.com/office/drawing/2014/main" id="{5E260F6B-D706-0A17-BA15-ADD00DCC0C75}"/>
              </a:ext>
            </a:extLst>
          </p:cNvPr>
          <p:cNvSpPr/>
          <p:nvPr/>
        </p:nvSpPr>
        <p:spPr>
          <a:xfrm>
            <a:off x="1079999" y="582267"/>
            <a:ext cx="10856625" cy="25200"/>
          </a:xfrm>
          <a:prstGeom prst="rect">
            <a:avLst/>
          </a:prstGeom>
          <a:solidFill>
            <a:srgbClr val="FF79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6" name="ZoneTexte 5">
            <a:extLst>
              <a:ext uri="{FF2B5EF4-FFF2-40B4-BE49-F238E27FC236}">
                <a16:creationId xmlns:a16="http://schemas.microsoft.com/office/drawing/2014/main" id="{DEE16FE7-DB40-4A53-1AF5-9D8EBA607F38}"/>
              </a:ext>
            </a:extLst>
          </p:cNvPr>
          <p:cNvSpPr txBox="1"/>
          <p:nvPr/>
        </p:nvSpPr>
        <p:spPr>
          <a:xfrm>
            <a:off x="1524000" y="6234451"/>
            <a:ext cx="9144000" cy="276999"/>
          </a:xfrm>
          <a:prstGeom prst="rect">
            <a:avLst/>
          </a:prstGeom>
          <a:noFill/>
          <a:scene3d>
            <a:camera prst="orthographicFront">
              <a:rot lat="0" lon="0" rev="0"/>
            </a:camera>
            <a:lightRig rig="threePt" dir="t"/>
          </a:scene3d>
        </p:spPr>
        <p:txBody>
          <a:bodyPr wrap="square">
            <a:spAutoFit/>
          </a:bodyPr>
          <a:lstStyle/>
          <a:p>
            <a:pPr algn="ctr" fontAlgn="auto">
              <a:spcBef>
                <a:spcPts val="0"/>
              </a:spcBef>
              <a:spcAft>
                <a:spcPts val="0"/>
              </a:spcAft>
              <a:defRPr/>
            </a:pPr>
            <a:r>
              <a:rPr lang="fr-FR" sz="1200" i="1" dirty="0">
                <a:solidFill>
                  <a:srgbClr val="002060"/>
                </a:solidFill>
                <a:latin typeface="+mn-lt"/>
                <a:cs typeface="+mn-cs"/>
              </a:rPr>
              <a:t>Prix au m² calculés sur des périodes de 3 mois</a:t>
            </a:r>
          </a:p>
        </p:txBody>
      </p:sp>
      <p:graphicFrame>
        <p:nvGraphicFramePr>
          <p:cNvPr id="7" name="graphApaRepart2">
            <a:extLst>
              <a:ext uri="{FF2B5EF4-FFF2-40B4-BE49-F238E27FC236}">
                <a16:creationId xmlns:a16="http://schemas.microsoft.com/office/drawing/2014/main" id="{0E821ACB-5A0E-4827-B41A-94E4CBA0CB03}"/>
              </a:ext>
            </a:extLst>
          </p:cNvPr>
          <p:cNvGraphicFramePr>
            <a:graphicFrameLocks/>
          </p:cNvGraphicFramePr>
          <p:nvPr>
            <p:extLst>
              <p:ext uri="{D42A27DB-BD31-4B8C-83A1-F6EECF244321}">
                <p14:modId xmlns:p14="http://schemas.microsoft.com/office/powerpoint/2010/main" val="2309993106"/>
              </p:ext>
            </p:extLst>
          </p:nvPr>
        </p:nvGraphicFramePr>
        <p:xfrm>
          <a:off x="1134231" y="1225741"/>
          <a:ext cx="10715626" cy="47863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26819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ApnEvol10">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FFA5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22</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35642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a:t>
            </a:r>
            <a:r>
              <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s neufs </a:t>
            </a:r>
          </a:p>
        </p:txBody>
      </p:sp>
      <p:sp>
        <p:nvSpPr>
          <p:cNvPr id="6" name="Rectangle 5">
            <a:extLst>
              <a:ext uri="{FF2B5EF4-FFF2-40B4-BE49-F238E27FC236}">
                <a16:creationId xmlns:a16="http://schemas.microsoft.com/office/drawing/2014/main" id="{FAD9DC9B-A8A3-71AE-DA85-FEA2DF1C3AD8}"/>
              </a:ext>
            </a:extLst>
          </p:cNvPr>
          <p:cNvSpPr/>
          <p:nvPr/>
        </p:nvSpPr>
        <p:spPr>
          <a:xfrm rot="5400000">
            <a:off x="543628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5" name="NomDept">
            <a:extLst>
              <a:ext uri="{FF2B5EF4-FFF2-40B4-BE49-F238E27FC236}">
                <a16:creationId xmlns:a16="http://schemas.microsoft.com/office/drawing/2014/main" id="{8B88D8F1-C42A-13E1-816B-8E3E0B964F32}"/>
              </a:ext>
            </a:extLst>
          </p:cNvPr>
          <p:cNvSpPr txBox="1">
            <a:spLocks noChangeArrowheads="1"/>
          </p:cNvSpPr>
          <p:nvPr/>
        </p:nvSpPr>
        <p:spPr bwMode="auto">
          <a:xfrm>
            <a:off x="6408000" y="260648"/>
            <a:ext cx="5368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Hérault</a:t>
            </a:r>
            <a:endParaRPr lang="fr-FR" altLang="fr-FR"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pic>
        <p:nvPicPr>
          <p:cNvPr id="2" name="Image 1" descr="Une image contenant conception, Graphique, Police, graphisme&#10;&#10;Description générée automatiquement">
            <a:extLst>
              <a:ext uri="{FF2B5EF4-FFF2-40B4-BE49-F238E27FC236}">
                <a16:creationId xmlns:a16="http://schemas.microsoft.com/office/drawing/2014/main" id="{7A6B8F8D-E008-8B53-C2C0-D41CF39E2D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p:spPr>
      </p:pic>
      <p:sp>
        <p:nvSpPr>
          <p:cNvPr id="3" name="Rectangle 2">
            <a:extLst>
              <a:ext uri="{FF2B5EF4-FFF2-40B4-BE49-F238E27FC236}">
                <a16:creationId xmlns:a16="http://schemas.microsoft.com/office/drawing/2014/main" id="{C2C3A117-5C44-6A69-62D3-A677176B8B30}"/>
              </a:ext>
            </a:extLst>
          </p:cNvPr>
          <p:cNvSpPr/>
          <p:nvPr/>
        </p:nvSpPr>
        <p:spPr>
          <a:xfrm>
            <a:off x="3714751" y="2001964"/>
            <a:ext cx="4725864" cy="53678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4000"/>
              </a:lnSpc>
              <a:spcBef>
                <a:spcPts val="0"/>
              </a:spcBef>
              <a:spcAft>
                <a:spcPts val="0"/>
              </a:spcAft>
              <a:defRPr/>
            </a:pPr>
            <a:r>
              <a:rPr lang="fr-FR" sz="28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Prix au m² médian</a:t>
            </a:r>
          </a:p>
        </p:txBody>
      </p:sp>
      <p:sp>
        <p:nvSpPr>
          <p:cNvPr id="5" name="PrxMedAPN">
            <a:extLst>
              <a:ext uri="{FF2B5EF4-FFF2-40B4-BE49-F238E27FC236}">
                <a16:creationId xmlns:a16="http://schemas.microsoft.com/office/drawing/2014/main" id="{9A280020-FD72-24B8-F75A-3D90372A57CE}"/>
              </a:ext>
            </a:extLst>
          </p:cNvPr>
          <p:cNvSpPr/>
          <p:nvPr/>
        </p:nvSpPr>
        <p:spPr>
          <a:xfrm>
            <a:off x="3714751" y="2536348"/>
            <a:ext cx="2436138" cy="909654"/>
          </a:xfrm>
          <a:prstGeom prst="rect">
            <a:avLst/>
          </a:prstGeom>
          <a:solidFill>
            <a:srgbClr val="FEF0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5200"/>
              </a:lnSpc>
              <a:spcBef>
                <a:spcPts val="0"/>
              </a:spcBef>
              <a:spcAft>
                <a:spcPts val="0"/>
              </a:spcAft>
              <a:defRPr/>
            </a:pPr>
            <a:r>
              <a:rPr lang="fr-FR" sz="4000" b="1">
                <a:solidFill>
                  <a:srgbClr val="002060"/>
                </a:solidFill>
                <a:ea typeface="Cambria" panose="02040503050406030204" pitchFamily="18" charset="0"/>
                <a:cs typeface="Lucida Sans Unicode" panose="020B0602030504020204" pitchFamily="34" charset="0"/>
              </a:rPr>
              <a:t>4 530 €</a:t>
            </a:r>
            <a:endParaRPr lang="fr-FR" sz="4000" b="1" dirty="0">
              <a:solidFill>
                <a:srgbClr val="002060"/>
              </a:solidFill>
              <a:ea typeface="Cambria" panose="02040503050406030204" pitchFamily="18" charset="0"/>
              <a:cs typeface="Lucida Sans Unicode" panose="020B0602030504020204" pitchFamily="34" charset="0"/>
            </a:endParaRPr>
          </a:p>
        </p:txBody>
      </p:sp>
      <p:sp>
        <p:nvSpPr>
          <p:cNvPr id="8" name="TxEvolAPN">
            <a:extLst>
              <a:ext uri="{FF2B5EF4-FFF2-40B4-BE49-F238E27FC236}">
                <a16:creationId xmlns:a16="http://schemas.microsoft.com/office/drawing/2014/main" id="{BFCCF0BD-711A-460A-BF91-C8D61F465905}"/>
              </a:ext>
            </a:extLst>
          </p:cNvPr>
          <p:cNvSpPr/>
          <p:nvPr/>
        </p:nvSpPr>
        <p:spPr>
          <a:xfrm>
            <a:off x="6152076" y="2536348"/>
            <a:ext cx="2288539" cy="910258"/>
          </a:xfrm>
          <a:prstGeom prst="rect">
            <a:avLst/>
          </a:prstGeom>
          <a:solidFill>
            <a:srgbClr val="FCDD8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0" anchor="ctr"/>
          <a:lstStyle/>
          <a:p>
            <a:pPr algn="ctr">
              <a:defRPr/>
            </a:pPr>
            <a:r>
              <a:rPr lang="fr-FR" sz="3200" b="1">
                <a:solidFill>
                  <a:srgbClr val="002060"/>
                </a:solidFill>
                <a:ea typeface="Cambria" panose="02040503050406030204" pitchFamily="18" charset="0"/>
                <a:cs typeface="Lucida Sans Unicode" panose="020B0602030504020204" pitchFamily="34" charset="0"/>
              </a:rPr>
              <a:t>-3,2%</a:t>
            </a:r>
            <a:endParaRPr lang="fr-FR" sz="3200" b="1" dirty="0">
              <a:solidFill>
                <a:srgbClr val="002060"/>
              </a:solidFill>
              <a:ea typeface="Cambria" panose="02040503050406030204" pitchFamily="18" charset="0"/>
              <a:cs typeface="Lucida Sans Unicode" panose="020B0602030504020204" pitchFamily="34" charset="0"/>
            </a:endParaRPr>
          </a:p>
        </p:txBody>
      </p:sp>
      <p:sp>
        <p:nvSpPr>
          <p:cNvPr id="13" name="FlcEvolAPN">
            <a:extLst>
              <a:ext uri="{FF2B5EF4-FFF2-40B4-BE49-F238E27FC236}">
                <a16:creationId xmlns:a16="http://schemas.microsoft.com/office/drawing/2014/main" id="{44FF4654-C5DE-7463-24C8-D09CD8D22424}"/>
              </a:ext>
            </a:extLst>
          </p:cNvPr>
          <p:cNvSpPr/>
          <p:nvPr/>
        </p:nvSpPr>
        <p:spPr>
          <a:xfrm rot="2700000">
            <a:off x="6253292" y="2825469"/>
            <a:ext cx="536286" cy="44498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9">
            <a:extLst>
              <a:ext uri="{FF2B5EF4-FFF2-40B4-BE49-F238E27FC236}">
                <a16:creationId xmlns:a16="http://schemas.microsoft.com/office/drawing/2014/main" id="{8F83023F-6856-7E8D-FF3E-C42FDB1AAA7F}"/>
              </a:ext>
            </a:extLst>
          </p:cNvPr>
          <p:cNvSpPr txBox="1">
            <a:spLocks noChangeArrowheads="1"/>
          </p:cNvSpPr>
          <p:nvPr/>
        </p:nvSpPr>
        <p:spPr bwMode="auto">
          <a:xfrm>
            <a:off x="6150889" y="3135947"/>
            <a:ext cx="22897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en 1 an</a:t>
            </a:r>
          </a:p>
        </p:txBody>
      </p:sp>
      <p:graphicFrame>
        <p:nvGraphicFramePr>
          <p:cNvPr id="7" name="graphApnEvol10">
            <a:extLst>
              <a:ext uri="{FF2B5EF4-FFF2-40B4-BE49-F238E27FC236}">
                <a16:creationId xmlns:a16="http://schemas.microsoft.com/office/drawing/2014/main" id="{00000000-0008-0000-1300-000002000000}"/>
              </a:ext>
            </a:extLst>
          </p:cNvPr>
          <p:cNvGraphicFramePr>
            <a:graphicFrameLocks/>
          </p:cNvGraphicFramePr>
          <p:nvPr>
            <p:extLst>
              <p:ext uri="{D42A27DB-BD31-4B8C-83A1-F6EECF244321}">
                <p14:modId xmlns:p14="http://schemas.microsoft.com/office/powerpoint/2010/main" val="483205359"/>
              </p:ext>
            </p:extLst>
          </p:nvPr>
        </p:nvGraphicFramePr>
        <p:xfrm>
          <a:off x="2108200" y="3683000"/>
          <a:ext cx="7972425"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67538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FFA5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23</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35642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a:t>
            </a:r>
            <a:r>
              <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s neufs </a:t>
            </a:r>
          </a:p>
        </p:txBody>
      </p:sp>
      <p:pic>
        <p:nvPicPr>
          <p:cNvPr id="2" name="Image 1" descr="Une image contenant conception, Graphique, Police, graphisme&#10;&#10;Description générée automatiquement">
            <a:extLst>
              <a:ext uri="{FF2B5EF4-FFF2-40B4-BE49-F238E27FC236}">
                <a16:creationId xmlns:a16="http://schemas.microsoft.com/office/drawing/2014/main" id="{7A6B8F8D-E008-8B53-C2C0-D41CF39E2D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p:spPr>
      </p:pic>
      <p:sp>
        <p:nvSpPr>
          <p:cNvPr id="10" name="ZoneTexte 9">
            <a:extLst>
              <a:ext uri="{FF2B5EF4-FFF2-40B4-BE49-F238E27FC236}">
                <a16:creationId xmlns:a16="http://schemas.microsoft.com/office/drawing/2014/main" id="{3A99DD85-ACA8-3023-B85E-547858C3FB16}"/>
              </a:ext>
            </a:extLst>
          </p:cNvPr>
          <p:cNvSpPr txBox="1"/>
          <p:nvPr/>
        </p:nvSpPr>
        <p:spPr>
          <a:xfrm>
            <a:off x="117768" y="2321779"/>
            <a:ext cx="8324288" cy="830997"/>
          </a:xfrm>
          <a:prstGeom prst="rect">
            <a:avLst/>
          </a:prstGeom>
          <a:noFill/>
          <a:scene3d>
            <a:camera prst="orthographicFront">
              <a:rot lat="0" lon="0" rev="0"/>
            </a:camera>
            <a:lightRig rig="threePt" dir="t"/>
          </a:scene3d>
        </p:spPr>
        <p:txBody>
          <a:bodyPr wrap="square">
            <a:spAutoFit/>
          </a:bodyPr>
          <a:lstStyle/>
          <a:p>
            <a:pPr fontAlgn="auto">
              <a:spcBef>
                <a:spcPts val="0"/>
              </a:spcBef>
              <a:spcAft>
                <a:spcPts val="0"/>
              </a:spcAft>
              <a:defRPr/>
            </a:pPr>
            <a:r>
              <a:rPr lang="fr-FR" altLang="fr-FR" sz="2400" b="1" dirty="0">
                <a:solidFill>
                  <a:srgbClr val="002060"/>
                </a:solidFill>
                <a:latin typeface="Lucida Sans Unicode" panose="020B0602030504020204" pitchFamily="34" charset="0"/>
                <a:cs typeface="Lucida Sans Unicode" panose="020B0602030504020204" pitchFamily="34" charset="0"/>
              </a:rPr>
              <a:t>Les prix au m</a:t>
            </a:r>
            <a:r>
              <a:rPr lang="fr-FR" altLang="fr-FR" sz="2400" b="1" baseline="30000" dirty="0">
                <a:solidFill>
                  <a:srgbClr val="002060"/>
                </a:solidFill>
                <a:latin typeface="Lucida Sans Unicode" panose="020B0602030504020204" pitchFamily="34" charset="0"/>
                <a:cs typeface="Lucida Sans Unicode" panose="020B0602030504020204" pitchFamily="34" charset="0"/>
              </a:rPr>
              <a:t>2  </a:t>
            </a:r>
            <a:r>
              <a:rPr lang="fr-FR" altLang="fr-FR" sz="2400" b="1" dirty="0">
                <a:solidFill>
                  <a:srgbClr val="002060"/>
                </a:solidFill>
                <a:latin typeface="Lucida Sans Unicode" panose="020B0602030504020204" pitchFamily="34" charset="0"/>
                <a:cs typeface="Lucida Sans Unicode" panose="020B0602030504020204" pitchFamily="34" charset="0"/>
              </a:rPr>
              <a:t>médians et évolutions par région</a:t>
            </a:r>
          </a:p>
          <a:p>
            <a:pPr fontAlgn="auto">
              <a:spcBef>
                <a:spcPts val="0"/>
              </a:spcBef>
              <a:spcAft>
                <a:spcPts val="0"/>
              </a:spcAft>
              <a:defRPr/>
            </a:pPr>
            <a:endParaRPr lang="fr-FR" sz="2400" b="1" dirty="0">
              <a:solidFill>
                <a:srgbClr val="002060"/>
              </a:solidFill>
              <a:latin typeface="Lucida Sans Unicode" panose="020B0602030504020204" pitchFamily="34" charset="0"/>
              <a:cs typeface="Lucida Sans Unicode" panose="020B0602030504020204" pitchFamily="34" charset="0"/>
            </a:endParaRPr>
          </a:p>
        </p:txBody>
      </p:sp>
      <p:sp>
        <p:nvSpPr>
          <p:cNvPr id="11" name="Ellipse 10">
            <a:extLst>
              <a:ext uri="{FF2B5EF4-FFF2-40B4-BE49-F238E27FC236}">
                <a16:creationId xmlns:a16="http://schemas.microsoft.com/office/drawing/2014/main" id="{41366EB2-919E-4E0D-28F6-AAF7E5158904}"/>
              </a:ext>
            </a:extLst>
          </p:cNvPr>
          <p:cNvSpPr>
            <a:spLocks noChangeAspect="1"/>
          </p:cNvSpPr>
          <p:nvPr/>
        </p:nvSpPr>
        <p:spPr>
          <a:xfrm>
            <a:off x="5044914" y="3892371"/>
            <a:ext cx="1056841" cy="1044000"/>
          </a:xfrm>
          <a:prstGeom prst="ellipse">
            <a:avLst/>
          </a:prstGeom>
          <a:solidFill>
            <a:srgbClr val="FFA5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highlight>
                <a:srgbClr val="FFA56C"/>
              </a:highlight>
            </a:endParaRPr>
          </a:p>
        </p:txBody>
      </p:sp>
      <p:sp>
        <p:nvSpPr>
          <p:cNvPr id="14" name="ZoneTexte 10">
            <a:extLst>
              <a:ext uri="{FF2B5EF4-FFF2-40B4-BE49-F238E27FC236}">
                <a16:creationId xmlns:a16="http://schemas.microsoft.com/office/drawing/2014/main" id="{F836F988-79D1-E91C-21D7-3D2924D43741}"/>
              </a:ext>
            </a:extLst>
          </p:cNvPr>
          <p:cNvSpPr txBox="1">
            <a:spLocks noChangeArrowheads="1"/>
          </p:cNvSpPr>
          <p:nvPr/>
        </p:nvSpPr>
        <p:spPr bwMode="auto">
          <a:xfrm>
            <a:off x="5155432" y="4095361"/>
            <a:ext cx="118903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900" b="1" dirty="0">
                <a:solidFill>
                  <a:schemeClr val="bg1"/>
                </a:solidFill>
              </a:rPr>
              <a:t>4 660 €</a:t>
            </a:r>
          </a:p>
          <a:p>
            <a:pPr algn="just" eaLnBrk="1" hangingPunct="1">
              <a:spcBef>
                <a:spcPct val="0"/>
              </a:spcBef>
              <a:buFontTx/>
              <a:buNone/>
            </a:pPr>
            <a:r>
              <a:rPr lang="fr-FR" altLang="fr-FR" sz="1900" b="1" dirty="0">
                <a:solidFill>
                  <a:schemeClr val="bg1"/>
                </a:solidFill>
              </a:rPr>
              <a:t> +0,2%</a:t>
            </a:r>
            <a:endParaRPr lang="fr-FR" altLang="fr-FR" sz="1900" dirty="0">
              <a:solidFill>
                <a:schemeClr val="bg1"/>
              </a:solidFill>
            </a:endParaRPr>
          </a:p>
        </p:txBody>
      </p:sp>
      <p:sp>
        <p:nvSpPr>
          <p:cNvPr id="17" name="Ellipse 16">
            <a:extLst>
              <a:ext uri="{FF2B5EF4-FFF2-40B4-BE49-F238E27FC236}">
                <a16:creationId xmlns:a16="http://schemas.microsoft.com/office/drawing/2014/main" id="{5FB59F83-4932-B78B-DAC3-7FF9BE59BF8C}"/>
              </a:ext>
            </a:extLst>
          </p:cNvPr>
          <p:cNvSpPr>
            <a:spLocks noChangeAspect="1"/>
          </p:cNvSpPr>
          <p:nvPr/>
        </p:nvSpPr>
        <p:spPr>
          <a:xfrm>
            <a:off x="1844977" y="3892371"/>
            <a:ext cx="1056841" cy="1044000"/>
          </a:xfrm>
          <a:prstGeom prst="ellipse">
            <a:avLst/>
          </a:prstGeom>
          <a:solidFill>
            <a:srgbClr val="FFA5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highlight>
                <a:srgbClr val="FFA56C"/>
              </a:highlight>
            </a:endParaRPr>
          </a:p>
        </p:txBody>
      </p:sp>
      <p:sp>
        <p:nvSpPr>
          <p:cNvPr id="18" name="ZoneTexte 10">
            <a:extLst>
              <a:ext uri="{FF2B5EF4-FFF2-40B4-BE49-F238E27FC236}">
                <a16:creationId xmlns:a16="http://schemas.microsoft.com/office/drawing/2014/main" id="{BFF6043C-4D42-4186-50F6-1E743E4E1AD1}"/>
              </a:ext>
            </a:extLst>
          </p:cNvPr>
          <p:cNvSpPr txBox="1">
            <a:spLocks noChangeArrowheads="1"/>
          </p:cNvSpPr>
          <p:nvPr/>
        </p:nvSpPr>
        <p:spPr bwMode="auto">
          <a:xfrm>
            <a:off x="1940584" y="4091387"/>
            <a:ext cx="116828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fr-FR" altLang="fr-FR" sz="1900" b="1" dirty="0">
                <a:solidFill>
                  <a:schemeClr val="bg1"/>
                </a:solidFill>
              </a:rPr>
              <a:t>5 370 €</a:t>
            </a:r>
          </a:p>
          <a:p>
            <a:pPr algn="just" eaLnBrk="1" hangingPunct="1">
              <a:spcBef>
                <a:spcPct val="0"/>
              </a:spcBef>
              <a:buFontTx/>
              <a:buNone/>
            </a:pPr>
            <a:r>
              <a:rPr lang="fr-FR" altLang="fr-FR" sz="1900" b="1" dirty="0">
                <a:solidFill>
                  <a:schemeClr val="bg1"/>
                </a:solidFill>
              </a:rPr>
              <a:t> +5,2%</a:t>
            </a:r>
            <a:endParaRPr lang="fr-FR" altLang="fr-FR" sz="1900" dirty="0">
              <a:solidFill>
                <a:schemeClr val="bg1"/>
              </a:solidFill>
            </a:endParaRPr>
          </a:p>
        </p:txBody>
      </p:sp>
      <p:sp>
        <p:nvSpPr>
          <p:cNvPr id="19" name="Ellipse 18">
            <a:extLst>
              <a:ext uri="{FF2B5EF4-FFF2-40B4-BE49-F238E27FC236}">
                <a16:creationId xmlns:a16="http://schemas.microsoft.com/office/drawing/2014/main" id="{FAA8F0D3-4EE1-D09D-E186-ACAB411444FD}"/>
              </a:ext>
            </a:extLst>
          </p:cNvPr>
          <p:cNvSpPr>
            <a:spLocks noChangeAspect="1"/>
          </p:cNvSpPr>
          <p:nvPr/>
        </p:nvSpPr>
        <p:spPr>
          <a:xfrm>
            <a:off x="2655189" y="4571930"/>
            <a:ext cx="709020" cy="720000"/>
          </a:xfrm>
          <a:prstGeom prst="ellipse">
            <a:avLst/>
          </a:prstGeom>
          <a:solidFill>
            <a:srgbClr val="B9C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20" name="ZoneTexte 10">
            <a:extLst>
              <a:ext uri="{FF2B5EF4-FFF2-40B4-BE49-F238E27FC236}">
                <a16:creationId xmlns:a16="http://schemas.microsoft.com/office/drawing/2014/main" id="{32069D2E-2678-C954-5106-D0848A39DA9F}"/>
              </a:ext>
            </a:extLst>
          </p:cNvPr>
          <p:cNvSpPr txBox="1">
            <a:spLocks noChangeArrowheads="1"/>
          </p:cNvSpPr>
          <p:nvPr/>
        </p:nvSpPr>
        <p:spPr bwMode="auto">
          <a:xfrm>
            <a:off x="2410827" y="4760156"/>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+35,2%</a:t>
            </a:r>
            <a:endParaRPr lang="fr-FR" altLang="fr-FR" sz="1600" dirty="0">
              <a:solidFill>
                <a:schemeClr val="bg1"/>
              </a:solidFill>
            </a:endParaRPr>
          </a:p>
        </p:txBody>
      </p:sp>
      <p:sp>
        <p:nvSpPr>
          <p:cNvPr id="21" name="Ellipse 20">
            <a:extLst>
              <a:ext uri="{FF2B5EF4-FFF2-40B4-BE49-F238E27FC236}">
                <a16:creationId xmlns:a16="http://schemas.microsoft.com/office/drawing/2014/main" id="{8B97913C-EF0E-94F5-2E41-7DDDD0833BF2}"/>
              </a:ext>
            </a:extLst>
          </p:cNvPr>
          <p:cNvSpPr>
            <a:spLocks noChangeAspect="1"/>
          </p:cNvSpPr>
          <p:nvPr/>
        </p:nvSpPr>
        <p:spPr>
          <a:xfrm>
            <a:off x="5814697" y="4577966"/>
            <a:ext cx="709020" cy="720000"/>
          </a:xfrm>
          <a:prstGeom prst="ellipse">
            <a:avLst/>
          </a:prstGeom>
          <a:solidFill>
            <a:srgbClr val="B9C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22" name="ZoneTexte 10">
            <a:extLst>
              <a:ext uri="{FF2B5EF4-FFF2-40B4-BE49-F238E27FC236}">
                <a16:creationId xmlns:a16="http://schemas.microsoft.com/office/drawing/2014/main" id="{ECF36B5F-9E7B-87A0-B838-F760EB65E15A}"/>
              </a:ext>
            </a:extLst>
          </p:cNvPr>
          <p:cNvSpPr txBox="1">
            <a:spLocks noChangeArrowheads="1"/>
          </p:cNvSpPr>
          <p:nvPr/>
        </p:nvSpPr>
        <p:spPr bwMode="auto">
          <a:xfrm>
            <a:off x="5569567" y="4764853"/>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+25,2%</a:t>
            </a:r>
            <a:endParaRPr lang="fr-FR" altLang="fr-FR" sz="1600" dirty="0">
              <a:solidFill>
                <a:schemeClr val="bg1"/>
              </a:solidFill>
            </a:endParaRPr>
          </a:p>
        </p:txBody>
      </p:sp>
      <p:sp>
        <p:nvSpPr>
          <p:cNvPr id="23" name="ZoneTexte 11">
            <a:extLst>
              <a:ext uri="{FF2B5EF4-FFF2-40B4-BE49-F238E27FC236}">
                <a16:creationId xmlns:a16="http://schemas.microsoft.com/office/drawing/2014/main" id="{5B5F3E65-9D28-499D-0088-3339A4D050BE}"/>
              </a:ext>
            </a:extLst>
          </p:cNvPr>
          <p:cNvSpPr txBox="1">
            <a:spLocks noChangeArrowheads="1"/>
          </p:cNvSpPr>
          <p:nvPr/>
        </p:nvSpPr>
        <p:spPr bwMode="auto">
          <a:xfrm>
            <a:off x="1219896" y="5297966"/>
            <a:ext cx="32102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Provence-Alpes-Côte d'Azur</a:t>
            </a:r>
          </a:p>
        </p:txBody>
      </p:sp>
      <p:sp>
        <p:nvSpPr>
          <p:cNvPr id="24" name="ZoneTexte 11">
            <a:extLst>
              <a:ext uri="{FF2B5EF4-FFF2-40B4-BE49-F238E27FC236}">
                <a16:creationId xmlns:a16="http://schemas.microsoft.com/office/drawing/2014/main" id="{82B1F53B-0FDD-B4A1-1DE0-B1D42DC0176C}"/>
              </a:ext>
            </a:extLst>
          </p:cNvPr>
          <p:cNvSpPr txBox="1">
            <a:spLocks noChangeArrowheads="1"/>
          </p:cNvSpPr>
          <p:nvPr/>
        </p:nvSpPr>
        <p:spPr bwMode="auto">
          <a:xfrm>
            <a:off x="7963658" y="5291930"/>
            <a:ext cx="29158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Nouvelle - Aquitaine</a:t>
            </a:r>
          </a:p>
        </p:txBody>
      </p:sp>
      <p:sp>
        <p:nvSpPr>
          <p:cNvPr id="25" name="ZoneTexte 11">
            <a:extLst>
              <a:ext uri="{FF2B5EF4-FFF2-40B4-BE49-F238E27FC236}">
                <a16:creationId xmlns:a16="http://schemas.microsoft.com/office/drawing/2014/main" id="{CA482556-D9F3-5E08-8417-46C9BCE60BA5}"/>
              </a:ext>
            </a:extLst>
          </p:cNvPr>
          <p:cNvSpPr txBox="1">
            <a:spLocks noChangeArrowheads="1"/>
          </p:cNvSpPr>
          <p:nvPr/>
        </p:nvSpPr>
        <p:spPr bwMode="auto">
          <a:xfrm>
            <a:off x="4533959" y="5297966"/>
            <a:ext cx="30164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Auvergne – Rhône -Alpes</a:t>
            </a:r>
          </a:p>
        </p:txBody>
      </p:sp>
      <p:sp>
        <p:nvSpPr>
          <p:cNvPr id="26" name="Ellipse 25">
            <a:extLst>
              <a:ext uri="{FF2B5EF4-FFF2-40B4-BE49-F238E27FC236}">
                <a16:creationId xmlns:a16="http://schemas.microsoft.com/office/drawing/2014/main" id="{0590A222-0CBE-C072-3DB6-C5D26F25DD98}"/>
              </a:ext>
            </a:extLst>
          </p:cNvPr>
          <p:cNvSpPr>
            <a:spLocks noChangeAspect="1"/>
          </p:cNvSpPr>
          <p:nvPr/>
        </p:nvSpPr>
        <p:spPr>
          <a:xfrm>
            <a:off x="8444385" y="3941959"/>
            <a:ext cx="1056841" cy="1044000"/>
          </a:xfrm>
          <a:prstGeom prst="ellipse">
            <a:avLst/>
          </a:prstGeom>
          <a:solidFill>
            <a:srgbClr val="FFA5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highlight>
                <a:srgbClr val="FFA56C"/>
              </a:highlight>
            </a:endParaRPr>
          </a:p>
        </p:txBody>
      </p:sp>
      <p:sp>
        <p:nvSpPr>
          <p:cNvPr id="27" name="ZoneTexte 10">
            <a:extLst>
              <a:ext uri="{FF2B5EF4-FFF2-40B4-BE49-F238E27FC236}">
                <a16:creationId xmlns:a16="http://schemas.microsoft.com/office/drawing/2014/main" id="{FE40D7A3-073B-9693-B884-276D461572BE}"/>
              </a:ext>
            </a:extLst>
          </p:cNvPr>
          <p:cNvSpPr txBox="1">
            <a:spLocks noChangeArrowheads="1"/>
          </p:cNvSpPr>
          <p:nvPr/>
        </p:nvSpPr>
        <p:spPr bwMode="auto">
          <a:xfrm>
            <a:off x="8413932" y="4111066"/>
            <a:ext cx="118903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900" b="1" dirty="0">
                <a:solidFill>
                  <a:schemeClr val="bg1"/>
                </a:solidFill>
              </a:rPr>
              <a:t>  4 440€</a:t>
            </a:r>
          </a:p>
          <a:p>
            <a:pPr eaLnBrk="1" hangingPunct="1">
              <a:spcBef>
                <a:spcPct val="0"/>
              </a:spcBef>
              <a:buFontTx/>
              <a:buNone/>
            </a:pPr>
            <a:r>
              <a:rPr lang="fr-FR" altLang="fr-FR" sz="1900" b="1" dirty="0">
                <a:solidFill>
                  <a:schemeClr val="bg1"/>
                </a:solidFill>
              </a:rPr>
              <a:t>  -0,8%</a:t>
            </a:r>
            <a:endParaRPr lang="fr-FR" altLang="fr-FR" sz="1900" dirty="0">
              <a:solidFill>
                <a:schemeClr val="bg1"/>
              </a:solidFill>
            </a:endParaRPr>
          </a:p>
        </p:txBody>
      </p:sp>
      <p:sp>
        <p:nvSpPr>
          <p:cNvPr id="28" name="Ellipse 27">
            <a:extLst>
              <a:ext uri="{FF2B5EF4-FFF2-40B4-BE49-F238E27FC236}">
                <a16:creationId xmlns:a16="http://schemas.microsoft.com/office/drawing/2014/main" id="{359869B3-6C1E-06C9-E7F3-5A110F76FE9F}"/>
              </a:ext>
            </a:extLst>
          </p:cNvPr>
          <p:cNvSpPr>
            <a:spLocks noChangeAspect="1"/>
          </p:cNvSpPr>
          <p:nvPr/>
        </p:nvSpPr>
        <p:spPr>
          <a:xfrm>
            <a:off x="9267107" y="4475193"/>
            <a:ext cx="709020" cy="720000"/>
          </a:xfrm>
          <a:prstGeom prst="ellipse">
            <a:avLst/>
          </a:prstGeom>
          <a:solidFill>
            <a:srgbClr val="B9C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29" name="ZoneTexte 10">
            <a:extLst>
              <a:ext uri="{FF2B5EF4-FFF2-40B4-BE49-F238E27FC236}">
                <a16:creationId xmlns:a16="http://schemas.microsoft.com/office/drawing/2014/main" id="{4C4233F0-9DA9-2172-2697-8EBB68537375}"/>
              </a:ext>
            </a:extLst>
          </p:cNvPr>
          <p:cNvSpPr txBox="1">
            <a:spLocks noChangeArrowheads="1"/>
          </p:cNvSpPr>
          <p:nvPr/>
        </p:nvSpPr>
        <p:spPr bwMode="auto">
          <a:xfrm>
            <a:off x="9027098" y="4665828"/>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+20,6%</a:t>
            </a:r>
            <a:endParaRPr lang="fr-FR" altLang="fr-FR" sz="1600" dirty="0">
              <a:solidFill>
                <a:schemeClr val="bg1"/>
              </a:solidFill>
            </a:endParaRPr>
          </a:p>
        </p:txBody>
      </p:sp>
      <p:sp>
        <p:nvSpPr>
          <p:cNvPr id="31" name="LegendeInd">
            <a:extLst>
              <a:ext uri="{FF2B5EF4-FFF2-40B4-BE49-F238E27FC236}">
                <a16:creationId xmlns:a16="http://schemas.microsoft.com/office/drawing/2014/main" id="{2EEF9EC2-1784-C94F-26B7-83B522DEDEE6}"/>
              </a:ext>
            </a:extLst>
          </p:cNvPr>
          <p:cNvSpPr txBox="1"/>
          <p:nvPr/>
        </p:nvSpPr>
        <p:spPr>
          <a:xfrm>
            <a:off x="310048" y="6435143"/>
            <a:ext cx="3351880" cy="307777"/>
          </a:xfrm>
          <a:prstGeom prst="rect">
            <a:avLst/>
          </a:prstGeom>
          <a:noFill/>
        </p:spPr>
        <p:txBody>
          <a:bodyPr wrap="none" rtlCol="0">
            <a:spAutoFit/>
          </a:bodyPr>
          <a:lstStyle/>
          <a:p>
            <a:r>
              <a:rPr lang="fr-FR" sz="1400" dirty="0">
                <a:solidFill>
                  <a:schemeClr val="tx2"/>
                </a:solidFill>
              </a:rPr>
              <a:t>Prix au m</a:t>
            </a:r>
            <a:r>
              <a:rPr lang="fr-FR" sz="1400" baseline="30000" dirty="0">
                <a:solidFill>
                  <a:schemeClr val="tx2"/>
                </a:solidFill>
              </a:rPr>
              <a:t>2</a:t>
            </a:r>
            <a:r>
              <a:rPr lang="fr-FR" sz="1400" dirty="0">
                <a:solidFill>
                  <a:schemeClr val="tx2"/>
                </a:solidFill>
              </a:rPr>
              <a:t> médians et évolutions annuelles</a:t>
            </a:r>
          </a:p>
        </p:txBody>
      </p:sp>
      <p:sp>
        <p:nvSpPr>
          <p:cNvPr id="32" name="LegendeProj">
            <a:extLst>
              <a:ext uri="{FF2B5EF4-FFF2-40B4-BE49-F238E27FC236}">
                <a16:creationId xmlns:a16="http://schemas.microsoft.com/office/drawing/2014/main" id="{CA99C01A-5E48-531D-89D2-F92D1D0F9EB2}"/>
              </a:ext>
            </a:extLst>
          </p:cNvPr>
          <p:cNvSpPr txBox="1"/>
          <p:nvPr/>
        </p:nvSpPr>
        <p:spPr>
          <a:xfrm>
            <a:off x="3798127" y="6431644"/>
            <a:ext cx="3426451" cy="307777"/>
          </a:xfrm>
          <a:prstGeom prst="rect">
            <a:avLst/>
          </a:prstGeom>
          <a:noFill/>
        </p:spPr>
        <p:txBody>
          <a:bodyPr wrap="none" rtlCol="0">
            <a:spAutoFit/>
          </a:bodyPr>
          <a:lstStyle/>
          <a:p>
            <a:r>
              <a:rPr lang="fr-FR" sz="1400" dirty="0">
                <a:solidFill>
                  <a:schemeClr val="tx2"/>
                </a:solidFill>
              </a:rPr>
              <a:t>Évolutions du prix au m</a:t>
            </a:r>
            <a:r>
              <a:rPr lang="fr-FR" sz="1400" baseline="30000" dirty="0">
                <a:solidFill>
                  <a:schemeClr val="tx2"/>
                </a:solidFill>
              </a:rPr>
              <a:t>2</a:t>
            </a:r>
            <a:r>
              <a:rPr lang="fr-FR" sz="1400" dirty="0">
                <a:solidFill>
                  <a:schemeClr val="tx2"/>
                </a:solidFill>
              </a:rPr>
              <a:t> médians sur 10 ans</a:t>
            </a:r>
          </a:p>
        </p:txBody>
      </p:sp>
      <p:sp>
        <p:nvSpPr>
          <p:cNvPr id="33" name="Ellipse 32">
            <a:extLst>
              <a:ext uri="{FF2B5EF4-FFF2-40B4-BE49-F238E27FC236}">
                <a16:creationId xmlns:a16="http://schemas.microsoft.com/office/drawing/2014/main" id="{208AB425-278A-69F1-0C8D-7FB90AD1FF2B}"/>
              </a:ext>
            </a:extLst>
          </p:cNvPr>
          <p:cNvSpPr/>
          <p:nvPr/>
        </p:nvSpPr>
        <p:spPr>
          <a:xfrm>
            <a:off x="127336" y="6490389"/>
            <a:ext cx="198239" cy="197284"/>
          </a:xfrm>
          <a:prstGeom prst="ellipse">
            <a:avLst/>
          </a:prstGeom>
          <a:solidFill>
            <a:srgbClr val="FFA5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highlight>
                  <a:srgbClr val="FFA56C"/>
                </a:highlight>
              </a:rPr>
              <a:t> </a:t>
            </a:r>
          </a:p>
        </p:txBody>
      </p:sp>
      <p:sp>
        <p:nvSpPr>
          <p:cNvPr id="34" name="Ellipse 33">
            <a:extLst>
              <a:ext uri="{FF2B5EF4-FFF2-40B4-BE49-F238E27FC236}">
                <a16:creationId xmlns:a16="http://schemas.microsoft.com/office/drawing/2014/main" id="{E96B1F73-D6AA-9A0B-033B-B44359563DE4}"/>
              </a:ext>
            </a:extLst>
          </p:cNvPr>
          <p:cNvSpPr/>
          <p:nvPr/>
        </p:nvSpPr>
        <p:spPr>
          <a:xfrm>
            <a:off x="3643838" y="6486890"/>
            <a:ext cx="198239" cy="197284"/>
          </a:xfrm>
          <a:prstGeom prst="ellipse">
            <a:avLst/>
          </a:prstGeom>
          <a:solidFill>
            <a:srgbClr val="B9C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 </a:t>
            </a:r>
          </a:p>
        </p:txBody>
      </p:sp>
      <p:sp>
        <p:nvSpPr>
          <p:cNvPr id="3" name="Ellipse 2">
            <a:extLst>
              <a:ext uri="{FF2B5EF4-FFF2-40B4-BE49-F238E27FC236}">
                <a16:creationId xmlns:a16="http://schemas.microsoft.com/office/drawing/2014/main" id="{9413F91F-2020-9157-A151-CF1DAC5CBA44}"/>
              </a:ext>
            </a:extLst>
          </p:cNvPr>
          <p:cNvSpPr>
            <a:spLocks noChangeAspect="1"/>
          </p:cNvSpPr>
          <p:nvPr/>
        </p:nvSpPr>
        <p:spPr>
          <a:xfrm>
            <a:off x="8838294" y="1753107"/>
            <a:ext cx="1056841" cy="1044000"/>
          </a:xfrm>
          <a:prstGeom prst="ellipse">
            <a:avLst/>
          </a:prstGeom>
          <a:solidFill>
            <a:srgbClr val="FFA5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highlight>
                <a:srgbClr val="FFA56C"/>
              </a:highlight>
            </a:endParaRPr>
          </a:p>
        </p:txBody>
      </p:sp>
      <p:sp>
        <p:nvSpPr>
          <p:cNvPr id="5" name="ZoneTexte 10">
            <a:extLst>
              <a:ext uri="{FF2B5EF4-FFF2-40B4-BE49-F238E27FC236}">
                <a16:creationId xmlns:a16="http://schemas.microsoft.com/office/drawing/2014/main" id="{7E5455D4-2F77-9443-4C44-0FFCBA4DD480}"/>
              </a:ext>
            </a:extLst>
          </p:cNvPr>
          <p:cNvSpPr txBox="1">
            <a:spLocks noChangeArrowheads="1"/>
          </p:cNvSpPr>
          <p:nvPr/>
        </p:nvSpPr>
        <p:spPr bwMode="auto">
          <a:xfrm>
            <a:off x="8933901" y="1952123"/>
            <a:ext cx="116828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fr-FR" altLang="fr-FR" sz="1900" b="1" dirty="0">
                <a:solidFill>
                  <a:schemeClr val="bg1"/>
                </a:solidFill>
              </a:rPr>
              <a:t>4 480 €</a:t>
            </a:r>
          </a:p>
          <a:p>
            <a:pPr algn="just" eaLnBrk="1" hangingPunct="1">
              <a:spcBef>
                <a:spcPct val="0"/>
              </a:spcBef>
              <a:buFontTx/>
              <a:buNone/>
            </a:pPr>
            <a:r>
              <a:rPr lang="fr-FR" altLang="fr-FR" sz="1900" b="1" dirty="0">
                <a:solidFill>
                  <a:schemeClr val="bg1"/>
                </a:solidFill>
              </a:rPr>
              <a:t> -0,4%</a:t>
            </a:r>
            <a:endParaRPr lang="fr-FR" altLang="fr-FR" sz="1900" dirty="0">
              <a:solidFill>
                <a:schemeClr val="bg1"/>
              </a:solidFill>
            </a:endParaRPr>
          </a:p>
        </p:txBody>
      </p:sp>
      <p:sp>
        <p:nvSpPr>
          <p:cNvPr id="6" name="Ellipse 5">
            <a:extLst>
              <a:ext uri="{FF2B5EF4-FFF2-40B4-BE49-F238E27FC236}">
                <a16:creationId xmlns:a16="http://schemas.microsoft.com/office/drawing/2014/main" id="{929B4852-A593-B7A2-C344-0C2A0FA73EEC}"/>
              </a:ext>
            </a:extLst>
          </p:cNvPr>
          <p:cNvSpPr>
            <a:spLocks noChangeAspect="1"/>
          </p:cNvSpPr>
          <p:nvPr/>
        </p:nvSpPr>
        <p:spPr>
          <a:xfrm>
            <a:off x="9648506" y="2432666"/>
            <a:ext cx="709020" cy="720000"/>
          </a:xfrm>
          <a:prstGeom prst="ellipse">
            <a:avLst/>
          </a:prstGeom>
          <a:solidFill>
            <a:srgbClr val="B9C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7" name="ZoneTexte 10">
            <a:extLst>
              <a:ext uri="{FF2B5EF4-FFF2-40B4-BE49-F238E27FC236}">
                <a16:creationId xmlns:a16="http://schemas.microsoft.com/office/drawing/2014/main" id="{200B1E88-A0DB-0273-E734-275E83CCE6B7}"/>
              </a:ext>
            </a:extLst>
          </p:cNvPr>
          <p:cNvSpPr txBox="1">
            <a:spLocks noChangeArrowheads="1"/>
          </p:cNvSpPr>
          <p:nvPr/>
        </p:nvSpPr>
        <p:spPr bwMode="auto">
          <a:xfrm>
            <a:off x="9408497" y="2622363"/>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+24,7%</a:t>
            </a:r>
            <a:endParaRPr lang="fr-FR" altLang="fr-FR" sz="1600" dirty="0">
              <a:solidFill>
                <a:schemeClr val="bg1"/>
              </a:solidFill>
            </a:endParaRPr>
          </a:p>
        </p:txBody>
      </p:sp>
      <p:sp>
        <p:nvSpPr>
          <p:cNvPr id="8" name="ZoneTexte 11">
            <a:extLst>
              <a:ext uri="{FF2B5EF4-FFF2-40B4-BE49-F238E27FC236}">
                <a16:creationId xmlns:a16="http://schemas.microsoft.com/office/drawing/2014/main" id="{5B00C9FC-6C91-F44D-7C0B-D5C48A32FC7A}"/>
              </a:ext>
            </a:extLst>
          </p:cNvPr>
          <p:cNvSpPr txBox="1">
            <a:spLocks noChangeArrowheads="1"/>
          </p:cNvSpPr>
          <p:nvPr/>
        </p:nvSpPr>
        <p:spPr bwMode="auto">
          <a:xfrm>
            <a:off x="8213213" y="3158702"/>
            <a:ext cx="32102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Occitanie</a:t>
            </a:r>
          </a:p>
        </p:txBody>
      </p:sp>
    </p:spTree>
    <p:extLst>
      <p:ext uri="{BB962C8B-B14F-4D97-AF65-F5344CB8AC3E}">
        <p14:creationId xmlns:p14="http://schemas.microsoft.com/office/powerpoint/2010/main" val="3596407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ApnRepar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4973B72-C0BF-5851-4FD2-1EB284480A4F}"/>
              </a:ext>
            </a:extLst>
          </p:cNvPr>
          <p:cNvSpPr/>
          <p:nvPr/>
        </p:nvSpPr>
        <p:spPr>
          <a:xfrm>
            <a:off x="-9211" y="-2961"/>
            <a:ext cx="768820" cy="6372000"/>
          </a:xfrm>
          <a:prstGeom prst="rect">
            <a:avLst/>
          </a:prstGeom>
          <a:solidFill>
            <a:srgbClr val="FFA56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neufs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24</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00821D7A-B6A8-A010-7C1F-5E3AA8B29F9A}"/>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au m² sur 10 ans et parts des ventes annuelles</a:t>
            </a:r>
            <a:r>
              <a:rPr lang="fr-FR" altLang="fr-FR" sz="2400" b="1" baseline="300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pic>
        <p:nvPicPr>
          <p:cNvPr id="6" name="Image 5" descr="Une image contenant conception, Graphique, Police, orange&#10;&#10;Description générée automatiquement">
            <a:extLst>
              <a:ext uri="{FF2B5EF4-FFF2-40B4-BE49-F238E27FC236}">
                <a16:creationId xmlns:a16="http://schemas.microsoft.com/office/drawing/2014/main" id="{0C2D8809-16D6-3B89-A480-6CBEF2DB88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2" name="Rectangle 1">
            <a:extLst>
              <a:ext uri="{FF2B5EF4-FFF2-40B4-BE49-F238E27FC236}">
                <a16:creationId xmlns:a16="http://schemas.microsoft.com/office/drawing/2014/main" id="{4C5ECA39-0C62-2290-A43B-62CFF5CA0640}"/>
              </a:ext>
            </a:extLst>
          </p:cNvPr>
          <p:cNvSpPr/>
          <p:nvPr/>
        </p:nvSpPr>
        <p:spPr>
          <a:xfrm>
            <a:off x="1079999" y="582267"/>
            <a:ext cx="10856625" cy="25200"/>
          </a:xfrm>
          <a:prstGeom prst="rect">
            <a:avLst/>
          </a:prstGeom>
          <a:solidFill>
            <a:srgbClr val="FFA5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5" name="graphApnRepart2">
            <a:extLst>
              <a:ext uri="{FF2B5EF4-FFF2-40B4-BE49-F238E27FC236}">
                <a16:creationId xmlns:a16="http://schemas.microsoft.com/office/drawing/2014/main" id="{00000000-0008-0000-1400-000002000000}"/>
              </a:ext>
            </a:extLst>
          </p:cNvPr>
          <p:cNvGraphicFramePr>
            <a:graphicFrameLocks/>
          </p:cNvGraphicFramePr>
          <p:nvPr>
            <p:extLst>
              <p:ext uri="{D42A27DB-BD31-4B8C-83A1-F6EECF244321}">
                <p14:modId xmlns:p14="http://schemas.microsoft.com/office/powerpoint/2010/main" val="2381769595"/>
              </p:ext>
            </p:extLst>
          </p:nvPr>
        </p:nvGraphicFramePr>
        <p:xfrm>
          <a:off x="6969760" y="1778000"/>
          <a:ext cx="4600576" cy="41100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phApnApaEvol10">
            <a:extLst>
              <a:ext uri="{FF2B5EF4-FFF2-40B4-BE49-F238E27FC236}">
                <a16:creationId xmlns:a16="http://schemas.microsoft.com/office/drawing/2014/main" id="{00000000-0008-0000-1400-000003000000}"/>
              </a:ext>
            </a:extLst>
          </p:cNvPr>
          <p:cNvGraphicFramePr>
            <a:graphicFrameLocks/>
          </p:cNvGraphicFramePr>
          <p:nvPr>
            <p:extLst>
              <p:ext uri="{D42A27DB-BD31-4B8C-83A1-F6EECF244321}">
                <p14:modId xmlns:p14="http://schemas.microsoft.com/office/powerpoint/2010/main" val="3850001683"/>
              </p:ext>
            </p:extLst>
          </p:nvPr>
        </p:nvGraphicFramePr>
        <p:xfrm>
          <a:off x="1372997" y="1778000"/>
          <a:ext cx="4931156" cy="4106072"/>
        </p:xfrm>
        <a:graphic>
          <a:graphicData uri="http://schemas.openxmlformats.org/drawingml/2006/chart">
            <c:chart xmlns:c="http://schemas.openxmlformats.org/drawingml/2006/chart" xmlns:r="http://schemas.openxmlformats.org/officeDocument/2006/relationships" r:id="rId5"/>
          </a:graphicData>
        </a:graphic>
      </p:graphicFrame>
      <p:sp>
        <p:nvSpPr>
          <p:cNvPr id="10" name="NomPrefect">
            <a:extLst>
              <a:ext uri="{FF2B5EF4-FFF2-40B4-BE49-F238E27FC236}">
                <a16:creationId xmlns:a16="http://schemas.microsoft.com/office/drawing/2014/main" id="{5F3C15A4-C860-30C9-7A77-CEEDBC7ABFBB}"/>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2046896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ApnCartoPrixSect">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25</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35" name="PrixSecApnMax">
            <a:extLst>
              <a:ext uri="{FF2B5EF4-FFF2-40B4-BE49-F238E27FC236}">
                <a16:creationId xmlns:a16="http://schemas.microsoft.com/office/drawing/2014/main" id="{0626108A-B163-2F22-99C7-D66B0B72EABA}"/>
              </a:ext>
            </a:extLst>
          </p:cNvPr>
          <p:cNvSpPr txBox="1">
            <a:spLocks noChangeArrowheads="1"/>
          </p:cNvSpPr>
          <p:nvPr/>
        </p:nvSpPr>
        <p:spPr bwMode="auto">
          <a:xfrm>
            <a:off x="7934325" y="6408008"/>
            <a:ext cx="10856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fr-FR" altLang="fr-FR" sz="1600" b="1">
                <a:solidFill>
                  <a:srgbClr val="002060"/>
                </a:solidFill>
                <a:latin typeface="+mn-lt"/>
                <a:cs typeface="Lucida Sans Unicode" panose="020B0602030504020204" pitchFamily="34" charset="0"/>
              </a:rPr>
              <a:t>5 490 €</a:t>
            </a:r>
            <a:endParaRPr lang="fr-FR" altLang="fr-FR" sz="1600" b="1" dirty="0">
              <a:solidFill>
                <a:srgbClr val="002060"/>
              </a:solidFill>
              <a:latin typeface="+mn-lt"/>
              <a:cs typeface="Lucida Sans Unicode" panose="020B0602030504020204" pitchFamily="34" charset="0"/>
            </a:endParaRPr>
          </a:p>
        </p:txBody>
      </p:sp>
      <p:pic>
        <p:nvPicPr>
          <p:cNvPr id="38" name="Image 37">
            <a:extLst>
              <a:ext uri="{FF2B5EF4-FFF2-40B4-BE49-F238E27FC236}">
                <a16:creationId xmlns:a16="http://schemas.microsoft.com/office/drawing/2014/main" id="{A6DA5AB7-CA4E-2258-24FD-E0CBF682A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344116" y="3712605"/>
            <a:ext cx="293096" cy="5058615"/>
          </a:xfrm>
          <a:prstGeom prst="rect">
            <a:avLst/>
          </a:prstGeom>
        </p:spPr>
      </p:pic>
      <p:sp>
        <p:nvSpPr>
          <p:cNvPr id="50" name="ApnSectPrx1">
            <a:extLst>
              <a:ext uri="{FF2B5EF4-FFF2-40B4-BE49-F238E27FC236}">
                <a16:creationId xmlns:a16="http://schemas.microsoft.com/office/drawing/2014/main" id="{834A00DB-F81D-9B97-E683-58E38E52D0CC}"/>
              </a:ext>
            </a:extLst>
          </p:cNvPr>
          <p:cNvSpPr/>
          <p:nvPr/>
        </p:nvSpPr>
        <p:spPr>
          <a:xfrm>
            <a:off x="1024329" y="1837491"/>
            <a:ext cx="1553444" cy="432000"/>
          </a:xfrm>
          <a:prstGeom prst="rect">
            <a:avLst/>
          </a:prstGeom>
          <a:solidFill>
            <a:srgbClr val="FF66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5 490 €</a:t>
            </a:r>
          </a:p>
        </p:txBody>
      </p:sp>
      <p:sp>
        <p:nvSpPr>
          <p:cNvPr id="28" name="PrixSecApnMin">
            <a:extLst>
              <a:ext uri="{FF2B5EF4-FFF2-40B4-BE49-F238E27FC236}">
                <a16:creationId xmlns:a16="http://schemas.microsoft.com/office/drawing/2014/main" id="{8B2CFBF3-3C8C-459D-0871-A487E0E7AB8B}"/>
              </a:ext>
            </a:extLst>
          </p:cNvPr>
          <p:cNvSpPr txBox="1">
            <a:spLocks noChangeArrowheads="1"/>
          </p:cNvSpPr>
          <p:nvPr/>
        </p:nvSpPr>
        <p:spPr bwMode="auto">
          <a:xfrm>
            <a:off x="3935759" y="6408008"/>
            <a:ext cx="12363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b="1">
                <a:solidFill>
                  <a:srgbClr val="002060"/>
                </a:solidFill>
                <a:latin typeface="+mn-lt"/>
                <a:cs typeface="Lucida Sans Unicode" panose="020B0602030504020204" pitchFamily="34" charset="0"/>
              </a:rPr>
              <a:t>3 610 €</a:t>
            </a:r>
            <a:endParaRPr lang="fr-FR" altLang="fr-FR" sz="1600" b="1" dirty="0">
              <a:solidFill>
                <a:srgbClr val="002060"/>
              </a:solidFill>
              <a:latin typeface="+mn-lt"/>
            </a:endParaRPr>
          </a:p>
        </p:txBody>
      </p:sp>
      <p:sp>
        <p:nvSpPr>
          <p:cNvPr id="29" name="ApnSectEvo1">
            <a:extLst>
              <a:ext uri="{FF2B5EF4-FFF2-40B4-BE49-F238E27FC236}">
                <a16:creationId xmlns:a16="http://schemas.microsoft.com/office/drawing/2014/main" id="{2757FE89-4A5F-414D-B488-103981588145}"/>
              </a:ext>
            </a:extLst>
          </p:cNvPr>
          <p:cNvSpPr txBox="1">
            <a:spLocks noChangeArrowheads="1"/>
          </p:cNvSpPr>
          <p:nvPr/>
        </p:nvSpPr>
        <p:spPr bwMode="auto">
          <a:xfrm>
            <a:off x="3040880" y="1839443"/>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-0,7%</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32" name="Rectangle 31">
            <a:extLst>
              <a:ext uri="{FF2B5EF4-FFF2-40B4-BE49-F238E27FC236}">
                <a16:creationId xmlns:a16="http://schemas.microsoft.com/office/drawing/2014/main" id="{43AAA463-0DFF-5531-04A5-0C0AFD96CFBC}"/>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au m² médians et évolutions sur 1 an par secteur</a:t>
            </a:r>
          </a:p>
        </p:txBody>
      </p:sp>
      <p:sp>
        <p:nvSpPr>
          <p:cNvPr id="20" name="ApnSectFlc1">
            <a:extLst>
              <a:ext uri="{FF2B5EF4-FFF2-40B4-BE49-F238E27FC236}">
                <a16:creationId xmlns:a16="http://schemas.microsoft.com/office/drawing/2014/main" id="{A7A4B0D9-75A4-FAB6-7026-2B29B56A7667}"/>
              </a:ext>
            </a:extLst>
          </p:cNvPr>
          <p:cNvSpPr/>
          <p:nvPr/>
        </p:nvSpPr>
        <p:spPr>
          <a:xfrm>
            <a:off x="2634253" y="1864643"/>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ApnSectPrx4">
            <a:extLst>
              <a:ext uri="{FF2B5EF4-FFF2-40B4-BE49-F238E27FC236}">
                <a16:creationId xmlns:a16="http://schemas.microsoft.com/office/drawing/2014/main" id="{A0EA0E87-17E6-253C-C5E6-DCACD8D5B3F5}"/>
              </a:ext>
            </a:extLst>
          </p:cNvPr>
          <p:cNvSpPr/>
          <p:nvPr/>
        </p:nvSpPr>
        <p:spPr>
          <a:xfrm>
            <a:off x="9242582" y="1878376"/>
            <a:ext cx="1553444" cy="432000"/>
          </a:xfrm>
          <a:prstGeom prst="rect">
            <a:avLst/>
          </a:prstGeom>
          <a:solidFill>
            <a:srgbClr val="FFAE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4 610 €</a:t>
            </a:r>
          </a:p>
        </p:txBody>
      </p:sp>
      <p:sp>
        <p:nvSpPr>
          <p:cNvPr id="57" name="ApnSectEvo4">
            <a:extLst>
              <a:ext uri="{FF2B5EF4-FFF2-40B4-BE49-F238E27FC236}">
                <a16:creationId xmlns:a16="http://schemas.microsoft.com/office/drawing/2014/main" id="{15CBD3D4-D6D3-06B6-6C2E-DC9E7FADE921}"/>
              </a:ext>
            </a:extLst>
          </p:cNvPr>
          <p:cNvSpPr txBox="1">
            <a:spLocks noChangeArrowheads="1"/>
          </p:cNvSpPr>
          <p:nvPr/>
        </p:nvSpPr>
        <p:spPr bwMode="auto">
          <a:xfrm>
            <a:off x="11259133" y="1880328"/>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+1,1%</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58" name="ApnSectFlc4">
            <a:extLst>
              <a:ext uri="{FF2B5EF4-FFF2-40B4-BE49-F238E27FC236}">
                <a16:creationId xmlns:a16="http://schemas.microsoft.com/office/drawing/2014/main" id="{CA783D3C-D470-465E-EBBE-B8894D4F744F}"/>
              </a:ext>
            </a:extLst>
          </p:cNvPr>
          <p:cNvSpPr/>
          <p:nvPr/>
        </p:nvSpPr>
        <p:spPr>
          <a:xfrm rot="18900000">
            <a:off x="10852506" y="1905528"/>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ApnSectEvo3">
            <a:extLst>
              <a:ext uri="{FF2B5EF4-FFF2-40B4-BE49-F238E27FC236}">
                <a16:creationId xmlns:a16="http://schemas.microsoft.com/office/drawing/2014/main" id="{8664A1F4-ACE7-9C00-8052-990A92A2E9A5}"/>
              </a:ext>
            </a:extLst>
          </p:cNvPr>
          <p:cNvSpPr txBox="1">
            <a:spLocks noChangeArrowheads="1"/>
          </p:cNvSpPr>
          <p:nvPr/>
        </p:nvSpPr>
        <p:spPr bwMode="auto">
          <a:xfrm>
            <a:off x="3037559" y="5143734"/>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-1,8%</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3" name="ApnSectFlc3">
            <a:extLst>
              <a:ext uri="{FF2B5EF4-FFF2-40B4-BE49-F238E27FC236}">
                <a16:creationId xmlns:a16="http://schemas.microsoft.com/office/drawing/2014/main" id="{23CCE03B-6733-0565-D86C-EBE79852A664}"/>
              </a:ext>
            </a:extLst>
          </p:cNvPr>
          <p:cNvSpPr/>
          <p:nvPr/>
        </p:nvSpPr>
        <p:spPr>
          <a:xfrm rot="2700000">
            <a:off x="2630932" y="5168934"/>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4" name="ApnSectPrx3">
            <a:extLst>
              <a:ext uri="{FF2B5EF4-FFF2-40B4-BE49-F238E27FC236}">
                <a16:creationId xmlns:a16="http://schemas.microsoft.com/office/drawing/2014/main" id="{6FB12515-1554-F5AC-1A90-D15BCF42B05E}"/>
              </a:ext>
            </a:extLst>
          </p:cNvPr>
          <p:cNvSpPr/>
          <p:nvPr/>
        </p:nvSpPr>
        <p:spPr>
          <a:xfrm>
            <a:off x="1021008" y="5141782"/>
            <a:ext cx="1553444" cy="432000"/>
          </a:xfrm>
          <a:prstGeom prst="rect">
            <a:avLst/>
          </a:prstGeom>
          <a:solidFill>
            <a:srgbClr val="FFA8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4 680 €</a:t>
            </a:r>
          </a:p>
        </p:txBody>
      </p:sp>
      <p:sp>
        <p:nvSpPr>
          <p:cNvPr id="67" name="ApnSectEvo2">
            <a:extLst>
              <a:ext uri="{FF2B5EF4-FFF2-40B4-BE49-F238E27FC236}">
                <a16:creationId xmlns:a16="http://schemas.microsoft.com/office/drawing/2014/main" id="{174832D3-C50A-23EB-7A1E-22DA00041E3E}"/>
              </a:ext>
            </a:extLst>
          </p:cNvPr>
          <p:cNvSpPr txBox="1">
            <a:spLocks noChangeArrowheads="1"/>
          </p:cNvSpPr>
          <p:nvPr/>
        </p:nvSpPr>
        <p:spPr bwMode="auto">
          <a:xfrm>
            <a:off x="3031763" y="3565885"/>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-1,6%</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8" name="ApnSectFlc2">
            <a:extLst>
              <a:ext uri="{FF2B5EF4-FFF2-40B4-BE49-F238E27FC236}">
                <a16:creationId xmlns:a16="http://schemas.microsoft.com/office/drawing/2014/main" id="{DCA77792-E338-A9FB-E838-8CDDAC1DF77E}"/>
              </a:ext>
            </a:extLst>
          </p:cNvPr>
          <p:cNvSpPr/>
          <p:nvPr/>
        </p:nvSpPr>
        <p:spPr>
          <a:xfrm rot="2700000">
            <a:off x="2625136" y="3591085"/>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ApnSectPrx2">
            <a:extLst>
              <a:ext uri="{FF2B5EF4-FFF2-40B4-BE49-F238E27FC236}">
                <a16:creationId xmlns:a16="http://schemas.microsoft.com/office/drawing/2014/main" id="{B3FE9C1D-DD6B-52FA-BF8D-F98C5409ED98}"/>
              </a:ext>
            </a:extLst>
          </p:cNvPr>
          <p:cNvSpPr/>
          <p:nvPr/>
        </p:nvSpPr>
        <p:spPr>
          <a:xfrm>
            <a:off x="1015212" y="3563933"/>
            <a:ext cx="1553444" cy="432000"/>
          </a:xfrm>
          <a:prstGeom prst="rect">
            <a:avLst/>
          </a:prstGeom>
          <a:solidFill>
            <a:srgbClr val="FF96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4 900 €</a:t>
            </a:r>
          </a:p>
        </p:txBody>
      </p:sp>
      <p:sp>
        <p:nvSpPr>
          <p:cNvPr id="89" name="ApnSectPrx5">
            <a:extLst>
              <a:ext uri="{FF2B5EF4-FFF2-40B4-BE49-F238E27FC236}">
                <a16:creationId xmlns:a16="http://schemas.microsoft.com/office/drawing/2014/main" id="{96DE1C4F-E6B2-AD05-9715-7BF13A3782BB}"/>
              </a:ext>
            </a:extLst>
          </p:cNvPr>
          <p:cNvSpPr/>
          <p:nvPr/>
        </p:nvSpPr>
        <p:spPr>
          <a:xfrm>
            <a:off x="9242582" y="3553615"/>
            <a:ext cx="1553444" cy="432000"/>
          </a:xfrm>
          <a:prstGeom prst="rect">
            <a:avLst/>
          </a:prstGeom>
          <a:solidFill>
            <a:srgbClr val="FFD1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4 170 €</a:t>
            </a:r>
          </a:p>
        </p:txBody>
      </p:sp>
      <p:sp>
        <p:nvSpPr>
          <p:cNvPr id="90" name="ApnSectEvo5">
            <a:extLst>
              <a:ext uri="{FF2B5EF4-FFF2-40B4-BE49-F238E27FC236}">
                <a16:creationId xmlns:a16="http://schemas.microsoft.com/office/drawing/2014/main" id="{99387BA1-6A4A-5B34-BB59-764073A4784C}"/>
              </a:ext>
            </a:extLst>
          </p:cNvPr>
          <p:cNvSpPr txBox="1">
            <a:spLocks noChangeArrowheads="1"/>
          </p:cNvSpPr>
          <p:nvPr/>
        </p:nvSpPr>
        <p:spPr bwMode="auto">
          <a:xfrm>
            <a:off x="11259133" y="3555567"/>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-0,7%</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1" name="ApnSectFlc5">
            <a:extLst>
              <a:ext uri="{FF2B5EF4-FFF2-40B4-BE49-F238E27FC236}">
                <a16:creationId xmlns:a16="http://schemas.microsoft.com/office/drawing/2014/main" id="{9031F494-EC71-0EC5-532A-409A20C98369}"/>
              </a:ext>
            </a:extLst>
          </p:cNvPr>
          <p:cNvSpPr/>
          <p:nvPr/>
        </p:nvSpPr>
        <p:spPr>
          <a:xfrm>
            <a:off x="10852506" y="3580767"/>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0" name="ApnSectEvo6">
            <a:extLst>
              <a:ext uri="{FF2B5EF4-FFF2-40B4-BE49-F238E27FC236}">
                <a16:creationId xmlns:a16="http://schemas.microsoft.com/office/drawing/2014/main" id="{64E3B495-43AE-92E4-135A-91EE8FA00751}"/>
              </a:ext>
            </a:extLst>
          </p:cNvPr>
          <p:cNvSpPr txBox="1">
            <a:spLocks noChangeArrowheads="1"/>
          </p:cNvSpPr>
          <p:nvPr/>
        </p:nvSpPr>
        <p:spPr bwMode="auto">
          <a:xfrm>
            <a:off x="11259133" y="5167472"/>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-1,5%</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101" name="ApnSectFlc6">
            <a:extLst>
              <a:ext uri="{FF2B5EF4-FFF2-40B4-BE49-F238E27FC236}">
                <a16:creationId xmlns:a16="http://schemas.microsoft.com/office/drawing/2014/main" id="{3207F575-F23A-AE5D-1EA0-E702C84D2FF8}"/>
              </a:ext>
            </a:extLst>
          </p:cNvPr>
          <p:cNvSpPr/>
          <p:nvPr/>
        </p:nvSpPr>
        <p:spPr>
          <a:xfrm rot="2700000">
            <a:off x="10852506" y="5192672"/>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2" name="ApnSectPrx6">
            <a:extLst>
              <a:ext uri="{FF2B5EF4-FFF2-40B4-BE49-F238E27FC236}">
                <a16:creationId xmlns:a16="http://schemas.microsoft.com/office/drawing/2014/main" id="{29A084F5-76D5-3A80-4797-98C22888F00E}"/>
              </a:ext>
            </a:extLst>
          </p:cNvPr>
          <p:cNvSpPr/>
          <p:nvPr/>
        </p:nvSpPr>
        <p:spPr>
          <a:xfrm>
            <a:off x="9242582" y="5165520"/>
            <a:ext cx="1553444" cy="432000"/>
          </a:xfrm>
          <a:prstGeom prst="rect">
            <a:avLst/>
          </a:prstGeom>
          <a:solidFill>
            <a:srgbClr val="FFFF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3 610 €</a:t>
            </a:r>
          </a:p>
        </p:txBody>
      </p:sp>
      <p:sp>
        <p:nvSpPr>
          <p:cNvPr id="6" name="Rectangle 5">
            <a:extLst>
              <a:ext uri="{FF2B5EF4-FFF2-40B4-BE49-F238E27FC236}">
                <a16:creationId xmlns:a16="http://schemas.microsoft.com/office/drawing/2014/main" id="{3FC0C3CA-1516-4BA8-802B-F5C1A082DBFB}"/>
              </a:ext>
            </a:extLst>
          </p:cNvPr>
          <p:cNvSpPr/>
          <p:nvPr/>
        </p:nvSpPr>
        <p:spPr>
          <a:xfrm>
            <a:off x="-9211" y="-2961"/>
            <a:ext cx="768820" cy="6372000"/>
          </a:xfrm>
          <a:prstGeom prst="rect">
            <a:avLst/>
          </a:prstGeom>
          <a:solidFill>
            <a:srgbClr val="FFA56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neufs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7" name="Image 6" descr="Une image contenant conception, Graphique, Police, orange&#10;&#10;Description générée automatiquement">
            <a:extLst>
              <a:ext uri="{FF2B5EF4-FFF2-40B4-BE49-F238E27FC236}">
                <a16:creationId xmlns:a16="http://schemas.microsoft.com/office/drawing/2014/main" id="{1D921984-BB82-1085-7305-ED23A8B2F8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2" name="Rectangle 1">
            <a:extLst>
              <a:ext uri="{FF2B5EF4-FFF2-40B4-BE49-F238E27FC236}">
                <a16:creationId xmlns:a16="http://schemas.microsoft.com/office/drawing/2014/main" id="{B70A4708-7DC6-2594-EAE7-5B64DCD2F39C}"/>
              </a:ext>
            </a:extLst>
          </p:cNvPr>
          <p:cNvSpPr/>
          <p:nvPr/>
        </p:nvSpPr>
        <p:spPr>
          <a:xfrm>
            <a:off x="1079999" y="582267"/>
            <a:ext cx="10856625" cy="25200"/>
          </a:xfrm>
          <a:prstGeom prst="rect">
            <a:avLst/>
          </a:prstGeom>
          <a:solidFill>
            <a:srgbClr val="FFA5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5" name="ApnSectLib1">
            <a:extLst>
              <a:ext uri="{FF2B5EF4-FFF2-40B4-BE49-F238E27FC236}">
                <a16:creationId xmlns:a16="http://schemas.microsoft.com/office/drawing/2014/main" id="{4D29F3E6-13D4-47A1-E653-0EA2A7A8B27C}"/>
              </a:ext>
            </a:extLst>
          </p:cNvPr>
          <p:cNvSpPr txBox="1">
            <a:spLocks noChangeArrowheads="1"/>
          </p:cNvSpPr>
          <p:nvPr/>
        </p:nvSpPr>
        <p:spPr bwMode="auto">
          <a:xfrm>
            <a:off x="920540" y="1174513"/>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Montpellier</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8" name="ApnSectLib4">
            <a:extLst>
              <a:ext uri="{FF2B5EF4-FFF2-40B4-BE49-F238E27FC236}">
                <a16:creationId xmlns:a16="http://schemas.microsoft.com/office/drawing/2014/main" id="{A34A6C3B-0286-730D-D7AA-D2392DFF4A07}"/>
              </a:ext>
            </a:extLst>
          </p:cNvPr>
          <p:cNvSpPr txBox="1">
            <a:spLocks noChangeArrowheads="1"/>
          </p:cNvSpPr>
          <p:nvPr/>
        </p:nvSpPr>
        <p:spPr bwMode="auto">
          <a:xfrm>
            <a:off x="9138793" y="1215398"/>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Littoral</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9" name="ApnSectLib3">
            <a:extLst>
              <a:ext uri="{FF2B5EF4-FFF2-40B4-BE49-F238E27FC236}">
                <a16:creationId xmlns:a16="http://schemas.microsoft.com/office/drawing/2014/main" id="{F4E4636C-592F-62AF-021B-4DF887CAC76B}"/>
              </a:ext>
            </a:extLst>
          </p:cNvPr>
          <p:cNvSpPr txBox="1">
            <a:spLocks noChangeArrowheads="1"/>
          </p:cNvSpPr>
          <p:nvPr/>
        </p:nvSpPr>
        <p:spPr bwMode="auto">
          <a:xfrm>
            <a:off x="911423" y="4478804"/>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Pays Sétois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0" name="ApnSectLib2">
            <a:extLst>
              <a:ext uri="{FF2B5EF4-FFF2-40B4-BE49-F238E27FC236}">
                <a16:creationId xmlns:a16="http://schemas.microsoft.com/office/drawing/2014/main" id="{C8A43396-A954-AE4A-147F-8C7915B83EC3}"/>
              </a:ext>
            </a:extLst>
          </p:cNvPr>
          <p:cNvSpPr txBox="1">
            <a:spLocks noChangeArrowheads="1"/>
          </p:cNvSpPr>
          <p:nvPr/>
        </p:nvSpPr>
        <p:spPr bwMode="auto">
          <a:xfrm>
            <a:off x="911423" y="2900955"/>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Périphérie Montpelliéraine</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2" name="ApnSectLib5">
            <a:extLst>
              <a:ext uri="{FF2B5EF4-FFF2-40B4-BE49-F238E27FC236}">
                <a16:creationId xmlns:a16="http://schemas.microsoft.com/office/drawing/2014/main" id="{BFBA19F8-EE05-53EF-3C9E-FFFA4DFE6F5B}"/>
              </a:ext>
            </a:extLst>
          </p:cNvPr>
          <p:cNvSpPr txBox="1">
            <a:spLocks noChangeArrowheads="1"/>
          </p:cNvSpPr>
          <p:nvPr/>
        </p:nvSpPr>
        <p:spPr bwMode="auto">
          <a:xfrm>
            <a:off x="9138793" y="2890637"/>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Pays Biterrois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5" name="ApnSectLib6">
            <a:extLst>
              <a:ext uri="{FF2B5EF4-FFF2-40B4-BE49-F238E27FC236}">
                <a16:creationId xmlns:a16="http://schemas.microsoft.com/office/drawing/2014/main" id="{DA9AC534-9CEC-2FDB-2F3B-609A444B66D0}"/>
              </a:ext>
            </a:extLst>
          </p:cNvPr>
          <p:cNvSpPr txBox="1">
            <a:spLocks noChangeArrowheads="1"/>
          </p:cNvSpPr>
          <p:nvPr/>
        </p:nvSpPr>
        <p:spPr bwMode="auto">
          <a:xfrm>
            <a:off x="9138793" y="4502542"/>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Béziers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1" name="Carto">
            <a:extLst>
              <a:ext uri="{FF2B5EF4-FFF2-40B4-BE49-F238E27FC236}">
                <a16:creationId xmlns:a16="http://schemas.microsoft.com/office/drawing/2014/main" id="{102CA0F0-A2C5-5563-DCB6-7F3CEBE2FACB}"/>
              </a:ext>
            </a:extLst>
          </p:cNvPr>
          <p:cNvSpPr/>
          <p:nvPr/>
        </p:nvSpPr>
        <p:spPr>
          <a:xfrm>
            <a:off x="3973528" y="974753"/>
            <a:ext cx="5004334" cy="500129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21667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ApnPrixComm">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26</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3840AC66-C908-092D-123C-81668D2D4D46}"/>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au m² médians et évolutions sur 1 an par commune</a:t>
            </a:r>
          </a:p>
        </p:txBody>
      </p:sp>
      <p:sp>
        <p:nvSpPr>
          <p:cNvPr id="2" name="Rectangle 1">
            <a:extLst>
              <a:ext uri="{FF2B5EF4-FFF2-40B4-BE49-F238E27FC236}">
                <a16:creationId xmlns:a16="http://schemas.microsoft.com/office/drawing/2014/main" id="{EC28CF99-84C0-06CF-7C52-034BC36EEBF0}"/>
              </a:ext>
            </a:extLst>
          </p:cNvPr>
          <p:cNvSpPr/>
          <p:nvPr/>
        </p:nvSpPr>
        <p:spPr>
          <a:xfrm>
            <a:off x="-9211" y="-2961"/>
            <a:ext cx="768820" cy="6372000"/>
          </a:xfrm>
          <a:prstGeom prst="rect">
            <a:avLst/>
          </a:prstGeom>
          <a:solidFill>
            <a:srgbClr val="FFA56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neufs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9" name="Image 8" descr="Une image contenant conception, Graphique, Police, orange&#10;&#10;Description générée automatiquement">
            <a:extLst>
              <a:ext uri="{FF2B5EF4-FFF2-40B4-BE49-F238E27FC236}">
                <a16:creationId xmlns:a16="http://schemas.microsoft.com/office/drawing/2014/main" id="{5DF0D02B-03C5-1140-6CE9-50931E3310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3" name="Rectangle 2">
            <a:extLst>
              <a:ext uri="{FF2B5EF4-FFF2-40B4-BE49-F238E27FC236}">
                <a16:creationId xmlns:a16="http://schemas.microsoft.com/office/drawing/2014/main" id="{C07C9655-9C4B-9370-922F-0316E340BD39}"/>
              </a:ext>
            </a:extLst>
          </p:cNvPr>
          <p:cNvSpPr/>
          <p:nvPr/>
        </p:nvSpPr>
        <p:spPr>
          <a:xfrm>
            <a:off x="1079999" y="582267"/>
            <a:ext cx="10856625" cy="25200"/>
          </a:xfrm>
          <a:prstGeom prst="rect">
            <a:avLst/>
          </a:prstGeom>
          <a:solidFill>
            <a:srgbClr val="FFA5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7" name="Tableau 6">
            <a:extLst>
              <a:ext uri="{FF2B5EF4-FFF2-40B4-BE49-F238E27FC236}">
                <a16:creationId xmlns:a16="http://schemas.microsoft.com/office/drawing/2014/main" id="{3A41D0C3-461F-C2CE-CFA6-72C8B0DFB9AE}"/>
              </a:ext>
            </a:extLst>
          </p:cNvPr>
          <p:cNvGraphicFramePr>
            <a:graphicFrameLocks noGrp="1"/>
          </p:cNvGraphicFramePr>
          <p:nvPr>
            <p:extLst>
              <p:ext uri="{D42A27DB-BD31-4B8C-83A1-F6EECF244321}">
                <p14:modId xmlns:p14="http://schemas.microsoft.com/office/powerpoint/2010/main" val="1605995828"/>
              </p:ext>
            </p:extLst>
          </p:nvPr>
        </p:nvGraphicFramePr>
        <p:xfrm>
          <a:off x="3501194" y="1498229"/>
          <a:ext cx="5981700" cy="4419600"/>
        </p:xfrm>
        <a:graphic>
          <a:graphicData uri="http://schemas.openxmlformats.org/drawingml/2006/table">
            <a:tbl>
              <a:tblPr/>
              <a:tblGrid>
                <a:gridCol w="2460694">
                  <a:extLst>
                    <a:ext uri="{9D8B030D-6E8A-4147-A177-3AD203B41FA5}">
                      <a16:colId xmlns:a16="http://schemas.microsoft.com/office/drawing/2014/main" val="3516107594"/>
                    </a:ext>
                  </a:extLst>
                </a:gridCol>
                <a:gridCol w="1719072">
                  <a:extLst>
                    <a:ext uri="{9D8B030D-6E8A-4147-A177-3AD203B41FA5}">
                      <a16:colId xmlns:a16="http://schemas.microsoft.com/office/drawing/2014/main" val="3024386369"/>
                    </a:ext>
                  </a:extLst>
                </a:gridCol>
                <a:gridCol w="1801934">
                  <a:extLst>
                    <a:ext uri="{9D8B030D-6E8A-4147-A177-3AD203B41FA5}">
                      <a16:colId xmlns:a16="http://schemas.microsoft.com/office/drawing/2014/main" val="1818719253"/>
                    </a:ext>
                  </a:extLst>
                </a:gridCol>
              </a:tblGrid>
              <a:tr h="609600">
                <a:tc>
                  <a:txBody>
                    <a:bodyPr/>
                    <a:lstStyle/>
                    <a:p>
                      <a:pPr algn="l" fontAlgn="ctr">
                        <a:buNone/>
                      </a:pPr>
                      <a:r>
                        <a:rPr lang="fr-FR" sz="1800" b="1" i="0" u="none" strike="noStrike" dirty="0">
                          <a:solidFill>
                            <a:srgbClr val="002060"/>
                          </a:solidFill>
                          <a:effectLst/>
                          <a:latin typeface="Lucida Sans Unicode" panose="020B0602030504020204" pitchFamily="34" charset="0"/>
                        </a:rPr>
                        <a:t>Communes</a:t>
                      </a:r>
                    </a:p>
                  </a:txBody>
                  <a:tcPr marL="72000"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800" b="1" i="0" u="none" strike="noStrike">
                          <a:solidFill>
                            <a:srgbClr val="002060"/>
                          </a:solidFill>
                          <a:effectLst/>
                          <a:latin typeface="Lucida Sans Unicode" panose="020B0602030504020204" pitchFamily="34" charset="0"/>
                        </a:rPr>
                        <a:t>Prix médians</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800" b="1" i="0" u="none" strike="noStrike" dirty="0">
                          <a:solidFill>
                            <a:srgbClr val="002060"/>
                          </a:solidFill>
                          <a:effectLst/>
                          <a:latin typeface="Lucida Sans Unicode" panose="020B0602030504020204" pitchFamily="34" charset="0"/>
                        </a:rPr>
                        <a:t>Évolutions</a:t>
                      </a:r>
                    </a:p>
                    <a:p>
                      <a:pPr algn="r" fontAlgn="ctr">
                        <a:buNone/>
                      </a:pPr>
                      <a:r>
                        <a:rPr lang="fr-FR" sz="1800" b="1" i="0" u="none" strike="noStrike" dirty="0">
                          <a:solidFill>
                            <a:srgbClr val="002060"/>
                          </a:solidFill>
                          <a:effectLst/>
                          <a:latin typeface="Lucida Sans Unicode" panose="020B0602030504020204" pitchFamily="34" charset="0"/>
                        </a:rPr>
                        <a:t>sur 1 an</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1190611792"/>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Mèze</a:t>
                      </a:r>
                    </a:p>
                  </a:txBody>
                  <a:tcPr marL="72000"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6 220 €/m²</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053277816"/>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Montpellier</a:t>
                      </a:r>
                    </a:p>
                  </a:txBody>
                  <a:tcPr marL="72000"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5 490 €/m²</a:t>
                      </a:r>
                    </a:p>
                  </a:txBody>
                  <a:tcPr marL="9525"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-0,7%</a:t>
                      </a:r>
                    </a:p>
                  </a:txBody>
                  <a:tcPr marL="9525" marR="9525" marT="9525" marB="0" anchor="ctr">
                    <a:lnL>
                      <a:noFill/>
                    </a:lnL>
                    <a:lnR>
                      <a:noFill/>
                    </a:lnR>
                    <a:lnT>
                      <a:noFill/>
                    </a:lnT>
                    <a:lnB>
                      <a:noFill/>
                    </a:lnB>
                    <a:solidFill>
                      <a:srgbClr val="FFE5D5"/>
                    </a:solidFill>
                  </a:tcPr>
                </a:tc>
                <a:extLst>
                  <a:ext uri="{0D108BD9-81ED-4DB2-BD59-A6C34878D82A}">
                    <a16:rowId xmlns:a16="http://schemas.microsoft.com/office/drawing/2014/main" val="3865075404"/>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Castelnau-le-Lez</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5 260 €/m²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0,7%</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602678887"/>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Lattes</a:t>
                      </a:r>
                    </a:p>
                  </a:txBody>
                  <a:tcPr marL="72000"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5 120 €/m²</a:t>
                      </a:r>
                    </a:p>
                  </a:txBody>
                  <a:tcPr marL="9525"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-10,2%</a:t>
                      </a:r>
                    </a:p>
                  </a:txBody>
                  <a:tcPr marL="9525" marR="9525" marT="9525" marB="0" anchor="ctr">
                    <a:lnL>
                      <a:noFill/>
                    </a:lnL>
                    <a:lnR>
                      <a:noFill/>
                    </a:lnR>
                    <a:lnT>
                      <a:noFill/>
                    </a:lnT>
                    <a:lnB>
                      <a:noFill/>
                    </a:lnB>
                    <a:solidFill>
                      <a:srgbClr val="FFE5D5"/>
                    </a:solidFill>
                  </a:tcPr>
                </a:tc>
                <a:extLst>
                  <a:ext uri="{0D108BD9-81ED-4DB2-BD59-A6C34878D82A}">
                    <a16:rowId xmlns:a16="http://schemas.microsoft.com/office/drawing/2014/main" val="1124910593"/>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Saint-Jean-de-Védas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5 080 €/m²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220994253"/>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Frontignan</a:t>
                      </a:r>
                    </a:p>
                  </a:txBody>
                  <a:tcPr marL="72000"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5 000 €/m²</a:t>
                      </a:r>
                    </a:p>
                  </a:txBody>
                  <a:tcPr marL="9525" marR="9525" marT="9525" marB="0" anchor="ctr">
                    <a:lnL>
                      <a:noFill/>
                    </a:lnL>
                    <a:lnR>
                      <a:noFill/>
                    </a:lnR>
                    <a:lnT>
                      <a:noFill/>
                    </a:lnT>
                    <a:lnB>
                      <a:noFill/>
                    </a:lnB>
                    <a:solidFill>
                      <a:srgbClr val="FFE5D5"/>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525" marR="9525" marT="9525" marB="0" anchor="ctr">
                    <a:lnL>
                      <a:noFill/>
                    </a:lnL>
                    <a:lnR>
                      <a:noFill/>
                    </a:lnR>
                    <a:lnT>
                      <a:noFill/>
                    </a:lnT>
                    <a:lnB>
                      <a:noFill/>
                    </a:lnB>
                    <a:solidFill>
                      <a:srgbClr val="FFE5D5"/>
                    </a:solidFill>
                  </a:tcPr>
                </a:tc>
                <a:extLst>
                  <a:ext uri="{0D108BD9-81ED-4DB2-BD59-A6C34878D82A}">
                    <a16:rowId xmlns:a16="http://schemas.microsoft.com/office/drawing/2014/main" val="2421145316"/>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Saint-Aunès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4 790 €/m²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344076160"/>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Clapiers</a:t>
                      </a:r>
                    </a:p>
                  </a:txBody>
                  <a:tcPr marL="72000"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4 770 €/m²</a:t>
                      </a:r>
                    </a:p>
                  </a:txBody>
                  <a:tcPr marL="9525" marR="9525" marT="9525" marB="0" anchor="ctr">
                    <a:lnL>
                      <a:noFill/>
                    </a:lnL>
                    <a:lnR>
                      <a:noFill/>
                    </a:lnR>
                    <a:lnT>
                      <a:noFill/>
                    </a:lnT>
                    <a:lnB>
                      <a:noFill/>
                    </a:lnB>
                    <a:solidFill>
                      <a:srgbClr val="FFE5D5"/>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525" marR="9525" marT="9525" marB="0" anchor="ctr">
                    <a:lnL>
                      <a:noFill/>
                    </a:lnL>
                    <a:lnR>
                      <a:noFill/>
                    </a:lnR>
                    <a:lnT>
                      <a:noFill/>
                    </a:lnT>
                    <a:lnB>
                      <a:noFill/>
                    </a:lnB>
                    <a:solidFill>
                      <a:srgbClr val="FFE5D5"/>
                    </a:solidFill>
                  </a:tcPr>
                </a:tc>
                <a:extLst>
                  <a:ext uri="{0D108BD9-81ED-4DB2-BD59-A6C34878D82A}">
                    <a16:rowId xmlns:a16="http://schemas.microsoft.com/office/drawing/2014/main" val="4044794764"/>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Marseillan</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4 730 €/m²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3,6%</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314483730"/>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Sète</a:t>
                      </a:r>
                    </a:p>
                  </a:txBody>
                  <a:tcPr marL="72000"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4 680 €/m²</a:t>
                      </a:r>
                    </a:p>
                  </a:txBody>
                  <a:tcPr marL="9525"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-2,3%</a:t>
                      </a:r>
                    </a:p>
                  </a:txBody>
                  <a:tcPr marL="9525" marR="9525" marT="9525" marB="0" anchor="ctr">
                    <a:lnL>
                      <a:noFill/>
                    </a:lnL>
                    <a:lnR>
                      <a:noFill/>
                    </a:lnR>
                    <a:lnT>
                      <a:noFill/>
                    </a:lnT>
                    <a:lnB>
                      <a:noFill/>
                    </a:lnB>
                    <a:solidFill>
                      <a:srgbClr val="FFE5D5"/>
                    </a:solidFill>
                  </a:tcPr>
                </a:tc>
                <a:extLst>
                  <a:ext uri="{0D108BD9-81ED-4DB2-BD59-A6C34878D82A}">
                    <a16:rowId xmlns:a16="http://schemas.microsoft.com/office/drawing/2014/main" val="1726993938"/>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Agde</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4 610 €/m²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7,1%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246327558"/>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Castries</a:t>
                      </a:r>
                    </a:p>
                  </a:txBody>
                  <a:tcPr marL="72000"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4 540 €/m²</a:t>
                      </a:r>
                    </a:p>
                  </a:txBody>
                  <a:tcPr marL="9525"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-10,6%</a:t>
                      </a:r>
                    </a:p>
                  </a:txBody>
                  <a:tcPr marL="9525" marR="9525" marT="9525" marB="0" anchor="ctr">
                    <a:lnL>
                      <a:noFill/>
                    </a:lnL>
                    <a:lnR>
                      <a:noFill/>
                    </a:lnR>
                    <a:lnT>
                      <a:noFill/>
                    </a:lnT>
                    <a:lnB>
                      <a:noFill/>
                    </a:lnB>
                    <a:solidFill>
                      <a:srgbClr val="FFE5D5"/>
                    </a:solidFill>
                  </a:tcPr>
                </a:tc>
                <a:extLst>
                  <a:ext uri="{0D108BD9-81ED-4DB2-BD59-A6C34878D82A}">
                    <a16:rowId xmlns:a16="http://schemas.microsoft.com/office/drawing/2014/main" val="2767080904"/>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Sérignan</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4 480 €/m²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256127335"/>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Vias</a:t>
                      </a:r>
                    </a:p>
                  </a:txBody>
                  <a:tcPr marL="72000"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4 480 €/m²</a:t>
                      </a:r>
                    </a:p>
                  </a:txBody>
                  <a:tcPr marL="9525"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3,2%</a:t>
                      </a:r>
                    </a:p>
                  </a:txBody>
                  <a:tcPr marL="9525" marR="9525" marT="9525" marB="0" anchor="ctr">
                    <a:lnL>
                      <a:noFill/>
                    </a:lnL>
                    <a:lnR>
                      <a:noFill/>
                    </a:lnR>
                    <a:lnT>
                      <a:noFill/>
                    </a:lnT>
                    <a:lnB>
                      <a:noFill/>
                    </a:lnB>
                    <a:solidFill>
                      <a:srgbClr val="FFE5D5"/>
                    </a:solidFill>
                  </a:tcPr>
                </a:tc>
                <a:extLst>
                  <a:ext uri="{0D108BD9-81ED-4DB2-BD59-A6C34878D82A}">
                    <a16:rowId xmlns:a16="http://schemas.microsoft.com/office/drawing/2014/main" val="2855316501"/>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Mauguio</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4 450 €/m²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-11,6%</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421755808"/>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Béziers</a:t>
                      </a:r>
                    </a:p>
                  </a:txBody>
                  <a:tcPr marL="72000"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3 610 €/m²</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E5D5"/>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-1,5%</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E5D5"/>
                    </a:solidFill>
                  </a:tcPr>
                </a:tc>
                <a:extLst>
                  <a:ext uri="{0D108BD9-81ED-4DB2-BD59-A6C34878D82A}">
                    <a16:rowId xmlns:a16="http://schemas.microsoft.com/office/drawing/2014/main" val="3478252674"/>
                  </a:ext>
                </a:extLst>
              </a:tr>
            </a:tbl>
          </a:graphicData>
        </a:graphic>
      </p:graphicFrame>
      <p:sp>
        <p:nvSpPr>
          <p:cNvPr id="8" name="NomPrefect">
            <a:extLst>
              <a:ext uri="{FF2B5EF4-FFF2-40B4-BE49-F238E27FC236}">
                <a16:creationId xmlns:a16="http://schemas.microsoft.com/office/drawing/2014/main" id="{FDAC31A5-82AC-CD05-DB66-E4A2990BB077}"/>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
        <p:nvSpPr>
          <p:cNvPr id="10" name="ZoneTexte 9">
            <a:extLst>
              <a:ext uri="{FF2B5EF4-FFF2-40B4-BE49-F238E27FC236}">
                <a16:creationId xmlns:a16="http://schemas.microsoft.com/office/drawing/2014/main" id="{DF718855-1358-CDA9-F7F9-ADAD18C63E5C}"/>
              </a:ext>
            </a:extLst>
          </p:cNvPr>
          <p:cNvSpPr txBox="1"/>
          <p:nvPr/>
        </p:nvSpPr>
        <p:spPr>
          <a:xfrm>
            <a:off x="8048140" y="5998734"/>
            <a:ext cx="1434754" cy="276999"/>
          </a:xfrm>
          <a:prstGeom prst="rect">
            <a:avLst/>
          </a:prstGeom>
          <a:noFill/>
        </p:spPr>
        <p:txBody>
          <a:bodyPr wrap="square" rtlCol="0">
            <a:spAutoFit/>
          </a:bodyPr>
          <a:lstStyle/>
          <a:p>
            <a:r>
              <a:rPr lang="fr-FR" sz="1200" i="1" dirty="0" err="1">
                <a:solidFill>
                  <a:srgbClr val="002060"/>
                </a:solidFill>
              </a:rPr>
              <a:t>nd</a:t>
            </a:r>
            <a:r>
              <a:rPr lang="fr-FR" sz="1200" i="1" dirty="0">
                <a:solidFill>
                  <a:srgbClr val="002060"/>
                </a:solidFill>
              </a:rPr>
              <a:t>* : non disponible</a:t>
            </a:r>
          </a:p>
        </p:txBody>
      </p:sp>
    </p:spTree>
    <p:extLst>
      <p:ext uri="{BB962C8B-B14F-4D97-AF65-F5344CB8AC3E}">
        <p14:creationId xmlns:p14="http://schemas.microsoft.com/office/powerpoint/2010/main" val="37761590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6282-1BB4-ACA3-AC59-A5CFEB1B465A}"/>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50861917-79FE-1FCE-4C98-475AFFCCF383}"/>
              </a:ext>
            </a:extLst>
          </p:cNvPr>
          <p:cNvSpPr>
            <a:spLocks noGrp="1"/>
          </p:cNvSpPr>
          <p:nvPr>
            <p:ph type="sldNum" sz="quarter" idx="12"/>
          </p:nvPr>
        </p:nvSpPr>
        <p:spPr/>
        <p:txBody>
          <a:bodyPr/>
          <a:lstStyle/>
          <a:p>
            <a:pPr>
              <a:defRPr/>
            </a:pPr>
            <a:fld id="{28F0AC01-1ADD-4174-BAA6-E4F0FB6F5721}" type="slidenum">
              <a:rPr lang="fr-FR" smtClean="0"/>
              <a:pPr>
                <a:defRPr/>
              </a:pPr>
              <a:t>27</a:t>
            </a:fld>
            <a:endParaRPr lang="fr-FR" dirty="0"/>
          </a:p>
        </p:txBody>
      </p:sp>
      <p:graphicFrame>
        <p:nvGraphicFramePr>
          <p:cNvPr id="30" name="Graphique 29">
            <a:extLst>
              <a:ext uri="{FF2B5EF4-FFF2-40B4-BE49-F238E27FC236}">
                <a16:creationId xmlns:a16="http://schemas.microsoft.com/office/drawing/2014/main" id="{23A6ABE5-6E5C-B80D-E31B-D10470B67BD1}"/>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97C14520-D935-8268-2974-C96AE2E2E529}"/>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au m² médians et évolutions sur 1 an par quartier</a:t>
            </a:r>
          </a:p>
        </p:txBody>
      </p:sp>
      <p:sp>
        <p:nvSpPr>
          <p:cNvPr id="2" name="Rectangle 1">
            <a:extLst>
              <a:ext uri="{FF2B5EF4-FFF2-40B4-BE49-F238E27FC236}">
                <a16:creationId xmlns:a16="http://schemas.microsoft.com/office/drawing/2014/main" id="{5D83062B-E824-8C01-D580-3419C47C7C4E}"/>
              </a:ext>
            </a:extLst>
          </p:cNvPr>
          <p:cNvSpPr/>
          <p:nvPr/>
        </p:nvSpPr>
        <p:spPr>
          <a:xfrm>
            <a:off x="-9211" y="-2961"/>
            <a:ext cx="768820" cy="6372000"/>
          </a:xfrm>
          <a:prstGeom prst="rect">
            <a:avLst/>
          </a:prstGeom>
          <a:solidFill>
            <a:srgbClr val="FFA56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neufs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9" name="Image 8" descr="Une image contenant conception, Graphique, Police, orange&#10;&#10;Description générée automatiquement">
            <a:extLst>
              <a:ext uri="{FF2B5EF4-FFF2-40B4-BE49-F238E27FC236}">
                <a16:creationId xmlns:a16="http://schemas.microsoft.com/office/drawing/2014/main" id="{B525607A-0641-FD8A-27F4-A611E418AC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3" name="Rectangle 2">
            <a:extLst>
              <a:ext uri="{FF2B5EF4-FFF2-40B4-BE49-F238E27FC236}">
                <a16:creationId xmlns:a16="http://schemas.microsoft.com/office/drawing/2014/main" id="{C1FC767D-6DC6-6523-5234-D197F5045407}"/>
              </a:ext>
            </a:extLst>
          </p:cNvPr>
          <p:cNvSpPr/>
          <p:nvPr/>
        </p:nvSpPr>
        <p:spPr>
          <a:xfrm>
            <a:off x="1079999" y="582267"/>
            <a:ext cx="10856625" cy="25200"/>
          </a:xfrm>
          <a:prstGeom prst="rect">
            <a:avLst/>
          </a:prstGeom>
          <a:solidFill>
            <a:srgbClr val="FFA56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8" name="NomPrefect">
            <a:extLst>
              <a:ext uri="{FF2B5EF4-FFF2-40B4-BE49-F238E27FC236}">
                <a16:creationId xmlns:a16="http://schemas.microsoft.com/office/drawing/2014/main" id="{231ECDF4-6017-8FC0-2507-101BFEAD6070}"/>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Montpellier</a:t>
            </a:r>
          </a:p>
        </p:txBody>
      </p:sp>
      <p:sp>
        <p:nvSpPr>
          <p:cNvPr id="10" name="ZoneTexte 9">
            <a:extLst>
              <a:ext uri="{FF2B5EF4-FFF2-40B4-BE49-F238E27FC236}">
                <a16:creationId xmlns:a16="http://schemas.microsoft.com/office/drawing/2014/main" id="{05F1536B-4BB1-1852-05CF-B2137BCCFE09}"/>
              </a:ext>
            </a:extLst>
          </p:cNvPr>
          <p:cNvSpPr txBox="1"/>
          <p:nvPr/>
        </p:nvSpPr>
        <p:spPr>
          <a:xfrm>
            <a:off x="8064407" y="4224487"/>
            <a:ext cx="1434754" cy="276999"/>
          </a:xfrm>
          <a:prstGeom prst="rect">
            <a:avLst/>
          </a:prstGeom>
          <a:noFill/>
        </p:spPr>
        <p:txBody>
          <a:bodyPr wrap="square" rtlCol="0">
            <a:spAutoFit/>
          </a:bodyPr>
          <a:lstStyle/>
          <a:p>
            <a:r>
              <a:rPr lang="fr-FR" sz="1200" i="1" dirty="0" err="1">
                <a:solidFill>
                  <a:srgbClr val="002060"/>
                </a:solidFill>
              </a:rPr>
              <a:t>nd</a:t>
            </a:r>
            <a:r>
              <a:rPr lang="fr-FR" sz="1200" i="1" dirty="0">
                <a:solidFill>
                  <a:srgbClr val="002060"/>
                </a:solidFill>
              </a:rPr>
              <a:t>* : non disponible</a:t>
            </a:r>
          </a:p>
        </p:txBody>
      </p:sp>
      <p:graphicFrame>
        <p:nvGraphicFramePr>
          <p:cNvPr id="5" name="Tableau 4">
            <a:extLst>
              <a:ext uri="{FF2B5EF4-FFF2-40B4-BE49-F238E27FC236}">
                <a16:creationId xmlns:a16="http://schemas.microsoft.com/office/drawing/2014/main" id="{DF689C5C-3042-E00B-E9B1-D5654F7249A9}"/>
              </a:ext>
            </a:extLst>
          </p:cNvPr>
          <p:cNvGraphicFramePr>
            <a:graphicFrameLocks noGrp="1"/>
          </p:cNvGraphicFramePr>
          <p:nvPr>
            <p:extLst>
              <p:ext uri="{D42A27DB-BD31-4B8C-83A1-F6EECF244321}">
                <p14:modId xmlns:p14="http://schemas.microsoft.com/office/powerpoint/2010/main" val="2468104862"/>
              </p:ext>
            </p:extLst>
          </p:nvPr>
        </p:nvGraphicFramePr>
        <p:xfrm>
          <a:off x="3517461" y="2046129"/>
          <a:ext cx="5981700" cy="2096062"/>
        </p:xfrm>
        <a:graphic>
          <a:graphicData uri="http://schemas.openxmlformats.org/drawingml/2006/table">
            <a:tbl>
              <a:tblPr/>
              <a:tblGrid>
                <a:gridCol w="2262378">
                  <a:extLst>
                    <a:ext uri="{9D8B030D-6E8A-4147-A177-3AD203B41FA5}">
                      <a16:colId xmlns:a16="http://schemas.microsoft.com/office/drawing/2014/main" val="3461421577"/>
                    </a:ext>
                  </a:extLst>
                </a:gridCol>
                <a:gridCol w="1847088">
                  <a:extLst>
                    <a:ext uri="{9D8B030D-6E8A-4147-A177-3AD203B41FA5}">
                      <a16:colId xmlns:a16="http://schemas.microsoft.com/office/drawing/2014/main" val="3028642275"/>
                    </a:ext>
                  </a:extLst>
                </a:gridCol>
                <a:gridCol w="1872234">
                  <a:extLst>
                    <a:ext uri="{9D8B030D-6E8A-4147-A177-3AD203B41FA5}">
                      <a16:colId xmlns:a16="http://schemas.microsoft.com/office/drawing/2014/main" val="1297073217"/>
                    </a:ext>
                  </a:extLst>
                </a:gridCol>
              </a:tblGrid>
              <a:tr h="709777">
                <a:tc>
                  <a:txBody>
                    <a:bodyPr/>
                    <a:lstStyle/>
                    <a:p>
                      <a:pPr algn="l" fontAlgn="ctr">
                        <a:buNone/>
                      </a:pPr>
                      <a:r>
                        <a:rPr lang="fr-FR" sz="1800" b="1" i="0" u="none" strike="noStrike">
                          <a:solidFill>
                            <a:srgbClr val="002060"/>
                          </a:solidFill>
                          <a:effectLst/>
                          <a:latin typeface="Lucida Sans Unicode" panose="020B0602030504020204" pitchFamily="34" charset="0"/>
                        </a:rPr>
                        <a:t>Quartiers</a:t>
                      </a:r>
                    </a:p>
                  </a:txBody>
                  <a:tcPr marL="72000"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800" b="1" i="0" u="none" strike="noStrike" dirty="0">
                          <a:solidFill>
                            <a:srgbClr val="002060"/>
                          </a:solidFill>
                          <a:effectLst/>
                          <a:latin typeface="Lucida Sans Unicode" panose="020B0602030504020204" pitchFamily="34" charset="0"/>
                        </a:rPr>
                        <a:t>Prix médians</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800" b="1" i="0" u="none" strike="noStrike" dirty="0">
                          <a:solidFill>
                            <a:srgbClr val="002060"/>
                          </a:solidFill>
                          <a:effectLst/>
                          <a:latin typeface="Lucida Sans Unicode" panose="020B0602030504020204" pitchFamily="34" charset="0"/>
                        </a:rPr>
                        <a:t>Évolutions</a:t>
                      </a:r>
                    </a:p>
                    <a:p>
                      <a:pPr algn="r" fontAlgn="ctr">
                        <a:buNone/>
                      </a:pPr>
                      <a:r>
                        <a:rPr lang="fr-FR" sz="1800" b="1" i="0" u="none" strike="noStrike" dirty="0">
                          <a:solidFill>
                            <a:srgbClr val="002060"/>
                          </a:solidFill>
                          <a:effectLst/>
                          <a:latin typeface="Lucida Sans Unicode" panose="020B0602030504020204" pitchFamily="34" charset="0"/>
                        </a:rPr>
                        <a:t>sur 1 an</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1288913963"/>
                  </a:ext>
                </a:extLst>
              </a:tr>
              <a:tr h="277257">
                <a:tc>
                  <a:txBody>
                    <a:bodyPr/>
                    <a:lstStyle/>
                    <a:p>
                      <a:pPr algn="l" fontAlgn="ctr">
                        <a:buNone/>
                      </a:pPr>
                      <a:r>
                        <a:rPr lang="fr-FR" sz="1400" b="0" i="0" u="none" strike="noStrike">
                          <a:solidFill>
                            <a:srgbClr val="002060"/>
                          </a:solidFill>
                          <a:effectLst/>
                          <a:latin typeface="Lucida Sans Unicode" panose="020B0602030504020204" pitchFamily="34" charset="0"/>
                        </a:rPr>
                        <a:t>Pas du Loup</a:t>
                      </a:r>
                    </a:p>
                  </a:txBody>
                  <a:tcPr marL="72000"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6 550 €/m²</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999356606"/>
                  </a:ext>
                </a:extLst>
              </a:tr>
              <a:tr h="277257">
                <a:tc>
                  <a:txBody>
                    <a:bodyPr/>
                    <a:lstStyle/>
                    <a:p>
                      <a:pPr algn="l" fontAlgn="ctr">
                        <a:buNone/>
                      </a:pPr>
                      <a:r>
                        <a:rPr lang="fr-FR" sz="1400" b="0" i="0" u="none" strike="noStrike">
                          <a:solidFill>
                            <a:srgbClr val="002060"/>
                          </a:solidFill>
                          <a:effectLst/>
                          <a:latin typeface="Lucida Sans Unicode" panose="020B0602030504020204" pitchFamily="34" charset="0"/>
                        </a:rPr>
                        <a:t>Aiguerelles</a:t>
                      </a:r>
                    </a:p>
                  </a:txBody>
                  <a:tcPr marL="72000"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5 690 €/m²</a:t>
                      </a:r>
                    </a:p>
                  </a:txBody>
                  <a:tcPr marL="9525"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-2,2%</a:t>
                      </a:r>
                    </a:p>
                  </a:txBody>
                  <a:tcPr marL="9525" marR="9525" marT="9525" marB="0" anchor="ctr">
                    <a:lnL>
                      <a:noFill/>
                    </a:lnL>
                    <a:lnR>
                      <a:noFill/>
                    </a:lnR>
                    <a:lnT>
                      <a:noFill/>
                    </a:lnT>
                    <a:lnB>
                      <a:noFill/>
                    </a:lnB>
                    <a:solidFill>
                      <a:srgbClr val="FFE5D5"/>
                    </a:solidFill>
                  </a:tcPr>
                </a:tc>
                <a:extLst>
                  <a:ext uri="{0D108BD9-81ED-4DB2-BD59-A6C34878D82A}">
                    <a16:rowId xmlns:a16="http://schemas.microsoft.com/office/drawing/2014/main" val="808277942"/>
                  </a:ext>
                </a:extLst>
              </a:tr>
              <a:tr h="277257">
                <a:tc>
                  <a:txBody>
                    <a:bodyPr/>
                    <a:lstStyle/>
                    <a:p>
                      <a:pPr algn="l" fontAlgn="ctr">
                        <a:buNone/>
                      </a:pPr>
                      <a:r>
                        <a:rPr lang="fr-FR" sz="1400" b="0" i="0" u="none" strike="noStrike">
                          <a:solidFill>
                            <a:srgbClr val="002060"/>
                          </a:solidFill>
                          <a:effectLst/>
                          <a:latin typeface="Lucida Sans Unicode" panose="020B0602030504020204" pitchFamily="34" charset="0"/>
                        </a:rPr>
                        <a:t>Prés d'Arènes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5 440 €/m²</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1,6%</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027146527"/>
                  </a:ext>
                </a:extLst>
              </a:tr>
              <a:tr h="277257">
                <a:tc>
                  <a:txBody>
                    <a:bodyPr/>
                    <a:lstStyle/>
                    <a:p>
                      <a:pPr algn="l" fontAlgn="ctr">
                        <a:buNone/>
                      </a:pPr>
                      <a:r>
                        <a:rPr lang="fr-FR" sz="1400" b="0" i="0" u="none" strike="noStrike" dirty="0">
                          <a:solidFill>
                            <a:srgbClr val="002060"/>
                          </a:solidFill>
                          <a:effectLst/>
                          <a:latin typeface="Lucida Sans Unicode" panose="020B0602030504020204" pitchFamily="34" charset="0"/>
                        </a:rPr>
                        <a:t>Port Marianne</a:t>
                      </a:r>
                    </a:p>
                  </a:txBody>
                  <a:tcPr marL="72000"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5 260 €/m²</a:t>
                      </a:r>
                    </a:p>
                  </a:txBody>
                  <a:tcPr marL="9525" marR="9525" marT="9525" marB="0" anchor="ctr">
                    <a:lnL>
                      <a:noFill/>
                    </a:lnL>
                    <a:lnR>
                      <a:noFill/>
                    </a:lnR>
                    <a:lnT>
                      <a:noFill/>
                    </a:lnT>
                    <a:lnB>
                      <a:noFill/>
                    </a:lnB>
                    <a:solidFill>
                      <a:srgbClr val="FFE5D5"/>
                    </a:solidFill>
                  </a:tcPr>
                </a:tc>
                <a:tc>
                  <a:txBody>
                    <a:bodyPr/>
                    <a:lstStyle/>
                    <a:p>
                      <a:pPr algn="r" fontAlgn="ctr">
                        <a:buNone/>
                      </a:pPr>
                      <a:r>
                        <a:rPr lang="fr-FR" sz="1400" b="0" i="0" u="none" strike="noStrike">
                          <a:solidFill>
                            <a:srgbClr val="002060"/>
                          </a:solidFill>
                          <a:effectLst/>
                          <a:latin typeface="Calibri" panose="020F0502020204030204" pitchFamily="34" charset="0"/>
                        </a:rPr>
                        <a:t>-1,8%</a:t>
                      </a:r>
                    </a:p>
                  </a:txBody>
                  <a:tcPr marL="9525" marR="9525" marT="9525" marB="0" anchor="ctr">
                    <a:lnL>
                      <a:noFill/>
                    </a:lnL>
                    <a:lnR>
                      <a:noFill/>
                    </a:lnR>
                    <a:lnT>
                      <a:noFill/>
                    </a:lnT>
                    <a:lnB>
                      <a:noFill/>
                    </a:lnB>
                    <a:solidFill>
                      <a:srgbClr val="FFE5D5"/>
                    </a:solidFill>
                  </a:tcPr>
                </a:tc>
                <a:extLst>
                  <a:ext uri="{0D108BD9-81ED-4DB2-BD59-A6C34878D82A}">
                    <a16:rowId xmlns:a16="http://schemas.microsoft.com/office/drawing/2014/main" val="1098552121"/>
                  </a:ext>
                </a:extLst>
              </a:tr>
              <a:tr h="277257">
                <a:tc>
                  <a:txBody>
                    <a:bodyPr/>
                    <a:lstStyle/>
                    <a:p>
                      <a:pPr algn="l" fontAlgn="ctr">
                        <a:buNone/>
                      </a:pPr>
                      <a:r>
                        <a:rPr lang="fr-FR" sz="1400" b="0" i="0" u="none" strike="noStrike" dirty="0" err="1">
                          <a:solidFill>
                            <a:srgbClr val="002060"/>
                          </a:solidFill>
                          <a:effectLst/>
                          <a:latin typeface="Lucida Sans Unicode" panose="020B0602030504020204" pitchFamily="34" charset="0"/>
                        </a:rPr>
                        <a:t>Estanove</a:t>
                      </a:r>
                      <a:endParaRPr lang="fr-FR" sz="1400" b="0" i="0" u="none" strike="noStrike" dirty="0">
                        <a:solidFill>
                          <a:srgbClr val="002060"/>
                        </a:solidFill>
                        <a:effectLst/>
                        <a:latin typeface="Lucida Sans Unicode" panose="020B0602030504020204" pitchFamily="34" charset="0"/>
                      </a:endParaRPr>
                    </a:p>
                  </a:txBody>
                  <a:tcPr marL="72000"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5 060 €/m²</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-6,6%</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2006219202"/>
                  </a:ext>
                </a:extLst>
              </a:tr>
            </a:tbl>
          </a:graphicData>
        </a:graphic>
      </p:graphicFrame>
    </p:spTree>
    <p:extLst>
      <p:ext uri="{BB962C8B-B14F-4D97-AF65-F5344CB8AC3E}">
        <p14:creationId xmlns:p14="http://schemas.microsoft.com/office/powerpoint/2010/main" val="2997547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MaaEvol10">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FBD0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28</a:t>
            </a:fld>
            <a:endParaRPr lang="fr-FR" dirty="0"/>
          </a:p>
        </p:txBody>
      </p:sp>
      <p:sp>
        <p:nvSpPr>
          <p:cNvPr id="10" name="Rectangle 9">
            <a:extLst>
              <a:ext uri="{FF2B5EF4-FFF2-40B4-BE49-F238E27FC236}">
                <a16:creationId xmlns:a16="http://schemas.microsoft.com/office/drawing/2014/main" id="{3F93C55D-3D39-23B1-2C17-68F65A3DCA4A}"/>
              </a:ext>
            </a:extLst>
          </p:cNvPr>
          <p:cNvSpPr/>
          <p:nvPr/>
        </p:nvSpPr>
        <p:spPr>
          <a:xfrm>
            <a:off x="3647728" y="1903011"/>
            <a:ext cx="4894335" cy="53678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0"/>
              </a:spcBef>
              <a:buFontTx/>
              <a:buNone/>
            </a:pPr>
            <a:r>
              <a:rPr lang="fr-FR" altLang="fr-FR" sz="28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Prix de vente médian</a:t>
            </a:r>
          </a:p>
        </p:txBody>
      </p:sp>
      <p:sp>
        <p:nvSpPr>
          <p:cNvPr id="44" name="PrxMedMAA">
            <a:extLst>
              <a:ext uri="{FF2B5EF4-FFF2-40B4-BE49-F238E27FC236}">
                <a16:creationId xmlns:a16="http://schemas.microsoft.com/office/drawing/2014/main" id="{FA54A63A-5751-049B-183C-821796DD5557}"/>
              </a:ext>
            </a:extLst>
          </p:cNvPr>
          <p:cNvSpPr/>
          <p:nvPr/>
        </p:nvSpPr>
        <p:spPr>
          <a:xfrm>
            <a:off x="3647728" y="2431602"/>
            <a:ext cx="2448000" cy="909654"/>
          </a:xfrm>
          <a:prstGeom prst="rect">
            <a:avLst/>
          </a:prstGeom>
          <a:solidFill>
            <a:srgbClr val="FEF0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4700"/>
              </a:lnSpc>
              <a:spcBef>
                <a:spcPts val="0"/>
              </a:spcBef>
              <a:spcAft>
                <a:spcPts val="0"/>
              </a:spcAft>
              <a:defRPr/>
            </a:pPr>
            <a:r>
              <a:rPr lang="fr-FR" sz="4000" b="1">
                <a:solidFill>
                  <a:srgbClr val="002060"/>
                </a:solidFill>
                <a:ea typeface="Cambria" panose="02040503050406030204" pitchFamily="18" charset="0"/>
                <a:cs typeface="Lucida Sans Unicode" panose="020B0602030504020204" pitchFamily="34" charset="0"/>
              </a:rPr>
              <a:t>262 500 €</a:t>
            </a:r>
            <a:endParaRPr lang="fr-FR" sz="4000" b="1" dirty="0">
              <a:solidFill>
                <a:srgbClr val="002060"/>
              </a:solidFill>
              <a:ea typeface="Cambria" panose="02040503050406030204" pitchFamily="18" charset="0"/>
              <a:cs typeface="Lucida Sans Unicode" panose="020B0602030504020204" pitchFamily="34" charset="0"/>
            </a:endParaRPr>
          </a:p>
        </p:txBody>
      </p:sp>
      <p:sp>
        <p:nvSpPr>
          <p:cNvPr id="55" name="TxEvolMAA">
            <a:extLst>
              <a:ext uri="{FF2B5EF4-FFF2-40B4-BE49-F238E27FC236}">
                <a16:creationId xmlns:a16="http://schemas.microsoft.com/office/drawing/2014/main" id="{8FD03436-E770-98DD-BCB5-C145FF7C4106}"/>
              </a:ext>
            </a:extLst>
          </p:cNvPr>
          <p:cNvSpPr/>
          <p:nvPr/>
        </p:nvSpPr>
        <p:spPr>
          <a:xfrm>
            <a:off x="6094063" y="2432206"/>
            <a:ext cx="2448000" cy="909654"/>
          </a:xfrm>
          <a:prstGeom prst="rect">
            <a:avLst/>
          </a:prstGeom>
          <a:solidFill>
            <a:srgbClr val="FCDD8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0" anchor="ctr"/>
          <a:lstStyle/>
          <a:p>
            <a:pPr algn="ctr">
              <a:defRPr/>
            </a:pPr>
            <a:r>
              <a:rPr lang="fr-FR" sz="3200" b="1">
                <a:solidFill>
                  <a:srgbClr val="002060"/>
                </a:solidFill>
                <a:ea typeface="Cambria" panose="02040503050406030204" pitchFamily="18" charset="0"/>
                <a:cs typeface="Lucida Sans Unicode" panose="020B0602030504020204" pitchFamily="34" charset="0"/>
              </a:rPr>
              <a:t>+1,0%</a:t>
            </a:r>
            <a:endParaRPr lang="fr-FR" sz="3200" b="1" dirty="0">
              <a:solidFill>
                <a:srgbClr val="002060"/>
              </a:solidFill>
              <a:ea typeface="Cambria" panose="02040503050406030204" pitchFamily="18" charset="0"/>
              <a:cs typeface="Lucida Sans Unicode" panose="020B0602030504020204" pitchFamily="34" charset="0"/>
            </a:endParaRPr>
          </a:p>
        </p:txBody>
      </p:sp>
      <p:sp>
        <p:nvSpPr>
          <p:cNvPr id="39" name="FlcEvolMAA">
            <a:extLst>
              <a:ext uri="{FF2B5EF4-FFF2-40B4-BE49-F238E27FC236}">
                <a16:creationId xmlns:a16="http://schemas.microsoft.com/office/drawing/2014/main" id="{B7478524-B0F1-1356-47EB-656784D3C8B3}"/>
              </a:ext>
            </a:extLst>
          </p:cNvPr>
          <p:cNvSpPr/>
          <p:nvPr/>
        </p:nvSpPr>
        <p:spPr>
          <a:xfrm>
            <a:off x="6252921" y="2712227"/>
            <a:ext cx="536286" cy="444983"/>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ZoneTexte 19">
            <a:extLst>
              <a:ext uri="{FF2B5EF4-FFF2-40B4-BE49-F238E27FC236}">
                <a16:creationId xmlns:a16="http://schemas.microsoft.com/office/drawing/2014/main" id="{7DCA6909-3FF7-BC20-BE9A-A27B123FC65F}"/>
              </a:ext>
            </a:extLst>
          </p:cNvPr>
          <p:cNvSpPr txBox="1">
            <a:spLocks noChangeArrowheads="1"/>
          </p:cNvSpPr>
          <p:nvPr/>
        </p:nvSpPr>
        <p:spPr bwMode="auto">
          <a:xfrm>
            <a:off x="6098826" y="3032227"/>
            <a:ext cx="24454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en 1 an</a:t>
            </a:r>
          </a:p>
        </p:txBody>
      </p:sp>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35642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a:t>
            </a:r>
            <a:r>
              <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s anciennes </a:t>
            </a:r>
          </a:p>
        </p:txBody>
      </p:sp>
      <p:sp>
        <p:nvSpPr>
          <p:cNvPr id="15" name="Rectangle 14">
            <a:extLst>
              <a:ext uri="{FF2B5EF4-FFF2-40B4-BE49-F238E27FC236}">
                <a16:creationId xmlns:a16="http://schemas.microsoft.com/office/drawing/2014/main" id="{9D9863D5-EA1C-4B42-8DF5-FF5863F34BEB}"/>
              </a:ext>
            </a:extLst>
          </p:cNvPr>
          <p:cNvSpPr/>
          <p:nvPr/>
        </p:nvSpPr>
        <p:spPr>
          <a:xfrm rot="5400000">
            <a:off x="543628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6" name="NomDept">
            <a:extLst>
              <a:ext uri="{FF2B5EF4-FFF2-40B4-BE49-F238E27FC236}">
                <a16:creationId xmlns:a16="http://schemas.microsoft.com/office/drawing/2014/main" id="{BFF104F3-EB2A-4555-7894-680C0AD6A5B3}"/>
              </a:ext>
            </a:extLst>
          </p:cNvPr>
          <p:cNvSpPr txBox="1">
            <a:spLocks noChangeArrowheads="1"/>
          </p:cNvSpPr>
          <p:nvPr/>
        </p:nvSpPr>
        <p:spPr bwMode="auto">
          <a:xfrm>
            <a:off x="6408000" y="260648"/>
            <a:ext cx="5368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Hérault</a:t>
            </a:r>
            <a:endParaRPr lang="fr-FR" altLang="fr-FR"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pic>
        <p:nvPicPr>
          <p:cNvPr id="17" name="Image 16" descr="Une image contenant conception, Rectangle, jaune&#10;&#10;Description générée automatiquement">
            <a:extLst>
              <a:ext uri="{FF2B5EF4-FFF2-40B4-BE49-F238E27FC236}">
                <a16:creationId xmlns:a16="http://schemas.microsoft.com/office/drawing/2014/main" id="{39A8FE38-5CB6-241A-3837-799BE37B89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200" y="935349"/>
            <a:ext cx="1231200" cy="1231200"/>
          </a:xfrm>
          <a:prstGeom prst="rect">
            <a:avLst/>
          </a:prstGeom>
        </p:spPr>
      </p:pic>
      <p:graphicFrame>
        <p:nvGraphicFramePr>
          <p:cNvPr id="2" name="graphMaaEvol10">
            <a:extLst>
              <a:ext uri="{FF2B5EF4-FFF2-40B4-BE49-F238E27FC236}">
                <a16:creationId xmlns:a16="http://schemas.microsoft.com/office/drawing/2014/main" id="{00000000-0008-0000-1600-000002000000}"/>
              </a:ext>
            </a:extLst>
          </p:cNvPr>
          <p:cNvGraphicFramePr>
            <a:graphicFrameLocks/>
          </p:cNvGraphicFramePr>
          <p:nvPr>
            <p:extLst>
              <p:ext uri="{D42A27DB-BD31-4B8C-83A1-F6EECF244321}">
                <p14:modId xmlns:p14="http://schemas.microsoft.com/office/powerpoint/2010/main" val="2956224959"/>
              </p:ext>
            </p:extLst>
          </p:nvPr>
        </p:nvGraphicFramePr>
        <p:xfrm>
          <a:off x="2108200" y="3683000"/>
          <a:ext cx="7972425"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6982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FBD0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29</a:t>
            </a:fld>
            <a:endParaRPr lang="fr-FR" dirty="0"/>
          </a:p>
        </p:txBody>
      </p:sp>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35642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a:t>
            </a:r>
            <a:r>
              <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s anciennes </a:t>
            </a:r>
          </a:p>
        </p:txBody>
      </p:sp>
      <p:pic>
        <p:nvPicPr>
          <p:cNvPr id="17" name="Image 16" descr="Une image contenant conception, Rectangle, jaune&#10;&#10;Description générée automatiquement">
            <a:extLst>
              <a:ext uri="{FF2B5EF4-FFF2-40B4-BE49-F238E27FC236}">
                <a16:creationId xmlns:a16="http://schemas.microsoft.com/office/drawing/2014/main" id="{39A8FE38-5CB6-241A-3837-799BE37B89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200" y="935349"/>
            <a:ext cx="1231200" cy="1231200"/>
          </a:xfrm>
          <a:prstGeom prst="rect">
            <a:avLst/>
          </a:prstGeom>
        </p:spPr>
      </p:pic>
      <p:sp>
        <p:nvSpPr>
          <p:cNvPr id="28" name="Espace réservé du numéro de diapositive 3">
            <a:extLst>
              <a:ext uri="{FF2B5EF4-FFF2-40B4-BE49-F238E27FC236}">
                <a16:creationId xmlns:a16="http://schemas.microsoft.com/office/drawing/2014/main" id="{41BCB99E-64FC-E430-2DCA-7FE7A863981B}"/>
              </a:ext>
            </a:extLst>
          </p:cNvPr>
          <p:cNvSpPr txBox="1">
            <a:spLocks/>
          </p:cNvSpPr>
          <p:nvPr/>
        </p:nvSpPr>
        <p:spPr>
          <a:xfrm>
            <a:off x="11763375" y="6680729"/>
            <a:ext cx="370515" cy="182848"/>
          </a:xfrm>
          <a:prstGeom prst="rect">
            <a:avLst/>
          </a:prstGeom>
        </p:spPr>
        <p:txBody>
          <a:bodyPr vert="horz" lIns="0" tIns="0" rIns="0" bIns="0" rtlCol="0" anchor="ctr"/>
          <a:lstStyle>
            <a:defPPr>
              <a:defRPr lang="fr-FR"/>
            </a:defPPr>
            <a:lvl1pPr algn="r" rtl="0" fontAlgn="auto">
              <a:spcBef>
                <a:spcPts val="0"/>
              </a:spcBef>
              <a:spcAft>
                <a:spcPts val="0"/>
              </a:spcAft>
              <a:defRPr sz="1000" kern="1200">
                <a:solidFill>
                  <a:schemeClr val="tx1">
                    <a:tint val="75000"/>
                  </a:schemeClr>
                </a:solidFill>
                <a:latin typeface="Lucida Sans Unicode" panose="020B0602030504020204" pitchFamily="34" charset="0"/>
                <a:ea typeface="+mn-ea"/>
                <a:cs typeface="Lucida Sans Unicode" panose="020B0602030504020204"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fld id="{28F0AC01-1ADD-4174-BAA6-E4F0FB6F5721}" type="slidenum">
              <a:rPr lang="fr-FR" smtClean="0"/>
              <a:pPr>
                <a:defRPr/>
              </a:pPr>
              <a:t>29</a:t>
            </a:fld>
            <a:endParaRPr lang="fr-FR" dirty="0"/>
          </a:p>
        </p:txBody>
      </p:sp>
      <p:sp>
        <p:nvSpPr>
          <p:cNvPr id="29" name="Ellipse 28">
            <a:extLst>
              <a:ext uri="{FF2B5EF4-FFF2-40B4-BE49-F238E27FC236}">
                <a16:creationId xmlns:a16="http://schemas.microsoft.com/office/drawing/2014/main" id="{B976D738-3B79-1C1B-A60B-FE798006B807}"/>
              </a:ext>
            </a:extLst>
          </p:cNvPr>
          <p:cNvSpPr>
            <a:spLocks noChangeAspect="1"/>
          </p:cNvSpPr>
          <p:nvPr/>
        </p:nvSpPr>
        <p:spPr>
          <a:xfrm>
            <a:off x="8947496" y="3915203"/>
            <a:ext cx="1152000" cy="1138004"/>
          </a:xfrm>
          <a:prstGeom prst="ellipse">
            <a:avLst/>
          </a:prstGeom>
          <a:solidFill>
            <a:srgbClr val="FBD0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30" name="ZoneTexte 10">
            <a:extLst>
              <a:ext uri="{FF2B5EF4-FFF2-40B4-BE49-F238E27FC236}">
                <a16:creationId xmlns:a16="http://schemas.microsoft.com/office/drawing/2014/main" id="{8222F43F-DCC2-78CF-84E4-B31997CAF002}"/>
              </a:ext>
            </a:extLst>
          </p:cNvPr>
          <p:cNvSpPr txBox="1">
            <a:spLocks noChangeArrowheads="1"/>
          </p:cNvSpPr>
          <p:nvPr/>
        </p:nvSpPr>
        <p:spPr bwMode="auto">
          <a:xfrm>
            <a:off x="8947496" y="4131691"/>
            <a:ext cx="128321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900" b="1" dirty="0">
                <a:solidFill>
                  <a:schemeClr val="bg1"/>
                </a:solidFill>
              </a:rPr>
              <a:t>180 700 €</a:t>
            </a:r>
          </a:p>
          <a:p>
            <a:pPr algn="just" eaLnBrk="1" hangingPunct="1">
              <a:spcBef>
                <a:spcPct val="0"/>
              </a:spcBef>
              <a:buFontTx/>
              <a:buNone/>
            </a:pPr>
            <a:r>
              <a:rPr lang="fr-FR" altLang="fr-FR" sz="1900" b="1" dirty="0">
                <a:solidFill>
                  <a:schemeClr val="bg1"/>
                </a:solidFill>
              </a:rPr>
              <a:t> +0,4%</a:t>
            </a:r>
            <a:endParaRPr lang="fr-FR" altLang="fr-FR" sz="1900" dirty="0">
              <a:solidFill>
                <a:schemeClr val="bg1"/>
              </a:solidFill>
            </a:endParaRPr>
          </a:p>
        </p:txBody>
      </p:sp>
      <p:sp>
        <p:nvSpPr>
          <p:cNvPr id="31" name="Ellipse 30">
            <a:extLst>
              <a:ext uri="{FF2B5EF4-FFF2-40B4-BE49-F238E27FC236}">
                <a16:creationId xmlns:a16="http://schemas.microsoft.com/office/drawing/2014/main" id="{B605FBCC-22CE-E9D6-D546-67EE6C97D90E}"/>
              </a:ext>
            </a:extLst>
          </p:cNvPr>
          <p:cNvSpPr>
            <a:spLocks noChangeAspect="1"/>
          </p:cNvSpPr>
          <p:nvPr/>
        </p:nvSpPr>
        <p:spPr>
          <a:xfrm>
            <a:off x="1870929" y="3943644"/>
            <a:ext cx="1152000" cy="1138004"/>
          </a:xfrm>
          <a:prstGeom prst="ellipse">
            <a:avLst/>
          </a:prstGeom>
          <a:solidFill>
            <a:srgbClr val="FBD0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32" name="ZoneTexte 10">
            <a:extLst>
              <a:ext uri="{FF2B5EF4-FFF2-40B4-BE49-F238E27FC236}">
                <a16:creationId xmlns:a16="http://schemas.microsoft.com/office/drawing/2014/main" id="{9135FF8A-2A0D-E4F5-0B3B-CA0C8528C377}"/>
              </a:ext>
            </a:extLst>
          </p:cNvPr>
          <p:cNvSpPr txBox="1">
            <a:spLocks noChangeArrowheads="1"/>
          </p:cNvSpPr>
          <p:nvPr/>
        </p:nvSpPr>
        <p:spPr bwMode="auto">
          <a:xfrm>
            <a:off x="1908578" y="4191458"/>
            <a:ext cx="123794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fr-FR" altLang="fr-FR" sz="1900" b="1" dirty="0">
                <a:solidFill>
                  <a:schemeClr val="bg1"/>
                </a:solidFill>
              </a:rPr>
              <a:t>353 100 €</a:t>
            </a:r>
          </a:p>
          <a:p>
            <a:pPr algn="just" eaLnBrk="1" hangingPunct="1">
              <a:spcBef>
                <a:spcPct val="0"/>
              </a:spcBef>
              <a:buFontTx/>
              <a:buNone/>
            </a:pPr>
            <a:r>
              <a:rPr lang="fr-FR" altLang="fr-FR" sz="1900" b="1" dirty="0">
                <a:solidFill>
                  <a:schemeClr val="bg1"/>
                </a:solidFill>
              </a:rPr>
              <a:t> -1,4%</a:t>
            </a:r>
            <a:endParaRPr lang="fr-FR" altLang="fr-FR" sz="1900" dirty="0">
              <a:solidFill>
                <a:schemeClr val="bg1"/>
              </a:solidFill>
            </a:endParaRPr>
          </a:p>
        </p:txBody>
      </p:sp>
      <p:sp>
        <p:nvSpPr>
          <p:cNvPr id="33" name="Ellipse 32">
            <a:extLst>
              <a:ext uri="{FF2B5EF4-FFF2-40B4-BE49-F238E27FC236}">
                <a16:creationId xmlns:a16="http://schemas.microsoft.com/office/drawing/2014/main" id="{5BDC5036-188C-9D6B-0C88-299C1AF0D63F}"/>
              </a:ext>
            </a:extLst>
          </p:cNvPr>
          <p:cNvSpPr>
            <a:spLocks noChangeAspect="1"/>
          </p:cNvSpPr>
          <p:nvPr/>
        </p:nvSpPr>
        <p:spPr>
          <a:xfrm>
            <a:off x="2690774" y="4571930"/>
            <a:ext cx="709020" cy="72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34" name="ZoneTexte 33">
            <a:extLst>
              <a:ext uri="{FF2B5EF4-FFF2-40B4-BE49-F238E27FC236}">
                <a16:creationId xmlns:a16="http://schemas.microsoft.com/office/drawing/2014/main" id="{2E10324A-DC87-A28D-38E0-E1E407115763}"/>
              </a:ext>
            </a:extLst>
          </p:cNvPr>
          <p:cNvSpPr txBox="1">
            <a:spLocks noChangeArrowheads="1"/>
          </p:cNvSpPr>
          <p:nvPr/>
        </p:nvSpPr>
        <p:spPr bwMode="auto">
          <a:xfrm>
            <a:off x="2457943" y="4743094"/>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+21,8%</a:t>
            </a:r>
            <a:endParaRPr lang="fr-FR" altLang="fr-FR" sz="1600" dirty="0">
              <a:solidFill>
                <a:schemeClr val="bg1"/>
              </a:solidFill>
            </a:endParaRPr>
          </a:p>
        </p:txBody>
      </p:sp>
      <p:sp>
        <p:nvSpPr>
          <p:cNvPr id="35" name="Ellipse 34">
            <a:extLst>
              <a:ext uri="{FF2B5EF4-FFF2-40B4-BE49-F238E27FC236}">
                <a16:creationId xmlns:a16="http://schemas.microsoft.com/office/drawing/2014/main" id="{3DEC8318-ED3F-9F86-74F1-EE8939692CA2}"/>
              </a:ext>
            </a:extLst>
          </p:cNvPr>
          <p:cNvSpPr>
            <a:spLocks noChangeAspect="1"/>
          </p:cNvSpPr>
          <p:nvPr/>
        </p:nvSpPr>
        <p:spPr>
          <a:xfrm>
            <a:off x="9736482" y="4600799"/>
            <a:ext cx="709020" cy="72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36" name="ZoneTexte 10">
            <a:extLst>
              <a:ext uri="{FF2B5EF4-FFF2-40B4-BE49-F238E27FC236}">
                <a16:creationId xmlns:a16="http://schemas.microsoft.com/office/drawing/2014/main" id="{3228966D-7495-BAA8-3407-2B98AEF91CB8}"/>
              </a:ext>
            </a:extLst>
          </p:cNvPr>
          <p:cNvSpPr txBox="1">
            <a:spLocks noChangeArrowheads="1"/>
          </p:cNvSpPr>
          <p:nvPr/>
        </p:nvSpPr>
        <p:spPr bwMode="auto">
          <a:xfrm>
            <a:off x="9496473" y="4797983"/>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+18,9%</a:t>
            </a:r>
            <a:endParaRPr lang="fr-FR" altLang="fr-FR" sz="1600" dirty="0">
              <a:solidFill>
                <a:schemeClr val="bg1"/>
              </a:solidFill>
            </a:endParaRPr>
          </a:p>
        </p:txBody>
      </p:sp>
      <p:sp>
        <p:nvSpPr>
          <p:cNvPr id="37" name="ZoneTexte 11">
            <a:extLst>
              <a:ext uri="{FF2B5EF4-FFF2-40B4-BE49-F238E27FC236}">
                <a16:creationId xmlns:a16="http://schemas.microsoft.com/office/drawing/2014/main" id="{88012C0F-EC89-D99E-AE70-9C4EA22EEC71}"/>
              </a:ext>
            </a:extLst>
          </p:cNvPr>
          <p:cNvSpPr txBox="1">
            <a:spLocks noChangeArrowheads="1"/>
          </p:cNvSpPr>
          <p:nvPr/>
        </p:nvSpPr>
        <p:spPr bwMode="auto">
          <a:xfrm>
            <a:off x="1219896" y="5297966"/>
            <a:ext cx="32102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Provence-Alpes-Côte d'Azur</a:t>
            </a:r>
          </a:p>
        </p:txBody>
      </p:sp>
      <p:sp>
        <p:nvSpPr>
          <p:cNvPr id="38" name="ZoneTexte 11">
            <a:extLst>
              <a:ext uri="{FF2B5EF4-FFF2-40B4-BE49-F238E27FC236}">
                <a16:creationId xmlns:a16="http://schemas.microsoft.com/office/drawing/2014/main" id="{A9EEE62C-FC44-3F22-8EE3-44593E8276B3}"/>
              </a:ext>
            </a:extLst>
          </p:cNvPr>
          <p:cNvSpPr txBox="1">
            <a:spLocks noChangeArrowheads="1"/>
          </p:cNvSpPr>
          <p:nvPr/>
        </p:nvSpPr>
        <p:spPr bwMode="auto">
          <a:xfrm>
            <a:off x="8398756" y="5313871"/>
            <a:ext cx="29158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Nouvelle - Aquitaine</a:t>
            </a:r>
          </a:p>
        </p:txBody>
      </p:sp>
      <p:sp>
        <p:nvSpPr>
          <p:cNvPr id="40" name="ZoneTexte 11">
            <a:extLst>
              <a:ext uri="{FF2B5EF4-FFF2-40B4-BE49-F238E27FC236}">
                <a16:creationId xmlns:a16="http://schemas.microsoft.com/office/drawing/2014/main" id="{E5E41996-C4EC-7871-799D-B751AF377AE6}"/>
              </a:ext>
            </a:extLst>
          </p:cNvPr>
          <p:cNvSpPr txBox="1">
            <a:spLocks noChangeArrowheads="1"/>
          </p:cNvSpPr>
          <p:nvPr/>
        </p:nvSpPr>
        <p:spPr bwMode="auto">
          <a:xfrm>
            <a:off x="4946521" y="5267712"/>
            <a:ext cx="30164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Auvergne – Rhône -Alpes</a:t>
            </a:r>
          </a:p>
        </p:txBody>
      </p:sp>
      <p:sp>
        <p:nvSpPr>
          <p:cNvPr id="41" name="Ellipse 40">
            <a:extLst>
              <a:ext uri="{FF2B5EF4-FFF2-40B4-BE49-F238E27FC236}">
                <a16:creationId xmlns:a16="http://schemas.microsoft.com/office/drawing/2014/main" id="{9A0212EF-1D2A-DA86-86CB-C4B819E893CB}"/>
              </a:ext>
            </a:extLst>
          </p:cNvPr>
          <p:cNvSpPr>
            <a:spLocks noChangeAspect="1"/>
          </p:cNvSpPr>
          <p:nvPr/>
        </p:nvSpPr>
        <p:spPr>
          <a:xfrm>
            <a:off x="5469244" y="3911704"/>
            <a:ext cx="1152000" cy="1138004"/>
          </a:xfrm>
          <a:prstGeom prst="ellipse">
            <a:avLst/>
          </a:prstGeom>
          <a:solidFill>
            <a:srgbClr val="FBD0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42" name="ZoneTexte 10">
            <a:extLst>
              <a:ext uri="{FF2B5EF4-FFF2-40B4-BE49-F238E27FC236}">
                <a16:creationId xmlns:a16="http://schemas.microsoft.com/office/drawing/2014/main" id="{EA847D28-C1C1-0B59-E581-65C3319DE6FA}"/>
              </a:ext>
            </a:extLst>
          </p:cNvPr>
          <p:cNvSpPr txBox="1">
            <a:spLocks noChangeArrowheads="1"/>
          </p:cNvSpPr>
          <p:nvPr/>
        </p:nvSpPr>
        <p:spPr bwMode="auto">
          <a:xfrm>
            <a:off x="5363869" y="4143477"/>
            <a:ext cx="141458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900" b="1" dirty="0">
                <a:solidFill>
                  <a:schemeClr val="bg1"/>
                </a:solidFill>
              </a:rPr>
              <a:t>  230 000 €</a:t>
            </a:r>
          </a:p>
          <a:p>
            <a:pPr eaLnBrk="1" hangingPunct="1">
              <a:spcBef>
                <a:spcPct val="0"/>
              </a:spcBef>
              <a:buFontTx/>
              <a:buNone/>
            </a:pPr>
            <a:r>
              <a:rPr lang="fr-FR" altLang="fr-FR" sz="1900" b="1" dirty="0">
                <a:solidFill>
                  <a:schemeClr val="bg1"/>
                </a:solidFill>
              </a:rPr>
              <a:t>  +0,4%</a:t>
            </a:r>
            <a:endParaRPr lang="fr-FR" altLang="fr-FR" sz="1900" dirty="0">
              <a:solidFill>
                <a:schemeClr val="bg1"/>
              </a:solidFill>
            </a:endParaRPr>
          </a:p>
        </p:txBody>
      </p:sp>
      <p:sp>
        <p:nvSpPr>
          <p:cNvPr id="45" name="Ellipse 44">
            <a:extLst>
              <a:ext uri="{FF2B5EF4-FFF2-40B4-BE49-F238E27FC236}">
                <a16:creationId xmlns:a16="http://schemas.microsoft.com/office/drawing/2014/main" id="{21A0130B-B9E9-A37F-E4A3-6D8897948DAF}"/>
              </a:ext>
            </a:extLst>
          </p:cNvPr>
          <p:cNvSpPr>
            <a:spLocks noChangeAspect="1"/>
          </p:cNvSpPr>
          <p:nvPr/>
        </p:nvSpPr>
        <p:spPr>
          <a:xfrm>
            <a:off x="6311169" y="4444939"/>
            <a:ext cx="709020" cy="72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46" name="ZoneTexte 10">
            <a:extLst>
              <a:ext uri="{FF2B5EF4-FFF2-40B4-BE49-F238E27FC236}">
                <a16:creationId xmlns:a16="http://schemas.microsoft.com/office/drawing/2014/main" id="{A4801865-876C-C30D-798E-71F1C41634BF}"/>
              </a:ext>
            </a:extLst>
          </p:cNvPr>
          <p:cNvSpPr txBox="1">
            <a:spLocks noChangeArrowheads="1"/>
          </p:cNvSpPr>
          <p:nvPr/>
        </p:nvSpPr>
        <p:spPr bwMode="auto">
          <a:xfrm>
            <a:off x="6064180" y="4615853"/>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+18,3%</a:t>
            </a:r>
            <a:endParaRPr lang="fr-FR" altLang="fr-FR" sz="1600" dirty="0">
              <a:solidFill>
                <a:schemeClr val="bg1"/>
              </a:solidFill>
            </a:endParaRPr>
          </a:p>
        </p:txBody>
      </p:sp>
      <p:sp>
        <p:nvSpPr>
          <p:cNvPr id="47" name="LegendeInd">
            <a:extLst>
              <a:ext uri="{FF2B5EF4-FFF2-40B4-BE49-F238E27FC236}">
                <a16:creationId xmlns:a16="http://schemas.microsoft.com/office/drawing/2014/main" id="{007C7D96-1114-819B-D432-82D1496367A3}"/>
              </a:ext>
            </a:extLst>
          </p:cNvPr>
          <p:cNvSpPr txBox="1"/>
          <p:nvPr/>
        </p:nvSpPr>
        <p:spPr>
          <a:xfrm>
            <a:off x="310048" y="6435143"/>
            <a:ext cx="3532505" cy="307777"/>
          </a:xfrm>
          <a:prstGeom prst="rect">
            <a:avLst/>
          </a:prstGeom>
          <a:noFill/>
        </p:spPr>
        <p:txBody>
          <a:bodyPr wrap="none" rtlCol="0">
            <a:spAutoFit/>
          </a:bodyPr>
          <a:lstStyle/>
          <a:p>
            <a:r>
              <a:rPr lang="fr-FR" sz="1400" dirty="0">
                <a:solidFill>
                  <a:schemeClr val="tx2"/>
                </a:solidFill>
              </a:rPr>
              <a:t>Prix de vente médians et évolutions annuelles</a:t>
            </a:r>
          </a:p>
        </p:txBody>
      </p:sp>
      <p:sp>
        <p:nvSpPr>
          <p:cNvPr id="48" name="LegendeProj">
            <a:extLst>
              <a:ext uri="{FF2B5EF4-FFF2-40B4-BE49-F238E27FC236}">
                <a16:creationId xmlns:a16="http://schemas.microsoft.com/office/drawing/2014/main" id="{29CE6A72-E4A1-9C05-B99D-48E71FEE9130}"/>
              </a:ext>
            </a:extLst>
          </p:cNvPr>
          <p:cNvSpPr txBox="1"/>
          <p:nvPr/>
        </p:nvSpPr>
        <p:spPr>
          <a:xfrm>
            <a:off x="4127311" y="6431644"/>
            <a:ext cx="3607078" cy="307777"/>
          </a:xfrm>
          <a:prstGeom prst="rect">
            <a:avLst/>
          </a:prstGeom>
          <a:noFill/>
        </p:spPr>
        <p:txBody>
          <a:bodyPr wrap="none" rtlCol="0">
            <a:spAutoFit/>
          </a:bodyPr>
          <a:lstStyle/>
          <a:p>
            <a:r>
              <a:rPr lang="fr-FR" sz="1400" dirty="0">
                <a:solidFill>
                  <a:schemeClr val="tx2"/>
                </a:solidFill>
              </a:rPr>
              <a:t>Évolutions du prix de vente médians sur 10 ans</a:t>
            </a:r>
          </a:p>
        </p:txBody>
      </p:sp>
      <p:sp>
        <p:nvSpPr>
          <p:cNvPr id="49" name="Ellipse 48">
            <a:extLst>
              <a:ext uri="{FF2B5EF4-FFF2-40B4-BE49-F238E27FC236}">
                <a16:creationId xmlns:a16="http://schemas.microsoft.com/office/drawing/2014/main" id="{3430D74B-B608-EB11-ECAA-A037D40B024A}"/>
              </a:ext>
            </a:extLst>
          </p:cNvPr>
          <p:cNvSpPr/>
          <p:nvPr/>
        </p:nvSpPr>
        <p:spPr>
          <a:xfrm>
            <a:off x="136480" y="6490389"/>
            <a:ext cx="198239" cy="197284"/>
          </a:xfrm>
          <a:prstGeom prst="ellipse">
            <a:avLst/>
          </a:prstGeom>
          <a:solidFill>
            <a:srgbClr val="FBD0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 </a:t>
            </a:r>
          </a:p>
        </p:txBody>
      </p:sp>
      <p:sp>
        <p:nvSpPr>
          <p:cNvPr id="50" name="Ellipse 49">
            <a:extLst>
              <a:ext uri="{FF2B5EF4-FFF2-40B4-BE49-F238E27FC236}">
                <a16:creationId xmlns:a16="http://schemas.microsoft.com/office/drawing/2014/main" id="{62125127-9FA5-BAD6-90F4-3457B464ECC6}"/>
              </a:ext>
            </a:extLst>
          </p:cNvPr>
          <p:cNvSpPr/>
          <p:nvPr/>
        </p:nvSpPr>
        <p:spPr>
          <a:xfrm>
            <a:off x="3944599" y="6486890"/>
            <a:ext cx="198239" cy="1972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 </a:t>
            </a:r>
          </a:p>
        </p:txBody>
      </p:sp>
      <p:sp>
        <p:nvSpPr>
          <p:cNvPr id="51" name="ZoneTexte 50">
            <a:extLst>
              <a:ext uri="{FF2B5EF4-FFF2-40B4-BE49-F238E27FC236}">
                <a16:creationId xmlns:a16="http://schemas.microsoft.com/office/drawing/2014/main" id="{52721C1F-1393-439F-6D2A-06BDCC377875}"/>
              </a:ext>
            </a:extLst>
          </p:cNvPr>
          <p:cNvSpPr txBox="1"/>
          <p:nvPr/>
        </p:nvSpPr>
        <p:spPr>
          <a:xfrm>
            <a:off x="106457" y="2347140"/>
            <a:ext cx="8324288" cy="830997"/>
          </a:xfrm>
          <a:prstGeom prst="rect">
            <a:avLst/>
          </a:prstGeom>
          <a:noFill/>
          <a:scene3d>
            <a:camera prst="orthographicFront">
              <a:rot lat="0" lon="0" rev="0"/>
            </a:camera>
            <a:lightRig rig="threePt" dir="t"/>
          </a:scene3d>
        </p:spPr>
        <p:txBody>
          <a:bodyPr wrap="square">
            <a:spAutoFit/>
          </a:bodyPr>
          <a:lstStyle/>
          <a:p>
            <a:pPr fontAlgn="auto">
              <a:spcBef>
                <a:spcPts val="0"/>
              </a:spcBef>
              <a:spcAft>
                <a:spcPts val="0"/>
              </a:spcAft>
              <a:defRPr/>
            </a:pPr>
            <a:r>
              <a:rPr lang="fr-FR" altLang="fr-FR" sz="2400" b="1" dirty="0">
                <a:solidFill>
                  <a:srgbClr val="002060"/>
                </a:solidFill>
                <a:latin typeface="Lucida Sans Unicode" panose="020B0602030504020204" pitchFamily="34" charset="0"/>
                <a:cs typeface="Lucida Sans Unicode" panose="020B0602030504020204" pitchFamily="34" charset="0"/>
              </a:rPr>
              <a:t>Les prix de vente médians et évolutions par région</a:t>
            </a:r>
          </a:p>
          <a:p>
            <a:pPr fontAlgn="auto">
              <a:spcBef>
                <a:spcPts val="0"/>
              </a:spcBef>
              <a:spcAft>
                <a:spcPts val="0"/>
              </a:spcAft>
              <a:defRPr/>
            </a:pPr>
            <a:endParaRPr lang="fr-FR" sz="2400" b="1" dirty="0">
              <a:solidFill>
                <a:srgbClr val="002060"/>
              </a:solidFill>
              <a:latin typeface="Lucida Sans Unicode" panose="020B0602030504020204" pitchFamily="34" charset="0"/>
              <a:cs typeface="Lucida Sans Unicode" panose="020B0602030504020204" pitchFamily="34" charset="0"/>
            </a:endParaRPr>
          </a:p>
        </p:txBody>
      </p:sp>
      <p:sp>
        <p:nvSpPr>
          <p:cNvPr id="7" name="Ellipse 6">
            <a:extLst>
              <a:ext uri="{FF2B5EF4-FFF2-40B4-BE49-F238E27FC236}">
                <a16:creationId xmlns:a16="http://schemas.microsoft.com/office/drawing/2014/main" id="{D91EBB51-A33D-74A3-8FE8-2A1565A2BECE}"/>
              </a:ext>
            </a:extLst>
          </p:cNvPr>
          <p:cNvSpPr>
            <a:spLocks noChangeAspect="1"/>
          </p:cNvSpPr>
          <p:nvPr/>
        </p:nvSpPr>
        <p:spPr>
          <a:xfrm>
            <a:off x="9145415" y="1745896"/>
            <a:ext cx="1152000" cy="1138004"/>
          </a:xfrm>
          <a:prstGeom prst="ellipse">
            <a:avLst/>
          </a:prstGeom>
          <a:solidFill>
            <a:srgbClr val="FBD0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8" name="ZoneTexte 10">
            <a:extLst>
              <a:ext uri="{FF2B5EF4-FFF2-40B4-BE49-F238E27FC236}">
                <a16:creationId xmlns:a16="http://schemas.microsoft.com/office/drawing/2014/main" id="{6DC6D450-4968-7DC2-2D3D-E4A12018FD27}"/>
              </a:ext>
            </a:extLst>
          </p:cNvPr>
          <p:cNvSpPr txBox="1">
            <a:spLocks noChangeArrowheads="1"/>
          </p:cNvSpPr>
          <p:nvPr/>
        </p:nvSpPr>
        <p:spPr bwMode="auto">
          <a:xfrm>
            <a:off x="9183064" y="1993710"/>
            <a:ext cx="123794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fr-FR" altLang="fr-FR" sz="1900" b="1" dirty="0">
                <a:solidFill>
                  <a:schemeClr val="bg1"/>
                </a:solidFill>
              </a:rPr>
              <a:t>200 000 €</a:t>
            </a:r>
          </a:p>
          <a:p>
            <a:pPr algn="just" eaLnBrk="1" hangingPunct="1">
              <a:spcBef>
                <a:spcPct val="0"/>
              </a:spcBef>
              <a:buFontTx/>
              <a:buNone/>
            </a:pPr>
            <a:r>
              <a:rPr lang="fr-FR" altLang="fr-FR" sz="1900" b="1" dirty="0">
                <a:solidFill>
                  <a:schemeClr val="bg1"/>
                </a:solidFill>
              </a:rPr>
              <a:t> +1,5%</a:t>
            </a:r>
            <a:endParaRPr lang="fr-FR" altLang="fr-FR" sz="1900" dirty="0">
              <a:solidFill>
                <a:schemeClr val="bg1"/>
              </a:solidFill>
            </a:endParaRPr>
          </a:p>
        </p:txBody>
      </p:sp>
      <p:sp>
        <p:nvSpPr>
          <p:cNvPr id="10" name="Ellipse 9">
            <a:extLst>
              <a:ext uri="{FF2B5EF4-FFF2-40B4-BE49-F238E27FC236}">
                <a16:creationId xmlns:a16="http://schemas.microsoft.com/office/drawing/2014/main" id="{2481097C-1E4C-E25C-6940-15849CCA04D4}"/>
              </a:ext>
            </a:extLst>
          </p:cNvPr>
          <p:cNvSpPr>
            <a:spLocks noChangeAspect="1"/>
          </p:cNvSpPr>
          <p:nvPr/>
        </p:nvSpPr>
        <p:spPr>
          <a:xfrm>
            <a:off x="9965260" y="2374182"/>
            <a:ext cx="709020" cy="72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11" name="ZoneTexte 10">
            <a:extLst>
              <a:ext uri="{FF2B5EF4-FFF2-40B4-BE49-F238E27FC236}">
                <a16:creationId xmlns:a16="http://schemas.microsoft.com/office/drawing/2014/main" id="{2F58D602-90D2-DBB0-93B6-89B2D544393B}"/>
              </a:ext>
            </a:extLst>
          </p:cNvPr>
          <p:cNvSpPr txBox="1">
            <a:spLocks noChangeArrowheads="1"/>
          </p:cNvSpPr>
          <p:nvPr/>
        </p:nvSpPr>
        <p:spPr bwMode="auto">
          <a:xfrm>
            <a:off x="9732429" y="2545346"/>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+21,2%</a:t>
            </a:r>
            <a:endParaRPr lang="fr-FR" altLang="fr-FR" sz="1600" dirty="0">
              <a:solidFill>
                <a:schemeClr val="bg1"/>
              </a:solidFill>
            </a:endParaRPr>
          </a:p>
        </p:txBody>
      </p:sp>
      <p:sp>
        <p:nvSpPr>
          <p:cNvPr id="13" name="ZoneTexte 11">
            <a:extLst>
              <a:ext uri="{FF2B5EF4-FFF2-40B4-BE49-F238E27FC236}">
                <a16:creationId xmlns:a16="http://schemas.microsoft.com/office/drawing/2014/main" id="{0B5456CA-01EC-98A5-2233-E233E841BE4B}"/>
              </a:ext>
            </a:extLst>
          </p:cNvPr>
          <p:cNvSpPr txBox="1">
            <a:spLocks noChangeArrowheads="1"/>
          </p:cNvSpPr>
          <p:nvPr/>
        </p:nvSpPr>
        <p:spPr bwMode="auto">
          <a:xfrm>
            <a:off x="8494382" y="3100218"/>
            <a:ext cx="32102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Occitanie</a:t>
            </a:r>
          </a:p>
        </p:txBody>
      </p:sp>
    </p:spTree>
    <p:extLst>
      <p:ext uri="{BB962C8B-B14F-4D97-AF65-F5344CB8AC3E}">
        <p14:creationId xmlns:p14="http://schemas.microsoft.com/office/powerpoint/2010/main" val="2780781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MaaDptLimitPrx">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30</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35" name="PrixDepMaaMax">
            <a:extLst>
              <a:ext uri="{FF2B5EF4-FFF2-40B4-BE49-F238E27FC236}">
                <a16:creationId xmlns:a16="http://schemas.microsoft.com/office/drawing/2014/main" id="{0626108A-B163-2F22-99C7-D66B0B72EABA}"/>
              </a:ext>
            </a:extLst>
          </p:cNvPr>
          <p:cNvSpPr txBox="1">
            <a:spLocks noChangeArrowheads="1"/>
          </p:cNvSpPr>
          <p:nvPr/>
        </p:nvSpPr>
        <p:spPr bwMode="auto">
          <a:xfrm>
            <a:off x="7896225" y="6408008"/>
            <a:ext cx="11237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fr-FR" altLang="fr-FR" sz="1600" b="1">
                <a:solidFill>
                  <a:srgbClr val="002060"/>
                </a:solidFill>
                <a:latin typeface="+mn-lt"/>
                <a:cs typeface="Lucida Sans Unicode" panose="020B0602030504020204" pitchFamily="34" charset="0"/>
              </a:rPr>
              <a:t>262 500 €</a:t>
            </a:r>
            <a:endParaRPr lang="fr-FR" altLang="fr-FR" sz="1600" b="1" dirty="0">
              <a:solidFill>
                <a:srgbClr val="002060"/>
              </a:solidFill>
              <a:latin typeface="+mn-lt"/>
              <a:cs typeface="Lucida Sans Unicode" panose="020B0602030504020204" pitchFamily="34" charset="0"/>
            </a:endParaRPr>
          </a:p>
        </p:txBody>
      </p:sp>
      <p:pic>
        <p:nvPicPr>
          <p:cNvPr id="38" name="Image 37">
            <a:extLst>
              <a:ext uri="{FF2B5EF4-FFF2-40B4-BE49-F238E27FC236}">
                <a16:creationId xmlns:a16="http://schemas.microsoft.com/office/drawing/2014/main" id="{A6DA5AB7-CA4E-2258-24FD-E0CBF682A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344116" y="3712605"/>
            <a:ext cx="293096" cy="5058615"/>
          </a:xfrm>
          <a:prstGeom prst="rect">
            <a:avLst/>
          </a:prstGeom>
        </p:spPr>
      </p:pic>
      <p:sp>
        <p:nvSpPr>
          <p:cNvPr id="50" name="MaaDptLimitPrx1">
            <a:extLst>
              <a:ext uri="{FF2B5EF4-FFF2-40B4-BE49-F238E27FC236}">
                <a16:creationId xmlns:a16="http://schemas.microsoft.com/office/drawing/2014/main" id="{834A00DB-F81D-9B97-E683-58E38E52D0CC}"/>
              </a:ext>
            </a:extLst>
          </p:cNvPr>
          <p:cNvSpPr/>
          <p:nvPr/>
        </p:nvSpPr>
        <p:spPr>
          <a:xfrm>
            <a:off x="9197070" y="3365000"/>
            <a:ext cx="1553444" cy="432000"/>
          </a:xfrm>
          <a:prstGeom prst="rect">
            <a:avLst/>
          </a:prstGeom>
          <a:solidFill>
            <a:srgbClr val="FFE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153 200 €</a:t>
            </a:r>
          </a:p>
        </p:txBody>
      </p:sp>
      <p:sp>
        <p:nvSpPr>
          <p:cNvPr id="28" name="PrixDepMaaMin">
            <a:extLst>
              <a:ext uri="{FF2B5EF4-FFF2-40B4-BE49-F238E27FC236}">
                <a16:creationId xmlns:a16="http://schemas.microsoft.com/office/drawing/2014/main" id="{8B2CFBF3-3C8C-459D-0871-A487E0E7AB8B}"/>
              </a:ext>
            </a:extLst>
          </p:cNvPr>
          <p:cNvSpPr txBox="1">
            <a:spLocks noChangeArrowheads="1"/>
          </p:cNvSpPr>
          <p:nvPr/>
        </p:nvSpPr>
        <p:spPr bwMode="auto">
          <a:xfrm>
            <a:off x="3935759" y="6408008"/>
            <a:ext cx="11791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b="1">
                <a:solidFill>
                  <a:srgbClr val="002060"/>
                </a:solidFill>
                <a:latin typeface="+mn-lt"/>
                <a:cs typeface="Lucida Sans Unicode" panose="020B0602030504020204" pitchFamily="34" charset="0"/>
              </a:rPr>
              <a:t>130 000 €</a:t>
            </a:r>
            <a:endParaRPr lang="fr-FR" altLang="fr-FR" sz="1600" b="1" dirty="0">
              <a:solidFill>
                <a:srgbClr val="002060"/>
              </a:solidFill>
              <a:latin typeface="+mn-lt"/>
            </a:endParaRPr>
          </a:p>
        </p:txBody>
      </p:sp>
      <p:sp>
        <p:nvSpPr>
          <p:cNvPr id="29" name="MaaDptLimitEvo1">
            <a:extLst>
              <a:ext uri="{FF2B5EF4-FFF2-40B4-BE49-F238E27FC236}">
                <a16:creationId xmlns:a16="http://schemas.microsoft.com/office/drawing/2014/main" id="{2757FE89-4A5F-414D-B488-103981588145}"/>
              </a:ext>
            </a:extLst>
          </p:cNvPr>
          <p:cNvSpPr txBox="1">
            <a:spLocks noChangeArrowheads="1"/>
          </p:cNvSpPr>
          <p:nvPr/>
        </p:nvSpPr>
        <p:spPr bwMode="auto">
          <a:xfrm>
            <a:off x="11213621" y="3366952"/>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+2,1%</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32" name="Rectangle 31">
            <a:extLst>
              <a:ext uri="{FF2B5EF4-FFF2-40B4-BE49-F238E27FC236}">
                <a16:creationId xmlns:a16="http://schemas.microsoft.com/office/drawing/2014/main" id="{43AAA463-0DFF-5531-04A5-0C0AFD96CFBC}"/>
              </a:ext>
            </a:extLst>
          </p:cNvPr>
          <p:cNvSpPr/>
          <p:nvPr/>
        </p:nvSpPr>
        <p:spPr>
          <a:xfrm>
            <a:off x="983432" y="224949"/>
            <a:ext cx="11190568"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fr-FR" altLang="fr-FR" sz="2400" b="1" spc="-15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de vente médians et évolutions sur 1 an par département</a:t>
            </a:r>
          </a:p>
        </p:txBody>
      </p:sp>
      <p:sp>
        <p:nvSpPr>
          <p:cNvPr id="20" name="MaaDptLimitFlc1">
            <a:extLst>
              <a:ext uri="{FF2B5EF4-FFF2-40B4-BE49-F238E27FC236}">
                <a16:creationId xmlns:a16="http://schemas.microsoft.com/office/drawing/2014/main" id="{A7A4B0D9-75A4-FAB6-7026-2B29B56A7667}"/>
              </a:ext>
            </a:extLst>
          </p:cNvPr>
          <p:cNvSpPr/>
          <p:nvPr/>
        </p:nvSpPr>
        <p:spPr>
          <a:xfrm rot="18900000">
            <a:off x="10806994" y="3392152"/>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MaaDptLimitPrx4">
            <a:extLst>
              <a:ext uri="{FF2B5EF4-FFF2-40B4-BE49-F238E27FC236}">
                <a16:creationId xmlns:a16="http://schemas.microsoft.com/office/drawing/2014/main" id="{A0EA0E87-17E6-253C-C5E6-DCACD8D5B3F5}"/>
              </a:ext>
            </a:extLst>
          </p:cNvPr>
          <p:cNvSpPr/>
          <p:nvPr/>
        </p:nvSpPr>
        <p:spPr>
          <a:xfrm>
            <a:off x="1020384" y="2259605"/>
            <a:ext cx="1553444" cy="432000"/>
          </a:xfrm>
          <a:prstGeom prst="rect">
            <a:avLst/>
          </a:prstGeom>
          <a:solidFill>
            <a:srgbClr val="FF66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262 500 €</a:t>
            </a:r>
          </a:p>
        </p:txBody>
      </p:sp>
      <p:sp>
        <p:nvSpPr>
          <p:cNvPr id="57" name="MaaDptLimitEvo4">
            <a:extLst>
              <a:ext uri="{FF2B5EF4-FFF2-40B4-BE49-F238E27FC236}">
                <a16:creationId xmlns:a16="http://schemas.microsoft.com/office/drawing/2014/main" id="{15CBD3D4-D6D3-06B6-6C2E-DC9E7FADE921}"/>
              </a:ext>
            </a:extLst>
          </p:cNvPr>
          <p:cNvSpPr txBox="1">
            <a:spLocks noChangeArrowheads="1"/>
          </p:cNvSpPr>
          <p:nvPr/>
        </p:nvSpPr>
        <p:spPr bwMode="auto">
          <a:xfrm>
            <a:off x="3036935" y="2261557"/>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+1,0%</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58" name="MaaDptLimitFlc4">
            <a:extLst>
              <a:ext uri="{FF2B5EF4-FFF2-40B4-BE49-F238E27FC236}">
                <a16:creationId xmlns:a16="http://schemas.microsoft.com/office/drawing/2014/main" id="{CA783D3C-D470-465E-EBBE-B8894D4F744F}"/>
              </a:ext>
            </a:extLst>
          </p:cNvPr>
          <p:cNvSpPr/>
          <p:nvPr/>
        </p:nvSpPr>
        <p:spPr>
          <a:xfrm>
            <a:off x="2630308" y="2286757"/>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MaaDptLimitEvo3">
            <a:extLst>
              <a:ext uri="{FF2B5EF4-FFF2-40B4-BE49-F238E27FC236}">
                <a16:creationId xmlns:a16="http://schemas.microsoft.com/office/drawing/2014/main" id="{8664A1F4-ACE7-9C00-8052-990A92A2E9A5}"/>
              </a:ext>
            </a:extLst>
          </p:cNvPr>
          <p:cNvSpPr txBox="1">
            <a:spLocks noChangeArrowheads="1"/>
          </p:cNvSpPr>
          <p:nvPr/>
        </p:nvSpPr>
        <p:spPr bwMode="auto">
          <a:xfrm>
            <a:off x="3043569" y="4249196"/>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-0,4%</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3" name="MaaDptLimitFlc3">
            <a:extLst>
              <a:ext uri="{FF2B5EF4-FFF2-40B4-BE49-F238E27FC236}">
                <a16:creationId xmlns:a16="http://schemas.microsoft.com/office/drawing/2014/main" id="{23CCE03B-6733-0565-D86C-EBE79852A664}"/>
              </a:ext>
            </a:extLst>
          </p:cNvPr>
          <p:cNvSpPr/>
          <p:nvPr/>
        </p:nvSpPr>
        <p:spPr>
          <a:xfrm>
            <a:off x="2636942" y="4274396"/>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4" name="MaaDptLimitPrx3">
            <a:extLst>
              <a:ext uri="{FF2B5EF4-FFF2-40B4-BE49-F238E27FC236}">
                <a16:creationId xmlns:a16="http://schemas.microsoft.com/office/drawing/2014/main" id="{6FB12515-1554-F5AC-1A90-D15BCF42B05E}"/>
              </a:ext>
            </a:extLst>
          </p:cNvPr>
          <p:cNvSpPr/>
          <p:nvPr/>
        </p:nvSpPr>
        <p:spPr>
          <a:xfrm>
            <a:off x="1027018" y="4247244"/>
            <a:ext cx="1553444" cy="432000"/>
          </a:xfrm>
          <a:prstGeom prst="rect">
            <a:avLst/>
          </a:prstGeom>
          <a:solidFill>
            <a:srgbClr val="FF88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233 000 €</a:t>
            </a:r>
          </a:p>
        </p:txBody>
      </p:sp>
      <p:sp>
        <p:nvSpPr>
          <p:cNvPr id="67" name="MaaDptLimitEvo2">
            <a:extLst>
              <a:ext uri="{FF2B5EF4-FFF2-40B4-BE49-F238E27FC236}">
                <a16:creationId xmlns:a16="http://schemas.microsoft.com/office/drawing/2014/main" id="{174832D3-C50A-23EB-7A1E-22DA00041E3E}"/>
              </a:ext>
            </a:extLst>
          </p:cNvPr>
          <p:cNvSpPr txBox="1">
            <a:spLocks noChangeArrowheads="1"/>
          </p:cNvSpPr>
          <p:nvPr/>
        </p:nvSpPr>
        <p:spPr bwMode="auto">
          <a:xfrm>
            <a:off x="11213621" y="5035866"/>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+3,5%</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8" name="MaaDptLimitFlc2">
            <a:extLst>
              <a:ext uri="{FF2B5EF4-FFF2-40B4-BE49-F238E27FC236}">
                <a16:creationId xmlns:a16="http://schemas.microsoft.com/office/drawing/2014/main" id="{DCA77792-E338-A9FB-E838-8CDDAC1DF77E}"/>
              </a:ext>
            </a:extLst>
          </p:cNvPr>
          <p:cNvSpPr/>
          <p:nvPr/>
        </p:nvSpPr>
        <p:spPr>
          <a:xfrm rot="18900000">
            <a:off x="10806994" y="5061066"/>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MaaDptLimitPrx2">
            <a:extLst>
              <a:ext uri="{FF2B5EF4-FFF2-40B4-BE49-F238E27FC236}">
                <a16:creationId xmlns:a16="http://schemas.microsoft.com/office/drawing/2014/main" id="{B3FE9C1D-DD6B-52FA-BF8D-F98C5409ED98}"/>
              </a:ext>
            </a:extLst>
          </p:cNvPr>
          <p:cNvSpPr/>
          <p:nvPr/>
        </p:nvSpPr>
        <p:spPr>
          <a:xfrm>
            <a:off x="9197070" y="5033914"/>
            <a:ext cx="1553444" cy="432000"/>
          </a:xfrm>
          <a:prstGeom prst="rect">
            <a:avLst/>
          </a:prstGeom>
          <a:solidFill>
            <a:srgbClr val="FFFF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130 000 €</a:t>
            </a:r>
          </a:p>
        </p:txBody>
      </p:sp>
      <p:sp>
        <p:nvSpPr>
          <p:cNvPr id="89" name="MaaDptLimitPrx5">
            <a:extLst>
              <a:ext uri="{FF2B5EF4-FFF2-40B4-BE49-F238E27FC236}">
                <a16:creationId xmlns:a16="http://schemas.microsoft.com/office/drawing/2014/main" id="{96DE1C4F-E6B2-AD05-9715-7BF13A3782BB}"/>
              </a:ext>
            </a:extLst>
          </p:cNvPr>
          <p:cNvSpPr/>
          <p:nvPr/>
        </p:nvSpPr>
        <p:spPr>
          <a:xfrm>
            <a:off x="9208325" y="1645564"/>
            <a:ext cx="1553444" cy="432000"/>
          </a:xfrm>
          <a:prstGeom prst="rect">
            <a:avLst/>
          </a:prstGeom>
          <a:solidFill>
            <a:srgbClr val="FFDE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latin typeface="+mj-lt"/>
                <a:ea typeface="Cambria" panose="02040503050406030204" pitchFamily="18" charset="0"/>
                <a:cs typeface="Lucida Sans Unicode" panose="020B0602030504020204" pitchFamily="34" charset="0"/>
              </a:rPr>
              <a:t>159 000 €</a:t>
            </a:r>
          </a:p>
        </p:txBody>
      </p:sp>
      <p:sp>
        <p:nvSpPr>
          <p:cNvPr id="90" name="MaaDptLimitEvo5">
            <a:extLst>
              <a:ext uri="{FF2B5EF4-FFF2-40B4-BE49-F238E27FC236}">
                <a16:creationId xmlns:a16="http://schemas.microsoft.com/office/drawing/2014/main" id="{99387BA1-6A4A-5B34-BB59-764073A4784C}"/>
              </a:ext>
            </a:extLst>
          </p:cNvPr>
          <p:cNvSpPr txBox="1">
            <a:spLocks noChangeArrowheads="1"/>
          </p:cNvSpPr>
          <p:nvPr/>
        </p:nvSpPr>
        <p:spPr bwMode="auto">
          <a:xfrm>
            <a:off x="11262976" y="1647516"/>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+2,6%</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1" name="MaaDptLimitFlc5">
            <a:extLst>
              <a:ext uri="{FF2B5EF4-FFF2-40B4-BE49-F238E27FC236}">
                <a16:creationId xmlns:a16="http://schemas.microsoft.com/office/drawing/2014/main" id="{9031F494-EC71-0EC5-532A-409A20C98369}"/>
              </a:ext>
            </a:extLst>
          </p:cNvPr>
          <p:cNvSpPr/>
          <p:nvPr/>
        </p:nvSpPr>
        <p:spPr>
          <a:xfrm rot="18900000">
            <a:off x="10818249" y="1672716"/>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4593F0AD-2671-5E82-E633-43CB5131923E}"/>
              </a:ext>
            </a:extLst>
          </p:cNvPr>
          <p:cNvSpPr/>
          <p:nvPr/>
        </p:nvSpPr>
        <p:spPr>
          <a:xfrm>
            <a:off x="-9211" y="-2961"/>
            <a:ext cx="768820" cy="6372000"/>
          </a:xfrm>
          <a:prstGeom prst="rect">
            <a:avLst/>
          </a:prstGeom>
          <a:solidFill>
            <a:srgbClr val="FBD06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5" name="Image 4">
            <a:extLst>
              <a:ext uri="{FF2B5EF4-FFF2-40B4-BE49-F238E27FC236}">
                <a16:creationId xmlns:a16="http://schemas.microsoft.com/office/drawing/2014/main" id="{D58879A0-3F5B-52A1-47AD-AB941C089F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2" name="Rectangle 1">
            <a:extLst>
              <a:ext uri="{FF2B5EF4-FFF2-40B4-BE49-F238E27FC236}">
                <a16:creationId xmlns:a16="http://schemas.microsoft.com/office/drawing/2014/main" id="{C5689C15-EBAF-29DD-03E2-80AB9C4302A5}"/>
              </a:ext>
            </a:extLst>
          </p:cNvPr>
          <p:cNvSpPr/>
          <p:nvPr/>
        </p:nvSpPr>
        <p:spPr>
          <a:xfrm>
            <a:off x="1079999" y="582267"/>
            <a:ext cx="10856625" cy="25200"/>
          </a:xfrm>
          <a:prstGeom prst="rect">
            <a:avLst/>
          </a:prstGeom>
          <a:solidFill>
            <a:srgbClr val="FBD0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16" name="MaaDptLimitLib1">
            <a:extLst>
              <a:ext uri="{FF2B5EF4-FFF2-40B4-BE49-F238E27FC236}">
                <a16:creationId xmlns:a16="http://schemas.microsoft.com/office/drawing/2014/main" id="{23386C83-AA12-F7BD-A53E-A19FE6C0F285}"/>
              </a:ext>
            </a:extLst>
          </p:cNvPr>
          <p:cNvSpPr txBox="1">
            <a:spLocks noChangeArrowheads="1"/>
          </p:cNvSpPr>
          <p:nvPr/>
        </p:nvSpPr>
        <p:spPr bwMode="auto">
          <a:xfrm>
            <a:off x="9093282" y="2702022"/>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203965"/>
                </a:solidFill>
                <a:latin typeface="Lucida Sans Unicode" panose="020B0602030504020204" pitchFamily="34" charset="0"/>
                <a:ea typeface="Cambria" panose="02040503050406030204" pitchFamily="18" charset="0"/>
                <a:cs typeface="Lucida Sans Unicode" panose="020B0602030504020204" pitchFamily="34" charset="0"/>
              </a:rPr>
              <a:t>Aude</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7" name="MaaDptLimitLib4">
            <a:extLst>
              <a:ext uri="{FF2B5EF4-FFF2-40B4-BE49-F238E27FC236}">
                <a16:creationId xmlns:a16="http://schemas.microsoft.com/office/drawing/2014/main" id="{675E2F71-7AF4-686D-DA5C-F9879FD5078A}"/>
              </a:ext>
            </a:extLst>
          </p:cNvPr>
          <p:cNvSpPr txBox="1">
            <a:spLocks noChangeArrowheads="1"/>
          </p:cNvSpPr>
          <p:nvPr/>
        </p:nvSpPr>
        <p:spPr bwMode="auto">
          <a:xfrm>
            <a:off x="916596" y="1596627"/>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Hérault</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8" name="MaaDptLimitLib3">
            <a:extLst>
              <a:ext uri="{FF2B5EF4-FFF2-40B4-BE49-F238E27FC236}">
                <a16:creationId xmlns:a16="http://schemas.microsoft.com/office/drawing/2014/main" id="{D0672264-61FA-1FD1-9005-E28DC8CCD6F9}"/>
              </a:ext>
            </a:extLst>
          </p:cNvPr>
          <p:cNvSpPr txBox="1">
            <a:spLocks noChangeArrowheads="1"/>
          </p:cNvSpPr>
          <p:nvPr/>
        </p:nvSpPr>
        <p:spPr bwMode="auto">
          <a:xfrm>
            <a:off x="917434" y="3584266"/>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Gard</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9" name="MaaDptLimitLib2">
            <a:extLst>
              <a:ext uri="{FF2B5EF4-FFF2-40B4-BE49-F238E27FC236}">
                <a16:creationId xmlns:a16="http://schemas.microsoft.com/office/drawing/2014/main" id="{2B9B1CB9-2B8D-6167-35A8-4D4A032442F9}"/>
              </a:ext>
            </a:extLst>
          </p:cNvPr>
          <p:cNvSpPr txBox="1">
            <a:spLocks noChangeArrowheads="1"/>
          </p:cNvSpPr>
          <p:nvPr/>
        </p:nvSpPr>
        <p:spPr bwMode="auto">
          <a:xfrm>
            <a:off x="9093282" y="4370936"/>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Aveyron</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21" name="MaaDptLimitLib5">
            <a:extLst>
              <a:ext uri="{FF2B5EF4-FFF2-40B4-BE49-F238E27FC236}">
                <a16:creationId xmlns:a16="http://schemas.microsoft.com/office/drawing/2014/main" id="{41ABE81D-F406-1517-D8DD-EA5BC5E44D8C}"/>
              </a:ext>
            </a:extLst>
          </p:cNvPr>
          <p:cNvSpPr txBox="1">
            <a:spLocks noChangeArrowheads="1"/>
          </p:cNvSpPr>
          <p:nvPr/>
        </p:nvSpPr>
        <p:spPr bwMode="auto">
          <a:xfrm>
            <a:off x="9104537" y="982586"/>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Tarn</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3" name="Carto">
            <a:extLst>
              <a:ext uri="{FF2B5EF4-FFF2-40B4-BE49-F238E27FC236}">
                <a16:creationId xmlns:a16="http://schemas.microsoft.com/office/drawing/2014/main" id="{A114FAA4-742C-959E-A22E-2D1C6F8E92A3}"/>
              </a:ext>
            </a:extLst>
          </p:cNvPr>
          <p:cNvSpPr/>
          <p:nvPr/>
        </p:nvSpPr>
        <p:spPr>
          <a:xfrm>
            <a:off x="3973528" y="974753"/>
            <a:ext cx="5004334" cy="500129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14177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MaaRepart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E3F151E-A552-7AF6-F246-2CFD27EFB2AA}"/>
              </a:ext>
            </a:extLst>
          </p:cNvPr>
          <p:cNvSpPr/>
          <p:nvPr/>
        </p:nvSpPr>
        <p:spPr>
          <a:xfrm>
            <a:off x="-9211" y="-2961"/>
            <a:ext cx="768820" cy="6372000"/>
          </a:xfrm>
          <a:prstGeom prst="rect">
            <a:avLst/>
          </a:prstGeom>
          <a:solidFill>
            <a:srgbClr val="FBD06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31</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angle 12">
            <a:extLst>
              <a:ext uri="{FF2B5EF4-FFF2-40B4-BE49-F238E27FC236}">
                <a16:creationId xmlns:a16="http://schemas.microsoft.com/office/drawing/2014/main" id="{D958E34A-AC1B-D242-0B19-66A00E1E6C02}"/>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la part des ventes par nombre de pièces</a:t>
            </a:r>
          </a:p>
        </p:txBody>
      </p:sp>
      <p:pic>
        <p:nvPicPr>
          <p:cNvPr id="8" name="Image 7">
            <a:extLst>
              <a:ext uri="{FF2B5EF4-FFF2-40B4-BE49-F238E27FC236}">
                <a16:creationId xmlns:a16="http://schemas.microsoft.com/office/drawing/2014/main" id="{1FC30D2A-3622-9C8B-B692-BCBD701EF2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3" name="Rectangle 2">
            <a:extLst>
              <a:ext uri="{FF2B5EF4-FFF2-40B4-BE49-F238E27FC236}">
                <a16:creationId xmlns:a16="http://schemas.microsoft.com/office/drawing/2014/main" id="{4A614E46-51DE-6325-C7C1-80D71F221817}"/>
              </a:ext>
            </a:extLst>
          </p:cNvPr>
          <p:cNvSpPr/>
          <p:nvPr/>
        </p:nvSpPr>
        <p:spPr>
          <a:xfrm>
            <a:off x="1079999" y="582267"/>
            <a:ext cx="10856625" cy="25200"/>
          </a:xfrm>
          <a:prstGeom prst="rect">
            <a:avLst/>
          </a:prstGeom>
          <a:solidFill>
            <a:srgbClr val="FBD0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2" name="graphMaaRepart2">
            <a:extLst>
              <a:ext uri="{FF2B5EF4-FFF2-40B4-BE49-F238E27FC236}">
                <a16:creationId xmlns:a16="http://schemas.microsoft.com/office/drawing/2014/main" id="{00000000-0008-0000-1900-000002000000}"/>
              </a:ext>
            </a:extLst>
          </p:cNvPr>
          <p:cNvGraphicFramePr>
            <a:graphicFrameLocks/>
          </p:cNvGraphicFramePr>
          <p:nvPr>
            <p:extLst>
              <p:ext uri="{D42A27DB-BD31-4B8C-83A1-F6EECF244321}">
                <p14:modId xmlns:p14="http://schemas.microsoft.com/office/powerpoint/2010/main" val="3855480606"/>
              </p:ext>
            </p:extLst>
          </p:nvPr>
        </p:nvGraphicFramePr>
        <p:xfrm>
          <a:off x="1003300" y="1524000"/>
          <a:ext cx="10706100" cy="4757738"/>
        </p:xfrm>
        <a:graphic>
          <a:graphicData uri="http://schemas.openxmlformats.org/drawingml/2006/chart">
            <c:chart xmlns:c="http://schemas.openxmlformats.org/drawingml/2006/chart" xmlns:r="http://schemas.openxmlformats.org/officeDocument/2006/relationships" r:id="rId4"/>
          </a:graphicData>
        </a:graphic>
      </p:graphicFrame>
      <p:sp>
        <p:nvSpPr>
          <p:cNvPr id="5" name="NomPrefect">
            <a:extLst>
              <a:ext uri="{FF2B5EF4-FFF2-40B4-BE49-F238E27FC236}">
                <a16:creationId xmlns:a16="http://schemas.microsoft.com/office/drawing/2014/main" id="{607ACA1D-1AFC-DFA2-EB6E-FFF44F76B554}"/>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3550280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MaaCartoPrixSec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0404F05-2DD1-92F2-DF8F-DCFB3B64D22E}"/>
              </a:ext>
            </a:extLst>
          </p:cNvPr>
          <p:cNvSpPr/>
          <p:nvPr/>
        </p:nvSpPr>
        <p:spPr>
          <a:xfrm>
            <a:off x="-9211" y="-2961"/>
            <a:ext cx="768820" cy="6372000"/>
          </a:xfrm>
          <a:prstGeom prst="rect">
            <a:avLst/>
          </a:prstGeom>
          <a:solidFill>
            <a:srgbClr val="FBD06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32</a:t>
            </a:fld>
            <a:endParaRPr lang="fr-FR" dirty="0"/>
          </a:p>
        </p:txBody>
      </p:sp>
      <p:sp>
        <p:nvSpPr>
          <p:cNvPr id="35" name="PrixSecMaaMax">
            <a:extLst>
              <a:ext uri="{FF2B5EF4-FFF2-40B4-BE49-F238E27FC236}">
                <a16:creationId xmlns:a16="http://schemas.microsoft.com/office/drawing/2014/main" id="{0626108A-B163-2F22-99C7-D66B0B72EABA}"/>
              </a:ext>
            </a:extLst>
          </p:cNvPr>
          <p:cNvSpPr txBox="1">
            <a:spLocks noChangeArrowheads="1"/>
          </p:cNvSpPr>
          <p:nvPr/>
        </p:nvSpPr>
        <p:spPr bwMode="auto">
          <a:xfrm>
            <a:off x="7781925" y="6408008"/>
            <a:ext cx="12380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fr-FR" altLang="fr-FR" sz="1600" b="1">
                <a:solidFill>
                  <a:srgbClr val="002060"/>
                </a:solidFill>
                <a:latin typeface="+mn-lt"/>
                <a:cs typeface="Lucida Sans Unicode" panose="020B0602030504020204" pitchFamily="34" charset="0"/>
              </a:rPr>
              <a:t>365 600 €</a:t>
            </a:r>
            <a:endParaRPr lang="fr-FR" altLang="fr-FR" sz="1600" b="1" dirty="0">
              <a:solidFill>
                <a:srgbClr val="002060"/>
              </a:solidFill>
              <a:latin typeface="+mn-lt"/>
              <a:cs typeface="Lucida Sans Unicode" panose="020B0602030504020204" pitchFamily="34" charset="0"/>
            </a:endParaRPr>
          </a:p>
        </p:txBody>
      </p:sp>
      <p:pic>
        <p:nvPicPr>
          <p:cNvPr id="38" name="Image 37">
            <a:extLst>
              <a:ext uri="{FF2B5EF4-FFF2-40B4-BE49-F238E27FC236}">
                <a16:creationId xmlns:a16="http://schemas.microsoft.com/office/drawing/2014/main" id="{A6DA5AB7-CA4E-2258-24FD-E0CBF682A9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344116" y="3712605"/>
            <a:ext cx="293096" cy="5058615"/>
          </a:xfrm>
          <a:prstGeom prst="rect">
            <a:avLst/>
          </a:prstGeom>
        </p:spPr>
      </p:pic>
      <p:sp>
        <p:nvSpPr>
          <p:cNvPr id="50" name="MaaSectPrx1">
            <a:extLst>
              <a:ext uri="{FF2B5EF4-FFF2-40B4-BE49-F238E27FC236}">
                <a16:creationId xmlns:a16="http://schemas.microsoft.com/office/drawing/2014/main" id="{834A00DB-F81D-9B97-E683-58E38E52D0CC}"/>
              </a:ext>
            </a:extLst>
          </p:cNvPr>
          <p:cNvSpPr/>
          <p:nvPr/>
        </p:nvSpPr>
        <p:spPr>
          <a:xfrm>
            <a:off x="1014588" y="1540230"/>
            <a:ext cx="1553444" cy="432000"/>
          </a:xfrm>
          <a:prstGeom prst="rect">
            <a:avLst/>
          </a:prstGeom>
          <a:solidFill>
            <a:srgbClr val="FF66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365 600 €</a:t>
            </a:r>
          </a:p>
        </p:txBody>
      </p:sp>
      <p:sp>
        <p:nvSpPr>
          <p:cNvPr id="28" name="PrixSecMaaMin">
            <a:extLst>
              <a:ext uri="{FF2B5EF4-FFF2-40B4-BE49-F238E27FC236}">
                <a16:creationId xmlns:a16="http://schemas.microsoft.com/office/drawing/2014/main" id="{8B2CFBF3-3C8C-459D-0871-A487E0E7AB8B}"/>
              </a:ext>
            </a:extLst>
          </p:cNvPr>
          <p:cNvSpPr txBox="1">
            <a:spLocks noChangeArrowheads="1"/>
          </p:cNvSpPr>
          <p:nvPr/>
        </p:nvSpPr>
        <p:spPr bwMode="auto">
          <a:xfrm>
            <a:off x="3935760" y="6408008"/>
            <a:ext cx="13601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b="1">
                <a:solidFill>
                  <a:srgbClr val="002060"/>
                </a:solidFill>
                <a:latin typeface="+mn-lt"/>
                <a:cs typeface="Lucida Sans Unicode" panose="020B0602030504020204" pitchFamily="34" charset="0"/>
              </a:rPr>
              <a:t>180 800 €</a:t>
            </a:r>
            <a:endParaRPr lang="fr-FR" altLang="fr-FR" sz="1600" b="1" dirty="0">
              <a:solidFill>
                <a:srgbClr val="002060"/>
              </a:solidFill>
              <a:latin typeface="+mn-lt"/>
              <a:cs typeface="Lucida Sans Unicode" panose="020B0602030504020204" pitchFamily="34" charset="0"/>
            </a:endParaRPr>
          </a:p>
        </p:txBody>
      </p:sp>
      <p:sp>
        <p:nvSpPr>
          <p:cNvPr id="29" name="MaaSectEvo1">
            <a:extLst>
              <a:ext uri="{FF2B5EF4-FFF2-40B4-BE49-F238E27FC236}">
                <a16:creationId xmlns:a16="http://schemas.microsoft.com/office/drawing/2014/main" id="{2757FE89-4A5F-414D-B488-103981588145}"/>
              </a:ext>
            </a:extLst>
          </p:cNvPr>
          <p:cNvSpPr txBox="1">
            <a:spLocks noChangeArrowheads="1"/>
          </p:cNvSpPr>
          <p:nvPr/>
        </p:nvSpPr>
        <p:spPr bwMode="auto">
          <a:xfrm>
            <a:off x="3031139" y="1542182"/>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-5,0%</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32" name="Rectangle 31">
            <a:extLst>
              <a:ext uri="{FF2B5EF4-FFF2-40B4-BE49-F238E27FC236}">
                <a16:creationId xmlns:a16="http://schemas.microsoft.com/office/drawing/2014/main" id="{43AAA463-0DFF-5531-04A5-0C0AFD96CFBC}"/>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de vente médians et évolutions sur 1 an par secteur</a:t>
            </a:r>
          </a:p>
        </p:txBody>
      </p:sp>
      <p:sp>
        <p:nvSpPr>
          <p:cNvPr id="20" name="MaaSectFlc1">
            <a:extLst>
              <a:ext uri="{FF2B5EF4-FFF2-40B4-BE49-F238E27FC236}">
                <a16:creationId xmlns:a16="http://schemas.microsoft.com/office/drawing/2014/main" id="{A7A4B0D9-75A4-FAB6-7026-2B29B56A7667}"/>
              </a:ext>
            </a:extLst>
          </p:cNvPr>
          <p:cNvSpPr/>
          <p:nvPr/>
        </p:nvSpPr>
        <p:spPr>
          <a:xfrm rot="2700000">
            <a:off x="2624512" y="1567382"/>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MaaSectPrx4">
            <a:extLst>
              <a:ext uri="{FF2B5EF4-FFF2-40B4-BE49-F238E27FC236}">
                <a16:creationId xmlns:a16="http://schemas.microsoft.com/office/drawing/2014/main" id="{A0EA0E87-17E6-253C-C5E6-DCACD8D5B3F5}"/>
              </a:ext>
            </a:extLst>
          </p:cNvPr>
          <p:cNvSpPr/>
          <p:nvPr/>
        </p:nvSpPr>
        <p:spPr>
          <a:xfrm>
            <a:off x="1015212" y="5589288"/>
            <a:ext cx="1553444" cy="432000"/>
          </a:xfrm>
          <a:prstGeom prst="rect">
            <a:avLst/>
          </a:prstGeom>
          <a:solidFill>
            <a:srgbClr val="FFC5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251 200 €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57" name="MaaSectEvo4">
            <a:extLst>
              <a:ext uri="{FF2B5EF4-FFF2-40B4-BE49-F238E27FC236}">
                <a16:creationId xmlns:a16="http://schemas.microsoft.com/office/drawing/2014/main" id="{15CBD3D4-D6D3-06B6-6C2E-DC9E7FADE921}"/>
              </a:ext>
            </a:extLst>
          </p:cNvPr>
          <p:cNvSpPr txBox="1">
            <a:spLocks noChangeArrowheads="1"/>
          </p:cNvSpPr>
          <p:nvPr/>
        </p:nvSpPr>
        <p:spPr bwMode="auto">
          <a:xfrm>
            <a:off x="3031763" y="5591240"/>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+2,5%</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58" name="MaaSectFlc4">
            <a:extLst>
              <a:ext uri="{FF2B5EF4-FFF2-40B4-BE49-F238E27FC236}">
                <a16:creationId xmlns:a16="http://schemas.microsoft.com/office/drawing/2014/main" id="{CA783D3C-D470-465E-EBBE-B8894D4F744F}"/>
              </a:ext>
            </a:extLst>
          </p:cNvPr>
          <p:cNvSpPr/>
          <p:nvPr/>
        </p:nvSpPr>
        <p:spPr>
          <a:xfrm rot="18900000">
            <a:off x="2625136" y="5616440"/>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MaaSectEvo3">
            <a:extLst>
              <a:ext uri="{FF2B5EF4-FFF2-40B4-BE49-F238E27FC236}">
                <a16:creationId xmlns:a16="http://schemas.microsoft.com/office/drawing/2014/main" id="{8664A1F4-ACE7-9C00-8052-990A92A2E9A5}"/>
              </a:ext>
            </a:extLst>
          </p:cNvPr>
          <p:cNvSpPr txBox="1">
            <a:spLocks noChangeArrowheads="1"/>
          </p:cNvSpPr>
          <p:nvPr/>
        </p:nvSpPr>
        <p:spPr bwMode="auto">
          <a:xfrm>
            <a:off x="3036935" y="4295096"/>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-6,6%</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3" name="MaaSectFlc3">
            <a:extLst>
              <a:ext uri="{FF2B5EF4-FFF2-40B4-BE49-F238E27FC236}">
                <a16:creationId xmlns:a16="http://schemas.microsoft.com/office/drawing/2014/main" id="{23CCE03B-6733-0565-D86C-EBE79852A664}"/>
              </a:ext>
            </a:extLst>
          </p:cNvPr>
          <p:cNvSpPr/>
          <p:nvPr/>
        </p:nvSpPr>
        <p:spPr>
          <a:xfrm rot="2700000">
            <a:off x="2630308" y="4320296"/>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4" name="MaaSectPrx3">
            <a:extLst>
              <a:ext uri="{FF2B5EF4-FFF2-40B4-BE49-F238E27FC236}">
                <a16:creationId xmlns:a16="http://schemas.microsoft.com/office/drawing/2014/main" id="{6FB12515-1554-F5AC-1A90-D15BCF42B05E}"/>
              </a:ext>
            </a:extLst>
          </p:cNvPr>
          <p:cNvSpPr/>
          <p:nvPr/>
        </p:nvSpPr>
        <p:spPr>
          <a:xfrm>
            <a:off x="1020384" y="4293144"/>
            <a:ext cx="1553444" cy="432000"/>
          </a:xfrm>
          <a:prstGeom prst="rect">
            <a:avLst/>
          </a:prstGeom>
          <a:solidFill>
            <a:srgbClr val="FF9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310 000 €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67" name="MaaSectEvo2">
            <a:extLst>
              <a:ext uri="{FF2B5EF4-FFF2-40B4-BE49-F238E27FC236}">
                <a16:creationId xmlns:a16="http://schemas.microsoft.com/office/drawing/2014/main" id="{174832D3-C50A-23EB-7A1E-22DA00041E3E}"/>
              </a:ext>
            </a:extLst>
          </p:cNvPr>
          <p:cNvSpPr txBox="1">
            <a:spLocks noChangeArrowheads="1"/>
          </p:cNvSpPr>
          <p:nvPr/>
        </p:nvSpPr>
        <p:spPr bwMode="auto">
          <a:xfrm>
            <a:off x="3031139" y="3043860"/>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-6,3%</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8" name="MaaSectFlc2">
            <a:extLst>
              <a:ext uri="{FF2B5EF4-FFF2-40B4-BE49-F238E27FC236}">
                <a16:creationId xmlns:a16="http://schemas.microsoft.com/office/drawing/2014/main" id="{DCA77792-E338-A9FB-E838-8CDDAC1DF77E}"/>
              </a:ext>
            </a:extLst>
          </p:cNvPr>
          <p:cNvSpPr/>
          <p:nvPr/>
        </p:nvSpPr>
        <p:spPr>
          <a:xfrm rot="2700000">
            <a:off x="2624512" y="3069060"/>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MaaSectPrx2">
            <a:extLst>
              <a:ext uri="{FF2B5EF4-FFF2-40B4-BE49-F238E27FC236}">
                <a16:creationId xmlns:a16="http://schemas.microsoft.com/office/drawing/2014/main" id="{B3FE9C1D-DD6B-52FA-BF8D-F98C5409ED98}"/>
              </a:ext>
            </a:extLst>
          </p:cNvPr>
          <p:cNvSpPr/>
          <p:nvPr/>
        </p:nvSpPr>
        <p:spPr>
          <a:xfrm>
            <a:off x="1014588" y="3041908"/>
            <a:ext cx="1553444" cy="432000"/>
          </a:xfrm>
          <a:prstGeom prst="rect">
            <a:avLst/>
          </a:prstGeom>
          <a:solidFill>
            <a:srgbClr val="FF6E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356 000 €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89" name="MaaSectPrx5">
            <a:extLst>
              <a:ext uri="{FF2B5EF4-FFF2-40B4-BE49-F238E27FC236}">
                <a16:creationId xmlns:a16="http://schemas.microsoft.com/office/drawing/2014/main" id="{96DE1C4F-E6B2-AD05-9715-7BF13A3782BB}"/>
              </a:ext>
            </a:extLst>
          </p:cNvPr>
          <p:cNvSpPr/>
          <p:nvPr/>
        </p:nvSpPr>
        <p:spPr>
          <a:xfrm>
            <a:off x="9213792" y="1814212"/>
            <a:ext cx="1553444" cy="432000"/>
          </a:xfrm>
          <a:prstGeom prst="rect">
            <a:avLst/>
          </a:prstGeom>
          <a:solidFill>
            <a:srgbClr val="FFE0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218 500 €</a:t>
            </a:r>
          </a:p>
        </p:txBody>
      </p:sp>
      <p:sp>
        <p:nvSpPr>
          <p:cNvPr id="90" name="MaaSectEvo5">
            <a:extLst>
              <a:ext uri="{FF2B5EF4-FFF2-40B4-BE49-F238E27FC236}">
                <a16:creationId xmlns:a16="http://schemas.microsoft.com/office/drawing/2014/main" id="{99387BA1-6A4A-5B34-BB59-764073A4784C}"/>
              </a:ext>
            </a:extLst>
          </p:cNvPr>
          <p:cNvSpPr txBox="1">
            <a:spLocks noChangeArrowheads="1"/>
          </p:cNvSpPr>
          <p:nvPr/>
        </p:nvSpPr>
        <p:spPr bwMode="auto">
          <a:xfrm>
            <a:off x="11230343" y="1816164"/>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-0,2%</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1" name="MaaSectFlc5">
            <a:extLst>
              <a:ext uri="{FF2B5EF4-FFF2-40B4-BE49-F238E27FC236}">
                <a16:creationId xmlns:a16="http://schemas.microsoft.com/office/drawing/2014/main" id="{9031F494-EC71-0EC5-532A-409A20C98369}"/>
              </a:ext>
            </a:extLst>
          </p:cNvPr>
          <p:cNvSpPr/>
          <p:nvPr/>
        </p:nvSpPr>
        <p:spPr>
          <a:xfrm>
            <a:off x="10823716" y="1841364"/>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7" name="MaaSectEvo7">
            <a:extLst>
              <a:ext uri="{FF2B5EF4-FFF2-40B4-BE49-F238E27FC236}">
                <a16:creationId xmlns:a16="http://schemas.microsoft.com/office/drawing/2014/main" id="{981068A4-D45A-EF89-997F-F2F03E807CC2}"/>
              </a:ext>
            </a:extLst>
          </p:cNvPr>
          <p:cNvSpPr txBox="1">
            <a:spLocks noChangeArrowheads="1"/>
          </p:cNvSpPr>
          <p:nvPr/>
        </p:nvSpPr>
        <p:spPr bwMode="auto">
          <a:xfrm>
            <a:off x="11219088" y="5090121"/>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+6,3%</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8" name="MaaSectFlc7">
            <a:extLst>
              <a:ext uri="{FF2B5EF4-FFF2-40B4-BE49-F238E27FC236}">
                <a16:creationId xmlns:a16="http://schemas.microsoft.com/office/drawing/2014/main" id="{A4331F05-DBFF-AB29-915B-04DEFE3D0557}"/>
              </a:ext>
            </a:extLst>
          </p:cNvPr>
          <p:cNvSpPr/>
          <p:nvPr/>
        </p:nvSpPr>
        <p:spPr>
          <a:xfrm rot="18900000">
            <a:off x="10812461" y="5151033"/>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9" name="MaaSectPrx7">
            <a:extLst>
              <a:ext uri="{FF2B5EF4-FFF2-40B4-BE49-F238E27FC236}">
                <a16:creationId xmlns:a16="http://schemas.microsoft.com/office/drawing/2014/main" id="{1E11112D-DD16-8E79-04CC-2EE5CC65B9DD}"/>
              </a:ext>
            </a:extLst>
          </p:cNvPr>
          <p:cNvSpPr/>
          <p:nvPr/>
        </p:nvSpPr>
        <p:spPr>
          <a:xfrm>
            <a:off x="9202537" y="5088169"/>
            <a:ext cx="1553444" cy="432000"/>
          </a:xfrm>
          <a:prstGeom prst="rect">
            <a:avLst/>
          </a:prstGeom>
          <a:solidFill>
            <a:srgbClr val="FFFF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180 800 €</a:t>
            </a:r>
          </a:p>
        </p:txBody>
      </p:sp>
      <p:sp>
        <p:nvSpPr>
          <p:cNvPr id="100" name="MaaSectEvo6">
            <a:extLst>
              <a:ext uri="{FF2B5EF4-FFF2-40B4-BE49-F238E27FC236}">
                <a16:creationId xmlns:a16="http://schemas.microsoft.com/office/drawing/2014/main" id="{64E3B495-43AE-92E4-135A-91EE8FA00751}"/>
              </a:ext>
            </a:extLst>
          </p:cNvPr>
          <p:cNvSpPr txBox="1">
            <a:spLocks noChangeArrowheads="1"/>
          </p:cNvSpPr>
          <p:nvPr/>
        </p:nvSpPr>
        <p:spPr bwMode="auto">
          <a:xfrm>
            <a:off x="11219088" y="3511812"/>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-2,1%</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101" name="MaaSectFlc6">
            <a:extLst>
              <a:ext uri="{FF2B5EF4-FFF2-40B4-BE49-F238E27FC236}">
                <a16:creationId xmlns:a16="http://schemas.microsoft.com/office/drawing/2014/main" id="{3207F575-F23A-AE5D-1EA0-E702C84D2FF8}"/>
              </a:ext>
            </a:extLst>
          </p:cNvPr>
          <p:cNvSpPr/>
          <p:nvPr/>
        </p:nvSpPr>
        <p:spPr>
          <a:xfrm rot="2700000">
            <a:off x="10812461" y="3537012"/>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2" name="MaaSectPrx6">
            <a:extLst>
              <a:ext uri="{FF2B5EF4-FFF2-40B4-BE49-F238E27FC236}">
                <a16:creationId xmlns:a16="http://schemas.microsoft.com/office/drawing/2014/main" id="{29A084F5-76D5-3A80-4797-98C22888F00E}"/>
              </a:ext>
            </a:extLst>
          </p:cNvPr>
          <p:cNvSpPr/>
          <p:nvPr/>
        </p:nvSpPr>
        <p:spPr>
          <a:xfrm>
            <a:off x="9202537" y="3509860"/>
            <a:ext cx="1553444" cy="432000"/>
          </a:xfrm>
          <a:prstGeom prst="rect">
            <a:avLst/>
          </a:prstGeom>
          <a:solidFill>
            <a:srgbClr val="FFF7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190 000 €</a:t>
            </a:r>
          </a:p>
        </p:txBody>
      </p:sp>
      <p:pic>
        <p:nvPicPr>
          <p:cNvPr id="7" name="Image 6">
            <a:extLst>
              <a:ext uri="{FF2B5EF4-FFF2-40B4-BE49-F238E27FC236}">
                <a16:creationId xmlns:a16="http://schemas.microsoft.com/office/drawing/2014/main" id="{4A6356E3-F19D-9BE4-2102-7C522652B1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2" name="Rectangle 1">
            <a:extLst>
              <a:ext uri="{FF2B5EF4-FFF2-40B4-BE49-F238E27FC236}">
                <a16:creationId xmlns:a16="http://schemas.microsoft.com/office/drawing/2014/main" id="{305D4899-9D3C-A884-C184-B73BF262CE08}"/>
              </a:ext>
            </a:extLst>
          </p:cNvPr>
          <p:cNvSpPr/>
          <p:nvPr/>
        </p:nvSpPr>
        <p:spPr>
          <a:xfrm>
            <a:off x="1079999" y="582267"/>
            <a:ext cx="10856625" cy="25200"/>
          </a:xfrm>
          <a:prstGeom prst="rect">
            <a:avLst/>
          </a:prstGeom>
          <a:solidFill>
            <a:srgbClr val="FBD0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5" name="MaaSectLib1">
            <a:extLst>
              <a:ext uri="{FF2B5EF4-FFF2-40B4-BE49-F238E27FC236}">
                <a16:creationId xmlns:a16="http://schemas.microsoft.com/office/drawing/2014/main" id="{33D36640-B913-C679-AEF7-C90A4C14F9B8}"/>
              </a:ext>
            </a:extLst>
          </p:cNvPr>
          <p:cNvSpPr txBox="1">
            <a:spLocks noChangeArrowheads="1"/>
          </p:cNvSpPr>
          <p:nvPr/>
        </p:nvSpPr>
        <p:spPr bwMode="auto">
          <a:xfrm>
            <a:off x="910799" y="877252"/>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203965"/>
                </a:solidFill>
                <a:latin typeface="Lucida Sans Unicode" panose="020B0602030504020204" pitchFamily="34" charset="0"/>
                <a:ea typeface="Cambria" panose="02040503050406030204" pitchFamily="18" charset="0"/>
                <a:cs typeface="Lucida Sans Unicode" panose="020B0602030504020204" pitchFamily="34" charset="0"/>
              </a:rPr>
              <a:t>Montpellier</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8" name="MaaSectLib4">
            <a:extLst>
              <a:ext uri="{FF2B5EF4-FFF2-40B4-BE49-F238E27FC236}">
                <a16:creationId xmlns:a16="http://schemas.microsoft.com/office/drawing/2014/main" id="{72BE7903-EC8B-F42D-D0ED-E1A0250BBD59}"/>
              </a:ext>
            </a:extLst>
          </p:cNvPr>
          <p:cNvSpPr txBox="1">
            <a:spLocks noChangeArrowheads="1"/>
          </p:cNvSpPr>
          <p:nvPr/>
        </p:nvSpPr>
        <p:spPr bwMode="auto">
          <a:xfrm>
            <a:off x="911423" y="4926310"/>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Littoral</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9" name="MaaSectLib3">
            <a:extLst>
              <a:ext uri="{FF2B5EF4-FFF2-40B4-BE49-F238E27FC236}">
                <a16:creationId xmlns:a16="http://schemas.microsoft.com/office/drawing/2014/main" id="{ADF40F34-94F7-A975-B533-14CF3276CEC1}"/>
              </a:ext>
            </a:extLst>
          </p:cNvPr>
          <p:cNvSpPr txBox="1">
            <a:spLocks noChangeArrowheads="1"/>
          </p:cNvSpPr>
          <p:nvPr/>
        </p:nvSpPr>
        <p:spPr bwMode="auto">
          <a:xfrm>
            <a:off x="910799" y="3630166"/>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Pays Sétois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0" name="MaaSectLib2">
            <a:extLst>
              <a:ext uri="{FF2B5EF4-FFF2-40B4-BE49-F238E27FC236}">
                <a16:creationId xmlns:a16="http://schemas.microsoft.com/office/drawing/2014/main" id="{52EE78EA-C031-5465-393D-D1CA210217D6}"/>
              </a:ext>
            </a:extLst>
          </p:cNvPr>
          <p:cNvSpPr txBox="1">
            <a:spLocks noChangeArrowheads="1"/>
          </p:cNvSpPr>
          <p:nvPr/>
        </p:nvSpPr>
        <p:spPr bwMode="auto">
          <a:xfrm>
            <a:off x="910799" y="2378930"/>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Périphérie Montpelliéraine</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2" name="MaaSectLib5">
            <a:extLst>
              <a:ext uri="{FF2B5EF4-FFF2-40B4-BE49-F238E27FC236}">
                <a16:creationId xmlns:a16="http://schemas.microsoft.com/office/drawing/2014/main" id="{10B70EDF-C23C-80C1-CEC3-F71880FB7E50}"/>
              </a:ext>
            </a:extLst>
          </p:cNvPr>
          <p:cNvSpPr txBox="1">
            <a:spLocks noChangeArrowheads="1"/>
          </p:cNvSpPr>
          <p:nvPr/>
        </p:nvSpPr>
        <p:spPr bwMode="auto">
          <a:xfrm>
            <a:off x="9110003" y="1151234"/>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Pays Biterrois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4" name="MaaSectLib7">
            <a:extLst>
              <a:ext uri="{FF2B5EF4-FFF2-40B4-BE49-F238E27FC236}">
                <a16:creationId xmlns:a16="http://schemas.microsoft.com/office/drawing/2014/main" id="{0D974173-0E2C-B865-B43F-241FAE3470A4}"/>
              </a:ext>
            </a:extLst>
          </p:cNvPr>
          <p:cNvSpPr txBox="1">
            <a:spLocks noChangeArrowheads="1"/>
          </p:cNvSpPr>
          <p:nvPr/>
        </p:nvSpPr>
        <p:spPr bwMode="auto">
          <a:xfrm>
            <a:off x="9093282" y="4425191"/>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Hauts Cantons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5" name="MaaSectLib6">
            <a:extLst>
              <a:ext uri="{FF2B5EF4-FFF2-40B4-BE49-F238E27FC236}">
                <a16:creationId xmlns:a16="http://schemas.microsoft.com/office/drawing/2014/main" id="{4BB586B2-3EBE-1A47-DAE6-C3887F02C359}"/>
              </a:ext>
            </a:extLst>
          </p:cNvPr>
          <p:cNvSpPr txBox="1">
            <a:spLocks noChangeArrowheads="1"/>
          </p:cNvSpPr>
          <p:nvPr/>
        </p:nvSpPr>
        <p:spPr bwMode="auto">
          <a:xfrm>
            <a:off x="9098748" y="2846882"/>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Béziers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1" name="Carto">
            <a:extLst>
              <a:ext uri="{FF2B5EF4-FFF2-40B4-BE49-F238E27FC236}">
                <a16:creationId xmlns:a16="http://schemas.microsoft.com/office/drawing/2014/main" id="{5BB85FE7-7CEE-21C4-C0CF-75DDA137355E}"/>
              </a:ext>
            </a:extLst>
          </p:cNvPr>
          <p:cNvSpPr/>
          <p:nvPr/>
        </p:nvSpPr>
        <p:spPr>
          <a:xfrm>
            <a:off x="3973528" y="974753"/>
            <a:ext cx="5004334" cy="500129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24636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CF7BE-13DF-7F59-4B51-648FFDD7A0D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2D7ED68-A76A-4B2B-803D-DBC03E77EE1A}"/>
              </a:ext>
            </a:extLst>
          </p:cNvPr>
          <p:cNvSpPr/>
          <p:nvPr/>
        </p:nvSpPr>
        <p:spPr>
          <a:xfrm>
            <a:off x="-9211" y="-2961"/>
            <a:ext cx="768820" cy="6372000"/>
          </a:xfrm>
          <a:prstGeom prst="rect">
            <a:avLst/>
          </a:prstGeom>
          <a:solidFill>
            <a:srgbClr val="FBD06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9E508D5-B90A-42B2-7780-2CA168459F99}"/>
              </a:ext>
            </a:extLst>
          </p:cNvPr>
          <p:cNvSpPr>
            <a:spLocks noGrp="1"/>
          </p:cNvSpPr>
          <p:nvPr>
            <p:ph type="sldNum" sz="quarter" idx="12"/>
          </p:nvPr>
        </p:nvSpPr>
        <p:spPr/>
        <p:txBody>
          <a:bodyPr/>
          <a:lstStyle/>
          <a:p>
            <a:pPr>
              <a:defRPr/>
            </a:pPr>
            <a:fld id="{28F0AC01-1ADD-4174-BAA6-E4F0FB6F5721}" type="slidenum">
              <a:rPr lang="fr-FR" smtClean="0"/>
              <a:pPr>
                <a:defRPr/>
              </a:pPr>
              <a:t>33</a:t>
            </a:fld>
            <a:endParaRPr lang="fr-FR" dirty="0"/>
          </a:p>
        </p:txBody>
      </p:sp>
      <p:graphicFrame>
        <p:nvGraphicFramePr>
          <p:cNvPr id="30" name="Graphique 29">
            <a:extLst>
              <a:ext uri="{FF2B5EF4-FFF2-40B4-BE49-F238E27FC236}">
                <a16:creationId xmlns:a16="http://schemas.microsoft.com/office/drawing/2014/main" id="{7D85686F-1ADE-AEEA-E842-FFF478F984DB}"/>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35" name="PrixComMaaMax">
            <a:extLst>
              <a:ext uri="{FF2B5EF4-FFF2-40B4-BE49-F238E27FC236}">
                <a16:creationId xmlns:a16="http://schemas.microsoft.com/office/drawing/2014/main" id="{14B25CF4-8DC9-AD79-7524-FBB1B7B49ACF}"/>
              </a:ext>
            </a:extLst>
          </p:cNvPr>
          <p:cNvSpPr txBox="1">
            <a:spLocks noChangeArrowheads="1"/>
          </p:cNvSpPr>
          <p:nvPr/>
        </p:nvSpPr>
        <p:spPr bwMode="auto">
          <a:xfrm>
            <a:off x="7410450" y="6408008"/>
            <a:ext cx="16095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fr-FR" altLang="fr-FR" sz="1600" b="1">
                <a:solidFill>
                  <a:srgbClr val="002060"/>
                </a:solidFill>
                <a:latin typeface="+mn-lt"/>
                <a:cs typeface="Lucida Sans Unicode" panose="020B0602030504020204" pitchFamily="34" charset="0"/>
              </a:rPr>
              <a:t>621 200 €</a:t>
            </a:r>
            <a:endParaRPr lang="fr-FR" altLang="fr-FR" sz="1600" b="1" dirty="0">
              <a:solidFill>
                <a:srgbClr val="002060"/>
              </a:solidFill>
              <a:latin typeface="+mn-lt"/>
              <a:cs typeface="Lucida Sans Unicode" panose="020B0602030504020204" pitchFamily="34" charset="0"/>
            </a:endParaRPr>
          </a:p>
        </p:txBody>
      </p:sp>
      <p:pic>
        <p:nvPicPr>
          <p:cNvPr id="38" name="Image 37">
            <a:extLst>
              <a:ext uri="{FF2B5EF4-FFF2-40B4-BE49-F238E27FC236}">
                <a16:creationId xmlns:a16="http://schemas.microsoft.com/office/drawing/2014/main" id="{FE7E3FD0-46BE-AA7A-618A-2CE68B4AD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344116" y="3712605"/>
            <a:ext cx="293096" cy="5058615"/>
          </a:xfrm>
          <a:prstGeom prst="rect">
            <a:avLst/>
          </a:prstGeom>
        </p:spPr>
      </p:pic>
      <p:sp>
        <p:nvSpPr>
          <p:cNvPr id="50" name="MaaCommPrx1">
            <a:extLst>
              <a:ext uri="{FF2B5EF4-FFF2-40B4-BE49-F238E27FC236}">
                <a16:creationId xmlns:a16="http://schemas.microsoft.com/office/drawing/2014/main" id="{CC23D9A3-1F74-5774-968B-0AF10500DE60}"/>
              </a:ext>
            </a:extLst>
          </p:cNvPr>
          <p:cNvSpPr/>
          <p:nvPr/>
        </p:nvSpPr>
        <p:spPr>
          <a:xfrm>
            <a:off x="1015212" y="1700856"/>
            <a:ext cx="1553444" cy="432000"/>
          </a:xfrm>
          <a:prstGeom prst="rect">
            <a:avLst/>
          </a:prstGeom>
          <a:solidFill>
            <a:srgbClr val="FFAE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380 000 €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28" name="PrixComMaaMin">
            <a:extLst>
              <a:ext uri="{FF2B5EF4-FFF2-40B4-BE49-F238E27FC236}">
                <a16:creationId xmlns:a16="http://schemas.microsoft.com/office/drawing/2014/main" id="{BF873C86-D0DB-8658-B77F-FE5C7DEC98DB}"/>
              </a:ext>
            </a:extLst>
          </p:cNvPr>
          <p:cNvSpPr txBox="1">
            <a:spLocks noChangeArrowheads="1"/>
          </p:cNvSpPr>
          <p:nvPr/>
        </p:nvSpPr>
        <p:spPr bwMode="auto">
          <a:xfrm>
            <a:off x="3935759" y="6408008"/>
            <a:ext cx="14458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b="1">
                <a:solidFill>
                  <a:srgbClr val="002060"/>
                </a:solidFill>
                <a:latin typeface="+mn-lt"/>
                <a:cs typeface="Lucida Sans Unicode" panose="020B0602030504020204" pitchFamily="34" charset="0"/>
              </a:rPr>
              <a:t>105 500 €</a:t>
            </a:r>
            <a:endParaRPr lang="fr-FR" altLang="fr-FR" sz="1600" b="1" dirty="0">
              <a:solidFill>
                <a:srgbClr val="002060"/>
              </a:solidFill>
              <a:latin typeface="+mn-lt"/>
            </a:endParaRPr>
          </a:p>
        </p:txBody>
      </p:sp>
      <p:sp>
        <p:nvSpPr>
          <p:cNvPr id="29" name="MaaCommEvo1">
            <a:extLst>
              <a:ext uri="{FF2B5EF4-FFF2-40B4-BE49-F238E27FC236}">
                <a16:creationId xmlns:a16="http://schemas.microsoft.com/office/drawing/2014/main" id="{474D980C-DAE7-5B23-5AB0-E739E59ED9EE}"/>
              </a:ext>
            </a:extLst>
          </p:cNvPr>
          <p:cNvSpPr txBox="1">
            <a:spLocks noChangeArrowheads="1"/>
          </p:cNvSpPr>
          <p:nvPr/>
        </p:nvSpPr>
        <p:spPr bwMode="auto">
          <a:xfrm>
            <a:off x="3031763" y="1702808"/>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-0,7%</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32" name="Rectangle 31">
            <a:extLst>
              <a:ext uri="{FF2B5EF4-FFF2-40B4-BE49-F238E27FC236}">
                <a16:creationId xmlns:a16="http://schemas.microsoft.com/office/drawing/2014/main" id="{505530C9-EE05-2428-1A2F-53E9CDAC7E23}"/>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de vente médians et évolutions sur 1 an par commune</a:t>
            </a:r>
          </a:p>
        </p:txBody>
      </p:sp>
      <p:sp>
        <p:nvSpPr>
          <p:cNvPr id="20" name="MaaCommFlc1">
            <a:extLst>
              <a:ext uri="{FF2B5EF4-FFF2-40B4-BE49-F238E27FC236}">
                <a16:creationId xmlns:a16="http://schemas.microsoft.com/office/drawing/2014/main" id="{9E9B7B8A-B0BE-28CC-2D02-1FC2862C334D}"/>
              </a:ext>
            </a:extLst>
          </p:cNvPr>
          <p:cNvSpPr/>
          <p:nvPr/>
        </p:nvSpPr>
        <p:spPr>
          <a:xfrm>
            <a:off x="2625136" y="1728008"/>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MaaCommPrx4">
            <a:extLst>
              <a:ext uri="{FF2B5EF4-FFF2-40B4-BE49-F238E27FC236}">
                <a16:creationId xmlns:a16="http://schemas.microsoft.com/office/drawing/2014/main" id="{06FCB261-1B63-029D-DB5C-571F42499B32}"/>
              </a:ext>
            </a:extLst>
          </p:cNvPr>
          <p:cNvSpPr/>
          <p:nvPr/>
        </p:nvSpPr>
        <p:spPr>
          <a:xfrm>
            <a:off x="1015212" y="5589288"/>
            <a:ext cx="1553444" cy="432000"/>
          </a:xfrm>
          <a:prstGeom prst="rect">
            <a:avLst/>
          </a:prstGeom>
          <a:solidFill>
            <a:srgbClr val="FFC8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290 800 €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57" name="MaaCommEvo4">
            <a:extLst>
              <a:ext uri="{FF2B5EF4-FFF2-40B4-BE49-F238E27FC236}">
                <a16:creationId xmlns:a16="http://schemas.microsoft.com/office/drawing/2014/main" id="{9742B9E8-8A5F-0F37-4673-C248089B6F98}"/>
              </a:ext>
            </a:extLst>
          </p:cNvPr>
          <p:cNvSpPr txBox="1">
            <a:spLocks noChangeArrowheads="1"/>
          </p:cNvSpPr>
          <p:nvPr/>
        </p:nvSpPr>
        <p:spPr bwMode="auto">
          <a:xfrm>
            <a:off x="3031763" y="5591240"/>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0,0%</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58" name="MaaCommFlc4">
            <a:extLst>
              <a:ext uri="{FF2B5EF4-FFF2-40B4-BE49-F238E27FC236}">
                <a16:creationId xmlns:a16="http://schemas.microsoft.com/office/drawing/2014/main" id="{6A7F5B6D-FF7E-FA0E-681D-905BDDC8F461}"/>
              </a:ext>
            </a:extLst>
          </p:cNvPr>
          <p:cNvSpPr/>
          <p:nvPr/>
        </p:nvSpPr>
        <p:spPr>
          <a:xfrm>
            <a:off x="2625136" y="5616440"/>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MaaCommEvo3">
            <a:extLst>
              <a:ext uri="{FF2B5EF4-FFF2-40B4-BE49-F238E27FC236}">
                <a16:creationId xmlns:a16="http://schemas.microsoft.com/office/drawing/2014/main" id="{9949759F-654C-F3AD-195C-A86915E8DF8C}"/>
              </a:ext>
            </a:extLst>
          </p:cNvPr>
          <p:cNvSpPr txBox="1">
            <a:spLocks noChangeArrowheads="1"/>
          </p:cNvSpPr>
          <p:nvPr/>
        </p:nvSpPr>
        <p:spPr bwMode="auto">
          <a:xfrm>
            <a:off x="2586047" y="4207756"/>
            <a:ext cx="14555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b="1" dirty="0">
                <a:solidFill>
                  <a:srgbClr val="002060"/>
                </a:solidFill>
                <a:latin typeface="+mn-lt"/>
                <a:ea typeface="Cambria" panose="02040503050406030204" pitchFamily="18" charset="0"/>
                <a:cs typeface="Lucida Sans Unicode" panose="020B0602030504020204" pitchFamily="34" charset="0"/>
              </a:rPr>
              <a:t>Non disponible </a:t>
            </a:r>
          </a:p>
        </p:txBody>
      </p:sp>
      <p:sp>
        <p:nvSpPr>
          <p:cNvPr id="64" name="MaaCommPrx3">
            <a:extLst>
              <a:ext uri="{FF2B5EF4-FFF2-40B4-BE49-F238E27FC236}">
                <a16:creationId xmlns:a16="http://schemas.microsoft.com/office/drawing/2014/main" id="{C5A6205B-3BF2-534D-F7A0-CBC9A3F4CB4D}"/>
              </a:ext>
            </a:extLst>
          </p:cNvPr>
          <p:cNvSpPr/>
          <p:nvPr/>
        </p:nvSpPr>
        <p:spPr>
          <a:xfrm>
            <a:off x="1020384" y="4293144"/>
            <a:ext cx="1553444" cy="432000"/>
          </a:xfrm>
          <a:prstGeom prst="rect">
            <a:avLst/>
          </a:prstGeom>
          <a:solidFill>
            <a:srgbClr val="FFB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358 000 €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67" name="MaaCommEvo2">
            <a:extLst>
              <a:ext uri="{FF2B5EF4-FFF2-40B4-BE49-F238E27FC236}">
                <a16:creationId xmlns:a16="http://schemas.microsoft.com/office/drawing/2014/main" id="{1D99ED0B-8C5F-C874-8974-AEBDD7AEC083}"/>
              </a:ext>
            </a:extLst>
          </p:cNvPr>
          <p:cNvSpPr txBox="1">
            <a:spLocks noChangeArrowheads="1"/>
          </p:cNvSpPr>
          <p:nvPr/>
        </p:nvSpPr>
        <p:spPr bwMode="auto">
          <a:xfrm>
            <a:off x="3031763" y="2998952"/>
            <a:ext cx="1101675"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None/>
            </a:pPr>
            <a:r>
              <a:rPr lang="fr-FR" altLang="fr-FR" sz="2000" b="1">
                <a:solidFill>
                  <a:srgbClr val="002060"/>
                </a:solidFill>
                <a:latin typeface="+mn-lt"/>
                <a:ea typeface="Cambria" panose="02040503050406030204" pitchFamily="18" charset="0"/>
                <a:cs typeface="Lucida Sans Unicode" panose="020B0602030504020204" pitchFamily="34" charset="0"/>
              </a:rPr>
              <a:t>-5,0%</a:t>
            </a:r>
            <a:endParaRPr lang="fr-FR" altLang="fr-FR" sz="2000" b="1" dirty="0">
              <a:solidFill>
                <a:srgbClr val="002060"/>
              </a:solidFill>
              <a:latin typeface="+mn-lt"/>
              <a:ea typeface="Cambria" panose="02040503050406030204" pitchFamily="18" charset="0"/>
              <a:cs typeface="Lucida Sans Unicode" panose="020B0602030504020204" pitchFamily="34" charset="0"/>
            </a:endParaRPr>
          </a:p>
        </p:txBody>
      </p:sp>
      <p:sp>
        <p:nvSpPr>
          <p:cNvPr id="68" name="MaaCommFlc2">
            <a:extLst>
              <a:ext uri="{FF2B5EF4-FFF2-40B4-BE49-F238E27FC236}">
                <a16:creationId xmlns:a16="http://schemas.microsoft.com/office/drawing/2014/main" id="{BBE11939-08D5-4939-501A-F9FB82B3F74A}"/>
              </a:ext>
            </a:extLst>
          </p:cNvPr>
          <p:cNvSpPr/>
          <p:nvPr/>
        </p:nvSpPr>
        <p:spPr>
          <a:xfrm rot="2700000">
            <a:off x="2625136" y="3024152"/>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MaaCommPrx2">
            <a:extLst>
              <a:ext uri="{FF2B5EF4-FFF2-40B4-BE49-F238E27FC236}">
                <a16:creationId xmlns:a16="http://schemas.microsoft.com/office/drawing/2014/main" id="{BE0EF7E8-0BA3-4DF4-4418-0D45B802BAA8}"/>
              </a:ext>
            </a:extLst>
          </p:cNvPr>
          <p:cNvSpPr/>
          <p:nvPr/>
        </p:nvSpPr>
        <p:spPr>
          <a:xfrm>
            <a:off x="1015212" y="2997000"/>
            <a:ext cx="1553444" cy="432000"/>
          </a:xfrm>
          <a:prstGeom prst="rect">
            <a:avLst/>
          </a:prstGeom>
          <a:solidFill>
            <a:srgbClr val="FFB2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365 600 €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89" name="MaaCommPrx5">
            <a:extLst>
              <a:ext uri="{FF2B5EF4-FFF2-40B4-BE49-F238E27FC236}">
                <a16:creationId xmlns:a16="http://schemas.microsoft.com/office/drawing/2014/main" id="{F709AB13-2D34-4636-0705-2E52CC3A2B9D}"/>
              </a:ext>
            </a:extLst>
          </p:cNvPr>
          <p:cNvSpPr/>
          <p:nvPr/>
        </p:nvSpPr>
        <p:spPr>
          <a:xfrm>
            <a:off x="9093282" y="1700856"/>
            <a:ext cx="1553444" cy="432000"/>
          </a:xfrm>
          <a:prstGeom prst="rect">
            <a:avLst/>
          </a:prstGeom>
          <a:solidFill>
            <a:srgbClr val="FFD0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265 000 €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90" name="MaaCommEvo5">
            <a:extLst>
              <a:ext uri="{FF2B5EF4-FFF2-40B4-BE49-F238E27FC236}">
                <a16:creationId xmlns:a16="http://schemas.microsoft.com/office/drawing/2014/main" id="{24DC26B2-7BA3-85E3-8EAB-C8182CDE8177}"/>
              </a:ext>
            </a:extLst>
          </p:cNvPr>
          <p:cNvSpPr txBox="1">
            <a:spLocks noChangeArrowheads="1"/>
          </p:cNvSpPr>
          <p:nvPr/>
        </p:nvSpPr>
        <p:spPr bwMode="auto">
          <a:xfrm>
            <a:off x="11109833" y="1702808"/>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+13%</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1" name="MaaCommFlc5">
            <a:extLst>
              <a:ext uri="{FF2B5EF4-FFF2-40B4-BE49-F238E27FC236}">
                <a16:creationId xmlns:a16="http://schemas.microsoft.com/office/drawing/2014/main" id="{842B2DF3-0272-B3BF-29CA-1CC945BC180B}"/>
              </a:ext>
            </a:extLst>
          </p:cNvPr>
          <p:cNvSpPr/>
          <p:nvPr/>
        </p:nvSpPr>
        <p:spPr>
          <a:xfrm rot="18900000">
            <a:off x="10703206" y="1728008"/>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3" name="MaaCommPrx8">
            <a:extLst>
              <a:ext uri="{FF2B5EF4-FFF2-40B4-BE49-F238E27FC236}">
                <a16:creationId xmlns:a16="http://schemas.microsoft.com/office/drawing/2014/main" id="{156E52D0-31FF-FE04-6997-9373CBD8622F}"/>
              </a:ext>
            </a:extLst>
          </p:cNvPr>
          <p:cNvSpPr/>
          <p:nvPr/>
        </p:nvSpPr>
        <p:spPr>
          <a:xfrm>
            <a:off x="9093282" y="5589288"/>
            <a:ext cx="1553444" cy="432000"/>
          </a:xfrm>
          <a:prstGeom prst="rect">
            <a:avLst/>
          </a:prstGeom>
          <a:solidFill>
            <a:srgbClr val="FFE6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190 000 €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94" name="MaaCommEvo8">
            <a:extLst>
              <a:ext uri="{FF2B5EF4-FFF2-40B4-BE49-F238E27FC236}">
                <a16:creationId xmlns:a16="http://schemas.microsoft.com/office/drawing/2014/main" id="{7C2B92F0-5C62-DB9B-E3EA-06CFADBD7A9F}"/>
              </a:ext>
            </a:extLst>
          </p:cNvPr>
          <p:cNvSpPr txBox="1">
            <a:spLocks noChangeArrowheads="1"/>
          </p:cNvSpPr>
          <p:nvPr/>
        </p:nvSpPr>
        <p:spPr bwMode="auto">
          <a:xfrm>
            <a:off x="11109833" y="5591240"/>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chemeClr val="tx2">
                    <a:lumMod val="75000"/>
                  </a:schemeClr>
                </a:solidFill>
                <a:latin typeface="+mn-lt"/>
                <a:ea typeface="Cambria" panose="02040503050406030204" pitchFamily="18" charset="0"/>
                <a:cs typeface="Lucida Sans Unicode" panose="020B0602030504020204" pitchFamily="34" charset="0"/>
              </a:rPr>
              <a:t>-2,1%</a:t>
            </a:r>
            <a:endParaRPr lang="fr-FR" altLang="fr-FR" sz="1800" b="1" dirty="0">
              <a:solidFill>
                <a:schemeClr val="tx2">
                  <a:lumMod val="75000"/>
                </a:schemeClr>
              </a:solidFill>
              <a:latin typeface="+mn-lt"/>
              <a:ea typeface="Cambria" panose="02040503050406030204" pitchFamily="18" charset="0"/>
              <a:cs typeface="Lucida Sans Unicode" panose="020B0602030504020204" pitchFamily="34" charset="0"/>
            </a:endParaRPr>
          </a:p>
        </p:txBody>
      </p:sp>
      <p:sp>
        <p:nvSpPr>
          <p:cNvPr id="95" name="MaaCommFlc8">
            <a:extLst>
              <a:ext uri="{FF2B5EF4-FFF2-40B4-BE49-F238E27FC236}">
                <a16:creationId xmlns:a16="http://schemas.microsoft.com/office/drawing/2014/main" id="{985033DD-9D23-91DE-C530-31CD14292A23}"/>
              </a:ext>
            </a:extLst>
          </p:cNvPr>
          <p:cNvSpPr/>
          <p:nvPr/>
        </p:nvSpPr>
        <p:spPr>
          <a:xfrm rot="2700000">
            <a:off x="10703206" y="5625280"/>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7" name="MaaCommEvo7">
            <a:extLst>
              <a:ext uri="{FF2B5EF4-FFF2-40B4-BE49-F238E27FC236}">
                <a16:creationId xmlns:a16="http://schemas.microsoft.com/office/drawing/2014/main" id="{DEC922F0-EB17-6EAA-E5BE-1A46C454ADD1}"/>
              </a:ext>
            </a:extLst>
          </p:cNvPr>
          <p:cNvSpPr txBox="1">
            <a:spLocks noChangeArrowheads="1"/>
          </p:cNvSpPr>
          <p:nvPr/>
        </p:nvSpPr>
        <p:spPr bwMode="auto">
          <a:xfrm>
            <a:off x="11115005" y="4295096"/>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+3,4%</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8" name="MaaCommFlc7">
            <a:extLst>
              <a:ext uri="{FF2B5EF4-FFF2-40B4-BE49-F238E27FC236}">
                <a16:creationId xmlns:a16="http://schemas.microsoft.com/office/drawing/2014/main" id="{7534C28C-00E3-D554-AA86-AF4227068758}"/>
              </a:ext>
            </a:extLst>
          </p:cNvPr>
          <p:cNvSpPr/>
          <p:nvPr/>
        </p:nvSpPr>
        <p:spPr>
          <a:xfrm rot="18900000">
            <a:off x="10708378" y="4356008"/>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9" name="MaaCommPrx7">
            <a:extLst>
              <a:ext uri="{FF2B5EF4-FFF2-40B4-BE49-F238E27FC236}">
                <a16:creationId xmlns:a16="http://schemas.microsoft.com/office/drawing/2014/main" id="{39568AAE-B243-DA5F-B46A-E7CE555D17C0}"/>
              </a:ext>
            </a:extLst>
          </p:cNvPr>
          <p:cNvSpPr/>
          <p:nvPr/>
        </p:nvSpPr>
        <p:spPr>
          <a:xfrm>
            <a:off x="9098454" y="4293144"/>
            <a:ext cx="1553444" cy="432000"/>
          </a:xfrm>
          <a:prstGeom prst="rect">
            <a:avLst/>
          </a:prstGeom>
          <a:solidFill>
            <a:srgbClr val="FFD5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248 000 €</a:t>
            </a:r>
            <a:endParaRPr lang="fr-FR" sz="2400" b="1" dirty="0">
              <a:solidFill>
                <a:srgbClr val="002060"/>
              </a:solidFill>
              <a:ea typeface="Cambria" panose="02040503050406030204" pitchFamily="18" charset="0"/>
              <a:cs typeface="Lucida Sans Unicode" panose="020B0602030504020204" pitchFamily="34" charset="0"/>
            </a:endParaRPr>
          </a:p>
        </p:txBody>
      </p:sp>
      <p:sp>
        <p:nvSpPr>
          <p:cNvPr id="102" name="MaaCommPrx6">
            <a:extLst>
              <a:ext uri="{FF2B5EF4-FFF2-40B4-BE49-F238E27FC236}">
                <a16:creationId xmlns:a16="http://schemas.microsoft.com/office/drawing/2014/main" id="{67E7C574-8370-41FE-E5B7-876BD23E0BFF}"/>
              </a:ext>
            </a:extLst>
          </p:cNvPr>
          <p:cNvSpPr/>
          <p:nvPr/>
        </p:nvSpPr>
        <p:spPr>
          <a:xfrm>
            <a:off x="9093282" y="2997000"/>
            <a:ext cx="1553444" cy="432000"/>
          </a:xfrm>
          <a:prstGeom prst="rect">
            <a:avLst/>
          </a:prstGeom>
          <a:solidFill>
            <a:srgbClr val="FFD2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a:solidFill>
                  <a:srgbClr val="002060"/>
                </a:solidFill>
                <a:ea typeface="Cambria" panose="02040503050406030204" pitchFamily="18" charset="0"/>
                <a:cs typeface="Lucida Sans Unicode" panose="020B0602030504020204" pitchFamily="34" charset="0"/>
              </a:rPr>
              <a:t>255 700 €</a:t>
            </a:r>
            <a:endParaRPr lang="fr-FR" sz="2400" b="1" dirty="0">
              <a:solidFill>
                <a:srgbClr val="002060"/>
              </a:solidFill>
              <a:ea typeface="Cambria" panose="02040503050406030204" pitchFamily="18" charset="0"/>
              <a:cs typeface="Lucida Sans Unicode" panose="020B0602030504020204" pitchFamily="34" charset="0"/>
            </a:endParaRPr>
          </a:p>
        </p:txBody>
      </p:sp>
      <p:pic>
        <p:nvPicPr>
          <p:cNvPr id="7" name="Image 6">
            <a:extLst>
              <a:ext uri="{FF2B5EF4-FFF2-40B4-BE49-F238E27FC236}">
                <a16:creationId xmlns:a16="http://schemas.microsoft.com/office/drawing/2014/main" id="{891B7F97-8F73-8785-77BE-85538F2315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2" name="Rectangle 1">
            <a:extLst>
              <a:ext uri="{FF2B5EF4-FFF2-40B4-BE49-F238E27FC236}">
                <a16:creationId xmlns:a16="http://schemas.microsoft.com/office/drawing/2014/main" id="{AF8B3C78-39FA-BED5-B767-F6AC37ADB797}"/>
              </a:ext>
            </a:extLst>
          </p:cNvPr>
          <p:cNvSpPr/>
          <p:nvPr/>
        </p:nvSpPr>
        <p:spPr>
          <a:xfrm>
            <a:off x="1079999" y="582267"/>
            <a:ext cx="10856625" cy="25200"/>
          </a:xfrm>
          <a:prstGeom prst="rect">
            <a:avLst/>
          </a:prstGeom>
          <a:solidFill>
            <a:srgbClr val="FBD0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5" name="MaaCommLib1">
            <a:extLst>
              <a:ext uri="{FF2B5EF4-FFF2-40B4-BE49-F238E27FC236}">
                <a16:creationId xmlns:a16="http://schemas.microsoft.com/office/drawing/2014/main" id="{9BF98D71-658E-D729-3FB0-3C4ABFCC2E63}"/>
              </a:ext>
            </a:extLst>
          </p:cNvPr>
          <p:cNvSpPr txBox="1">
            <a:spLocks noChangeArrowheads="1"/>
          </p:cNvSpPr>
          <p:nvPr/>
        </p:nvSpPr>
        <p:spPr bwMode="auto">
          <a:xfrm>
            <a:off x="911423" y="1037878"/>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203965"/>
                </a:solidFill>
                <a:latin typeface="Lucida Sans Unicode" panose="020B0602030504020204" pitchFamily="34" charset="0"/>
                <a:ea typeface="Cambria" panose="02040503050406030204" pitchFamily="18" charset="0"/>
                <a:cs typeface="Lucida Sans Unicode" panose="020B0602030504020204" pitchFamily="34" charset="0"/>
              </a:rPr>
              <a:t>Mauguio</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8" name="MaaCommLib4">
            <a:extLst>
              <a:ext uri="{FF2B5EF4-FFF2-40B4-BE49-F238E27FC236}">
                <a16:creationId xmlns:a16="http://schemas.microsoft.com/office/drawing/2014/main" id="{37FCA0E8-E899-7099-79F6-4E830BF69286}"/>
              </a:ext>
            </a:extLst>
          </p:cNvPr>
          <p:cNvSpPr txBox="1">
            <a:spLocks noChangeArrowheads="1"/>
          </p:cNvSpPr>
          <p:nvPr/>
        </p:nvSpPr>
        <p:spPr bwMode="auto">
          <a:xfrm>
            <a:off x="911423" y="4926310"/>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Frontignan</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9" name="MaaCommLib3">
            <a:extLst>
              <a:ext uri="{FF2B5EF4-FFF2-40B4-BE49-F238E27FC236}">
                <a16:creationId xmlns:a16="http://schemas.microsoft.com/office/drawing/2014/main" id="{8935A1FB-8803-936C-8D93-7793EF7B6782}"/>
              </a:ext>
            </a:extLst>
          </p:cNvPr>
          <p:cNvSpPr txBox="1">
            <a:spLocks noChangeArrowheads="1"/>
          </p:cNvSpPr>
          <p:nvPr/>
        </p:nvSpPr>
        <p:spPr bwMode="auto">
          <a:xfrm>
            <a:off x="910799" y="3630166"/>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Sète</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0" name="MaaCommLib2">
            <a:extLst>
              <a:ext uri="{FF2B5EF4-FFF2-40B4-BE49-F238E27FC236}">
                <a16:creationId xmlns:a16="http://schemas.microsoft.com/office/drawing/2014/main" id="{6D09C37A-9802-C755-AC35-8386288E7E92}"/>
              </a:ext>
            </a:extLst>
          </p:cNvPr>
          <p:cNvSpPr txBox="1">
            <a:spLocks noChangeArrowheads="1"/>
          </p:cNvSpPr>
          <p:nvPr/>
        </p:nvSpPr>
        <p:spPr bwMode="auto">
          <a:xfrm>
            <a:off x="911423" y="2334022"/>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Montpellier</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2" name="MaaCommLib5">
            <a:extLst>
              <a:ext uri="{FF2B5EF4-FFF2-40B4-BE49-F238E27FC236}">
                <a16:creationId xmlns:a16="http://schemas.microsoft.com/office/drawing/2014/main" id="{4EF5F35E-1424-9A42-FCDF-0BD9756C35A9}"/>
              </a:ext>
            </a:extLst>
          </p:cNvPr>
          <p:cNvSpPr txBox="1">
            <a:spLocks noChangeArrowheads="1"/>
          </p:cNvSpPr>
          <p:nvPr/>
        </p:nvSpPr>
        <p:spPr bwMode="auto">
          <a:xfrm>
            <a:off x="8989493" y="1037878"/>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Marseillan</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3" name="MaaCommLib8">
            <a:extLst>
              <a:ext uri="{FF2B5EF4-FFF2-40B4-BE49-F238E27FC236}">
                <a16:creationId xmlns:a16="http://schemas.microsoft.com/office/drawing/2014/main" id="{F9886D20-B489-C642-524E-E79E69B2ADCA}"/>
              </a:ext>
            </a:extLst>
          </p:cNvPr>
          <p:cNvSpPr txBox="1">
            <a:spLocks noChangeArrowheads="1"/>
          </p:cNvSpPr>
          <p:nvPr/>
        </p:nvSpPr>
        <p:spPr bwMode="auto">
          <a:xfrm>
            <a:off x="8989493" y="4926310"/>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Béziers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4" name="MaaCommLib7">
            <a:extLst>
              <a:ext uri="{FF2B5EF4-FFF2-40B4-BE49-F238E27FC236}">
                <a16:creationId xmlns:a16="http://schemas.microsoft.com/office/drawing/2014/main" id="{E62302F2-3F5D-A9DA-6957-B3ABDC7F4D5E}"/>
              </a:ext>
            </a:extLst>
          </p:cNvPr>
          <p:cNvSpPr txBox="1">
            <a:spLocks noChangeArrowheads="1"/>
          </p:cNvSpPr>
          <p:nvPr/>
        </p:nvSpPr>
        <p:spPr bwMode="auto">
          <a:xfrm>
            <a:off x="8989199" y="3630166"/>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Agde</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5" name="MaaCommLib6">
            <a:extLst>
              <a:ext uri="{FF2B5EF4-FFF2-40B4-BE49-F238E27FC236}">
                <a16:creationId xmlns:a16="http://schemas.microsoft.com/office/drawing/2014/main" id="{85B75BF6-3CE0-6EF7-F74C-BB26EB8F54BA}"/>
              </a:ext>
            </a:extLst>
          </p:cNvPr>
          <p:cNvSpPr txBox="1">
            <a:spLocks noChangeArrowheads="1"/>
          </p:cNvSpPr>
          <p:nvPr/>
        </p:nvSpPr>
        <p:spPr bwMode="auto">
          <a:xfrm>
            <a:off x="8989493" y="2334022"/>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Lunel</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6" name="MaaCommFlc6">
            <a:extLst>
              <a:ext uri="{FF2B5EF4-FFF2-40B4-BE49-F238E27FC236}">
                <a16:creationId xmlns:a16="http://schemas.microsoft.com/office/drawing/2014/main" id="{321ADFF5-16DF-17C5-1542-A9D30DF261DA}"/>
              </a:ext>
            </a:extLst>
          </p:cNvPr>
          <p:cNvSpPr/>
          <p:nvPr/>
        </p:nvSpPr>
        <p:spPr>
          <a:xfrm>
            <a:off x="10703206" y="3032953"/>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MaaCommEvo6">
            <a:extLst>
              <a:ext uri="{FF2B5EF4-FFF2-40B4-BE49-F238E27FC236}">
                <a16:creationId xmlns:a16="http://schemas.microsoft.com/office/drawing/2014/main" id="{5CCE3A77-0F0D-3DDA-A0C1-2EA72E47162D}"/>
              </a:ext>
            </a:extLst>
          </p:cNvPr>
          <p:cNvSpPr txBox="1">
            <a:spLocks noChangeArrowheads="1"/>
          </p:cNvSpPr>
          <p:nvPr/>
        </p:nvSpPr>
        <p:spPr bwMode="auto">
          <a:xfrm>
            <a:off x="11109833" y="3025189"/>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-0,2%</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11" name="Carto">
            <a:extLst>
              <a:ext uri="{FF2B5EF4-FFF2-40B4-BE49-F238E27FC236}">
                <a16:creationId xmlns:a16="http://schemas.microsoft.com/office/drawing/2014/main" id="{E50B0588-5054-BCCA-EF87-D673345FEEB0}"/>
              </a:ext>
            </a:extLst>
          </p:cNvPr>
          <p:cNvSpPr/>
          <p:nvPr/>
        </p:nvSpPr>
        <p:spPr>
          <a:xfrm>
            <a:off x="3973528" y="974753"/>
            <a:ext cx="5004334" cy="500129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44806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MaaCartoPrixComm">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344F2E-126E-6D09-C84E-45B8542807AB}"/>
              </a:ext>
            </a:extLst>
          </p:cNvPr>
          <p:cNvSpPr/>
          <p:nvPr/>
        </p:nvSpPr>
        <p:spPr>
          <a:xfrm>
            <a:off x="-9211" y="-2961"/>
            <a:ext cx="768820" cy="6372000"/>
          </a:xfrm>
          <a:prstGeom prst="rect">
            <a:avLst/>
          </a:prstGeom>
          <a:solidFill>
            <a:srgbClr val="FBD06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34</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32" name="Rectangle 31">
            <a:extLst>
              <a:ext uri="{FF2B5EF4-FFF2-40B4-BE49-F238E27FC236}">
                <a16:creationId xmlns:a16="http://schemas.microsoft.com/office/drawing/2014/main" id="{43AAA463-0DFF-5531-04A5-0C0AFD96CFBC}"/>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de vente médians et évolutions sur 1 an par commune</a:t>
            </a:r>
          </a:p>
        </p:txBody>
      </p:sp>
      <p:pic>
        <p:nvPicPr>
          <p:cNvPr id="7" name="Image 6">
            <a:extLst>
              <a:ext uri="{FF2B5EF4-FFF2-40B4-BE49-F238E27FC236}">
                <a16:creationId xmlns:a16="http://schemas.microsoft.com/office/drawing/2014/main" id="{722F4E54-E188-0852-3800-66843D972A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2" name="Rectangle 1">
            <a:extLst>
              <a:ext uri="{FF2B5EF4-FFF2-40B4-BE49-F238E27FC236}">
                <a16:creationId xmlns:a16="http://schemas.microsoft.com/office/drawing/2014/main" id="{2E9693C7-983D-B727-9AF1-1BE322B0EFF0}"/>
              </a:ext>
            </a:extLst>
          </p:cNvPr>
          <p:cNvSpPr/>
          <p:nvPr/>
        </p:nvSpPr>
        <p:spPr>
          <a:xfrm>
            <a:off x="1079999" y="582267"/>
            <a:ext cx="10856625" cy="25200"/>
          </a:xfrm>
          <a:prstGeom prst="rect">
            <a:avLst/>
          </a:prstGeom>
          <a:solidFill>
            <a:srgbClr val="FBD0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18" name="ZoneTexte 19">
            <a:extLst>
              <a:ext uri="{FF2B5EF4-FFF2-40B4-BE49-F238E27FC236}">
                <a16:creationId xmlns:a16="http://schemas.microsoft.com/office/drawing/2014/main" id="{8FF329B0-3051-56D7-6C40-6AE71D84825C}"/>
              </a:ext>
            </a:extLst>
          </p:cNvPr>
          <p:cNvSpPr txBox="1">
            <a:spLocks noChangeArrowheads="1"/>
          </p:cNvSpPr>
          <p:nvPr/>
        </p:nvSpPr>
        <p:spPr bwMode="auto">
          <a:xfrm>
            <a:off x="3908863" y="794259"/>
            <a:ext cx="2961283" cy="461665"/>
          </a:xfrm>
          <a:prstGeom prst="rect">
            <a:avLst/>
          </a:prstGeom>
          <a:solidFill>
            <a:schemeClr val="bg1"/>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FBD065"/>
                </a:solidFill>
                <a:latin typeface="+mj-lt"/>
                <a:ea typeface="Cambria" panose="02040503050406030204" pitchFamily="18" charset="0"/>
                <a:cs typeface="Lucida Sans Unicode" panose="020B0602030504020204" pitchFamily="34" charset="0"/>
              </a:rPr>
              <a:t>+ de 300 000 €</a:t>
            </a:r>
            <a:endParaRPr lang="fr-FR" altLang="fr-FR" sz="2400" b="1" baseline="30000" dirty="0">
              <a:solidFill>
                <a:srgbClr val="FBD065"/>
              </a:solidFill>
              <a:latin typeface="+mj-lt"/>
              <a:ea typeface="Cambria" panose="02040503050406030204" pitchFamily="18" charset="0"/>
              <a:cs typeface="Lucida Sans Unicode" panose="020B0602030504020204" pitchFamily="34" charset="0"/>
            </a:endParaRPr>
          </a:p>
        </p:txBody>
      </p:sp>
      <p:sp>
        <p:nvSpPr>
          <p:cNvPr id="19" name="NomPrefect">
            <a:extLst>
              <a:ext uri="{FF2B5EF4-FFF2-40B4-BE49-F238E27FC236}">
                <a16:creationId xmlns:a16="http://schemas.microsoft.com/office/drawing/2014/main" id="{B2B54DE7-D0DF-7183-BB8B-CBB5248344E5}"/>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graphicFrame>
        <p:nvGraphicFramePr>
          <p:cNvPr id="3" name="Tableau 2">
            <a:extLst>
              <a:ext uri="{FF2B5EF4-FFF2-40B4-BE49-F238E27FC236}">
                <a16:creationId xmlns:a16="http://schemas.microsoft.com/office/drawing/2014/main" id="{19EA38F9-3B39-3642-0593-D436D555CD03}"/>
              </a:ext>
            </a:extLst>
          </p:cNvPr>
          <p:cNvGraphicFramePr>
            <a:graphicFrameLocks noGrp="1"/>
          </p:cNvGraphicFramePr>
          <p:nvPr>
            <p:extLst>
              <p:ext uri="{D42A27DB-BD31-4B8C-83A1-F6EECF244321}">
                <p14:modId xmlns:p14="http://schemas.microsoft.com/office/powerpoint/2010/main" val="3031785051"/>
              </p:ext>
            </p:extLst>
          </p:nvPr>
        </p:nvGraphicFramePr>
        <p:xfrm>
          <a:off x="1079999" y="1598898"/>
          <a:ext cx="5120836" cy="3943350"/>
        </p:xfrm>
        <a:graphic>
          <a:graphicData uri="http://schemas.openxmlformats.org/drawingml/2006/table">
            <a:tbl>
              <a:tblPr/>
              <a:tblGrid>
                <a:gridCol w="2236742">
                  <a:extLst>
                    <a:ext uri="{9D8B030D-6E8A-4147-A177-3AD203B41FA5}">
                      <a16:colId xmlns:a16="http://schemas.microsoft.com/office/drawing/2014/main" val="3426339857"/>
                    </a:ext>
                  </a:extLst>
                </a:gridCol>
                <a:gridCol w="1324195">
                  <a:extLst>
                    <a:ext uri="{9D8B030D-6E8A-4147-A177-3AD203B41FA5}">
                      <a16:colId xmlns:a16="http://schemas.microsoft.com/office/drawing/2014/main" val="1944151076"/>
                    </a:ext>
                  </a:extLst>
                </a:gridCol>
                <a:gridCol w="1559899">
                  <a:extLst>
                    <a:ext uri="{9D8B030D-6E8A-4147-A177-3AD203B41FA5}">
                      <a16:colId xmlns:a16="http://schemas.microsoft.com/office/drawing/2014/main" val="3958598420"/>
                    </a:ext>
                  </a:extLst>
                </a:gridCol>
              </a:tblGrid>
              <a:tr h="609600">
                <a:tc>
                  <a:txBody>
                    <a:bodyPr/>
                    <a:lstStyle/>
                    <a:p>
                      <a:pPr algn="l" fontAlgn="ctr">
                        <a:buNone/>
                      </a:pPr>
                      <a:r>
                        <a:rPr lang="fr-FR" sz="1800" b="1" i="0" u="none" strike="noStrike">
                          <a:solidFill>
                            <a:srgbClr val="002060"/>
                          </a:solidFill>
                          <a:effectLst/>
                          <a:latin typeface="Lucida Sans Unicode" panose="020B0602030504020204" pitchFamily="34" charset="0"/>
                        </a:rPr>
                        <a:t>Communes</a:t>
                      </a:r>
                    </a:p>
                  </a:txBody>
                  <a:tcPr marL="72000"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800" b="1" i="0" u="none" strike="noStrike">
                          <a:solidFill>
                            <a:srgbClr val="002060"/>
                          </a:solidFill>
                          <a:effectLst/>
                          <a:latin typeface="Lucida Sans Unicode" panose="020B0602030504020204" pitchFamily="34" charset="0"/>
                        </a:rPr>
                        <a:t>Prix médians</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800" b="1" i="0" u="none" strike="noStrike" dirty="0">
                          <a:solidFill>
                            <a:srgbClr val="002060"/>
                          </a:solidFill>
                          <a:effectLst/>
                          <a:latin typeface="Lucida Sans Unicode" panose="020B0602030504020204" pitchFamily="34" charset="0"/>
                        </a:rPr>
                        <a:t>Évolutions</a:t>
                      </a:r>
                    </a:p>
                    <a:p>
                      <a:pPr algn="r" fontAlgn="ctr">
                        <a:buNone/>
                      </a:pPr>
                      <a:r>
                        <a:rPr lang="fr-FR" sz="1800" b="1" i="0" u="none" strike="noStrike" dirty="0">
                          <a:solidFill>
                            <a:srgbClr val="002060"/>
                          </a:solidFill>
                          <a:effectLst/>
                          <a:latin typeface="Lucida Sans Unicode" panose="020B0602030504020204" pitchFamily="34" charset="0"/>
                        </a:rPr>
                        <a:t>sur 1 an</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825242337"/>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Castelnau-le-Lez</a:t>
                      </a:r>
                    </a:p>
                  </a:txBody>
                  <a:tcPr marL="72000"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498 500 €</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-4,0%</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113410895"/>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La Grande-Motte</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489 100 €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-7,0%</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1553443098"/>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Lattes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459 600 €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-4,2%</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164189993"/>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Clapiers</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453 000 €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-4,7%</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1473895723"/>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Saint-Gély-du-Fesc</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448 300 €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-8,2%</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091319391"/>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Pérols</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439 900 €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-1,0%</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661840551"/>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Prades-le-Lez</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413 400 €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-5,7%</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838707771"/>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Saint-Jean-de-Védas</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411 500 €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-4,9%</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1363890557"/>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Teyran</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404 300 €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-18,5%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3661328132"/>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Palavas-les-Flots</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397 500 €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8,2%</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1157116031"/>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Castries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393 100 €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-1,0%</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734963785"/>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Saint-Georges-d'Orques</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385 200 €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14,3%</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2773339371"/>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Mauguio</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380 000 €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-0,7%</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730788635"/>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Le Crès</a:t>
                      </a:r>
                    </a:p>
                  </a:txBody>
                  <a:tcPr marL="72000"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380 000 €</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-7,6%</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extLst>
                  <a:ext uri="{0D108BD9-81ED-4DB2-BD59-A6C34878D82A}">
                    <a16:rowId xmlns:a16="http://schemas.microsoft.com/office/drawing/2014/main" val="3135589108"/>
                  </a:ext>
                </a:extLst>
              </a:tr>
            </a:tbl>
          </a:graphicData>
        </a:graphic>
      </p:graphicFrame>
      <p:graphicFrame>
        <p:nvGraphicFramePr>
          <p:cNvPr id="8" name="Tableau 7">
            <a:extLst>
              <a:ext uri="{FF2B5EF4-FFF2-40B4-BE49-F238E27FC236}">
                <a16:creationId xmlns:a16="http://schemas.microsoft.com/office/drawing/2014/main" id="{CB3150D6-2689-2C36-ECB0-1F0B1D2D81E2}"/>
              </a:ext>
            </a:extLst>
          </p:cNvPr>
          <p:cNvGraphicFramePr>
            <a:graphicFrameLocks noGrp="1"/>
          </p:cNvGraphicFramePr>
          <p:nvPr>
            <p:extLst>
              <p:ext uri="{D42A27DB-BD31-4B8C-83A1-F6EECF244321}">
                <p14:modId xmlns:p14="http://schemas.microsoft.com/office/powerpoint/2010/main" val="63427203"/>
              </p:ext>
            </p:extLst>
          </p:nvPr>
        </p:nvGraphicFramePr>
        <p:xfrm>
          <a:off x="6642539" y="1598898"/>
          <a:ext cx="5120836" cy="3943350"/>
        </p:xfrm>
        <a:graphic>
          <a:graphicData uri="http://schemas.openxmlformats.org/drawingml/2006/table">
            <a:tbl>
              <a:tblPr/>
              <a:tblGrid>
                <a:gridCol w="2481572">
                  <a:extLst>
                    <a:ext uri="{9D8B030D-6E8A-4147-A177-3AD203B41FA5}">
                      <a16:colId xmlns:a16="http://schemas.microsoft.com/office/drawing/2014/main" val="2299733241"/>
                    </a:ext>
                  </a:extLst>
                </a:gridCol>
                <a:gridCol w="1194511">
                  <a:extLst>
                    <a:ext uri="{9D8B030D-6E8A-4147-A177-3AD203B41FA5}">
                      <a16:colId xmlns:a16="http://schemas.microsoft.com/office/drawing/2014/main" val="2573573096"/>
                    </a:ext>
                  </a:extLst>
                </a:gridCol>
                <a:gridCol w="1444753">
                  <a:extLst>
                    <a:ext uri="{9D8B030D-6E8A-4147-A177-3AD203B41FA5}">
                      <a16:colId xmlns:a16="http://schemas.microsoft.com/office/drawing/2014/main" val="1845003366"/>
                    </a:ext>
                  </a:extLst>
                </a:gridCol>
              </a:tblGrid>
              <a:tr h="609600">
                <a:tc>
                  <a:txBody>
                    <a:bodyPr/>
                    <a:lstStyle/>
                    <a:p>
                      <a:pPr algn="l" fontAlgn="ctr">
                        <a:buNone/>
                      </a:pPr>
                      <a:r>
                        <a:rPr lang="fr-FR" sz="1800" b="1" i="0" u="none" strike="noStrike" dirty="0">
                          <a:solidFill>
                            <a:srgbClr val="002060"/>
                          </a:solidFill>
                          <a:effectLst/>
                          <a:latin typeface="Lucida Sans Unicode" panose="020B0602030504020204" pitchFamily="34" charset="0"/>
                        </a:rPr>
                        <a:t>Communes</a:t>
                      </a:r>
                    </a:p>
                  </a:txBody>
                  <a:tcPr marL="72000"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800" b="1" i="0" u="none" strike="noStrike">
                          <a:solidFill>
                            <a:srgbClr val="002060"/>
                          </a:solidFill>
                          <a:effectLst/>
                          <a:latin typeface="Lucida Sans Unicode" panose="020B0602030504020204" pitchFamily="34" charset="0"/>
                        </a:rPr>
                        <a:t>Prix médians</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800" b="1" i="0" u="none" strike="noStrike">
                          <a:solidFill>
                            <a:srgbClr val="002060"/>
                          </a:solidFill>
                          <a:effectLst/>
                          <a:latin typeface="Lucida Sans Unicode" panose="020B0602030504020204" pitchFamily="34" charset="0"/>
                        </a:rPr>
                        <a:t>Évolutions sur 1 an</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1778769134"/>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Montpellier</a:t>
                      </a:r>
                    </a:p>
                  </a:txBody>
                  <a:tcPr marL="72000"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365 600 €</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-5,0%</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504323519"/>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Mireval</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361 000 €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0,7%</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1463456139"/>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Balaruc-les-Bains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360 000 €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-7,7%</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610016816"/>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Sète</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358 000 €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34270456"/>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Baillargues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357 900 €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-11,0%</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899645624"/>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Villeneuve-lès-Maguelone</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353 500 €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-0,4%</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2204454191"/>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Vendargues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351 200 €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-15,4%</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449495531"/>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Pignan</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345 600 €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4,0%</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2502890"/>
                  </a:ext>
                </a:extLst>
              </a:tr>
              <a:tr h="238125">
                <a:tc>
                  <a:txBody>
                    <a:bodyPr/>
                    <a:lstStyle/>
                    <a:p>
                      <a:pPr algn="l" fontAlgn="ctr">
                        <a:buNone/>
                      </a:pPr>
                      <a:r>
                        <a:rPr lang="fr-FR" sz="1400" b="0" i="0" u="none" strike="noStrike">
                          <a:solidFill>
                            <a:srgbClr val="002060"/>
                          </a:solidFill>
                          <a:effectLst/>
                          <a:latin typeface="Lucida Sans Unicode" panose="020B0602030504020204" pitchFamily="34" charset="0"/>
                        </a:rPr>
                        <a:t>Grabels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342 500 €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-5,3%</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018138420"/>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Juvignac</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332 000 €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-3,6%</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2007907961"/>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Poussan</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328 100 €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-1,0%</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557528343"/>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Cournonterral</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324 500 €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-1,5%</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859638631"/>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Mèze</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312 000 €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-7,3%</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051109252"/>
                  </a:ext>
                </a:extLst>
              </a:tr>
              <a:tr h="238125">
                <a:tc>
                  <a:txBody>
                    <a:bodyPr/>
                    <a:lstStyle/>
                    <a:p>
                      <a:pPr algn="l" fontAlgn="ctr">
                        <a:buNone/>
                      </a:pPr>
                      <a:r>
                        <a:rPr lang="fr-FR" sz="1400" b="0" i="0" u="none" strike="noStrike" dirty="0">
                          <a:solidFill>
                            <a:srgbClr val="002060"/>
                          </a:solidFill>
                          <a:effectLst/>
                          <a:latin typeface="Lucida Sans Unicode" panose="020B0602030504020204" pitchFamily="34" charset="0"/>
                        </a:rPr>
                        <a:t>Fabrègues</a:t>
                      </a:r>
                    </a:p>
                  </a:txBody>
                  <a:tcPr marL="72000"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311 600 €</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-7,7%</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extLst>
                  <a:ext uri="{0D108BD9-81ED-4DB2-BD59-A6C34878D82A}">
                    <a16:rowId xmlns:a16="http://schemas.microsoft.com/office/drawing/2014/main" val="1584580399"/>
                  </a:ext>
                </a:extLst>
              </a:tr>
            </a:tbl>
          </a:graphicData>
        </a:graphic>
      </p:graphicFrame>
      <p:sp>
        <p:nvSpPr>
          <p:cNvPr id="9" name="ZoneTexte 8">
            <a:extLst>
              <a:ext uri="{FF2B5EF4-FFF2-40B4-BE49-F238E27FC236}">
                <a16:creationId xmlns:a16="http://schemas.microsoft.com/office/drawing/2014/main" id="{112BF667-5356-E469-E631-D9B3DA21162F}"/>
              </a:ext>
            </a:extLst>
          </p:cNvPr>
          <p:cNvSpPr txBox="1"/>
          <p:nvPr/>
        </p:nvSpPr>
        <p:spPr>
          <a:xfrm>
            <a:off x="10207690" y="5608223"/>
            <a:ext cx="1555685" cy="292388"/>
          </a:xfrm>
          <a:prstGeom prst="rect">
            <a:avLst/>
          </a:prstGeom>
          <a:noFill/>
        </p:spPr>
        <p:txBody>
          <a:bodyPr wrap="square" rtlCol="0">
            <a:spAutoFit/>
          </a:bodyPr>
          <a:lstStyle/>
          <a:p>
            <a:r>
              <a:rPr lang="fr-FR" sz="1300" i="1" dirty="0" err="1">
                <a:solidFill>
                  <a:srgbClr val="002060"/>
                </a:solidFill>
              </a:rPr>
              <a:t>nd</a:t>
            </a:r>
            <a:r>
              <a:rPr lang="fr-FR" sz="1300" i="1" dirty="0">
                <a:solidFill>
                  <a:srgbClr val="002060"/>
                </a:solidFill>
              </a:rPr>
              <a:t>* : non disponible</a:t>
            </a:r>
          </a:p>
        </p:txBody>
      </p:sp>
    </p:spTree>
    <p:extLst>
      <p:ext uri="{BB962C8B-B14F-4D97-AF65-F5344CB8AC3E}">
        <p14:creationId xmlns:p14="http://schemas.microsoft.com/office/powerpoint/2010/main" val="1826714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DD129-E52D-0A36-AA8A-D4FA46708F5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C26DCBD-FB4E-17A6-2792-7841C98D2C95}"/>
              </a:ext>
            </a:extLst>
          </p:cNvPr>
          <p:cNvSpPr/>
          <p:nvPr/>
        </p:nvSpPr>
        <p:spPr>
          <a:xfrm>
            <a:off x="-9211" y="-2961"/>
            <a:ext cx="768820" cy="6372000"/>
          </a:xfrm>
          <a:prstGeom prst="rect">
            <a:avLst/>
          </a:prstGeom>
          <a:solidFill>
            <a:srgbClr val="FBD06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37F3A52E-7EAC-1364-A980-8FC387058940}"/>
              </a:ext>
            </a:extLst>
          </p:cNvPr>
          <p:cNvSpPr>
            <a:spLocks noGrp="1"/>
          </p:cNvSpPr>
          <p:nvPr>
            <p:ph type="sldNum" sz="quarter" idx="12"/>
          </p:nvPr>
        </p:nvSpPr>
        <p:spPr/>
        <p:txBody>
          <a:bodyPr/>
          <a:lstStyle/>
          <a:p>
            <a:pPr>
              <a:defRPr/>
            </a:pPr>
            <a:fld id="{28F0AC01-1ADD-4174-BAA6-E4F0FB6F5721}" type="slidenum">
              <a:rPr lang="fr-FR" smtClean="0"/>
              <a:pPr>
                <a:defRPr/>
              </a:pPr>
              <a:t>35</a:t>
            </a:fld>
            <a:endParaRPr lang="fr-FR" dirty="0"/>
          </a:p>
        </p:txBody>
      </p:sp>
      <p:graphicFrame>
        <p:nvGraphicFramePr>
          <p:cNvPr id="30" name="Graphique 29">
            <a:extLst>
              <a:ext uri="{FF2B5EF4-FFF2-40B4-BE49-F238E27FC236}">
                <a16:creationId xmlns:a16="http://schemas.microsoft.com/office/drawing/2014/main" id="{F03E71F1-C922-B89C-1FDB-8567B957FCFC}"/>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32" name="Rectangle 31">
            <a:extLst>
              <a:ext uri="{FF2B5EF4-FFF2-40B4-BE49-F238E27FC236}">
                <a16:creationId xmlns:a16="http://schemas.microsoft.com/office/drawing/2014/main" id="{4605A504-175F-8A37-E3F5-0BEF54514390}"/>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de vente médians et évolutions sur 1 an par commune</a:t>
            </a:r>
          </a:p>
        </p:txBody>
      </p:sp>
      <p:pic>
        <p:nvPicPr>
          <p:cNvPr id="7" name="Image 6">
            <a:extLst>
              <a:ext uri="{FF2B5EF4-FFF2-40B4-BE49-F238E27FC236}">
                <a16:creationId xmlns:a16="http://schemas.microsoft.com/office/drawing/2014/main" id="{6BCC01BD-1499-77CC-2A81-A3CC290E2B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2" name="Rectangle 1">
            <a:extLst>
              <a:ext uri="{FF2B5EF4-FFF2-40B4-BE49-F238E27FC236}">
                <a16:creationId xmlns:a16="http://schemas.microsoft.com/office/drawing/2014/main" id="{FBF09DAA-7EF3-F383-F87B-132DC7670958}"/>
              </a:ext>
            </a:extLst>
          </p:cNvPr>
          <p:cNvSpPr/>
          <p:nvPr/>
        </p:nvSpPr>
        <p:spPr>
          <a:xfrm>
            <a:off x="1079999" y="582267"/>
            <a:ext cx="10856625" cy="25200"/>
          </a:xfrm>
          <a:prstGeom prst="rect">
            <a:avLst/>
          </a:prstGeom>
          <a:solidFill>
            <a:srgbClr val="FBD0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18" name="ZoneTexte 19">
            <a:extLst>
              <a:ext uri="{FF2B5EF4-FFF2-40B4-BE49-F238E27FC236}">
                <a16:creationId xmlns:a16="http://schemas.microsoft.com/office/drawing/2014/main" id="{686FF8D2-E25E-20C0-F637-D60CF3C93C09}"/>
              </a:ext>
            </a:extLst>
          </p:cNvPr>
          <p:cNvSpPr txBox="1">
            <a:spLocks noChangeArrowheads="1"/>
          </p:cNvSpPr>
          <p:nvPr/>
        </p:nvSpPr>
        <p:spPr bwMode="auto">
          <a:xfrm>
            <a:off x="3945439" y="794259"/>
            <a:ext cx="3378905" cy="461665"/>
          </a:xfrm>
          <a:prstGeom prst="rect">
            <a:avLst/>
          </a:prstGeom>
          <a:solidFill>
            <a:schemeClr val="bg1"/>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FBD065"/>
                </a:solidFill>
                <a:latin typeface="+mj-lt"/>
                <a:ea typeface="Cambria" panose="02040503050406030204" pitchFamily="18" charset="0"/>
                <a:cs typeface="Lucida Sans Unicode" panose="020B0602030504020204" pitchFamily="34" charset="0"/>
              </a:rPr>
              <a:t>de 200 000 € à 300 000 €</a:t>
            </a:r>
            <a:endParaRPr lang="fr-FR" altLang="fr-FR" sz="2400" b="1" baseline="30000" dirty="0">
              <a:solidFill>
                <a:srgbClr val="FBD065"/>
              </a:solidFill>
              <a:latin typeface="+mj-lt"/>
              <a:ea typeface="Cambria" panose="02040503050406030204" pitchFamily="18" charset="0"/>
              <a:cs typeface="Lucida Sans Unicode" panose="020B0602030504020204" pitchFamily="34" charset="0"/>
            </a:endParaRPr>
          </a:p>
        </p:txBody>
      </p:sp>
      <p:sp>
        <p:nvSpPr>
          <p:cNvPr id="19" name="NomPrefect">
            <a:extLst>
              <a:ext uri="{FF2B5EF4-FFF2-40B4-BE49-F238E27FC236}">
                <a16:creationId xmlns:a16="http://schemas.microsoft.com/office/drawing/2014/main" id="{B5093B22-D1B9-9BDC-4E36-4311667E97DB}"/>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graphicFrame>
        <p:nvGraphicFramePr>
          <p:cNvPr id="8" name="Tableau 7">
            <a:extLst>
              <a:ext uri="{FF2B5EF4-FFF2-40B4-BE49-F238E27FC236}">
                <a16:creationId xmlns:a16="http://schemas.microsoft.com/office/drawing/2014/main" id="{97FC4035-086C-8AF4-495E-7683CF29F8C6}"/>
              </a:ext>
            </a:extLst>
          </p:cNvPr>
          <p:cNvGraphicFramePr>
            <a:graphicFrameLocks noGrp="1"/>
          </p:cNvGraphicFramePr>
          <p:nvPr>
            <p:extLst>
              <p:ext uri="{D42A27DB-BD31-4B8C-83A1-F6EECF244321}">
                <p14:modId xmlns:p14="http://schemas.microsoft.com/office/powerpoint/2010/main" val="2687887974"/>
              </p:ext>
            </p:extLst>
          </p:nvPr>
        </p:nvGraphicFramePr>
        <p:xfrm>
          <a:off x="1079999" y="1598898"/>
          <a:ext cx="5120837" cy="4525968"/>
        </p:xfrm>
        <a:graphic>
          <a:graphicData uri="http://schemas.openxmlformats.org/drawingml/2006/table">
            <a:tbl>
              <a:tblPr/>
              <a:tblGrid>
                <a:gridCol w="2481573">
                  <a:extLst>
                    <a:ext uri="{9D8B030D-6E8A-4147-A177-3AD203B41FA5}">
                      <a16:colId xmlns:a16="http://schemas.microsoft.com/office/drawing/2014/main" val="2281194293"/>
                    </a:ext>
                  </a:extLst>
                </a:gridCol>
                <a:gridCol w="1206371">
                  <a:extLst>
                    <a:ext uri="{9D8B030D-6E8A-4147-A177-3AD203B41FA5}">
                      <a16:colId xmlns:a16="http://schemas.microsoft.com/office/drawing/2014/main" val="2416585063"/>
                    </a:ext>
                  </a:extLst>
                </a:gridCol>
                <a:gridCol w="1432893">
                  <a:extLst>
                    <a:ext uri="{9D8B030D-6E8A-4147-A177-3AD203B41FA5}">
                      <a16:colId xmlns:a16="http://schemas.microsoft.com/office/drawing/2014/main" val="540780973"/>
                    </a:ext>
                  </a:extLst>
                </a:gridCol>
              </a:tblGrid>
              <a:tr h="592355">
                <a:tc>
                  <a:txBody>
                    <a:bodyPr/>
                    <a:lstStyle/>
                    <a:p>
                      <a:pPr algn="l" fontAlgn="ctr">
                        <a:buNone/>
                      </a:pPr>
                      <a:r>
                        <a:rPr lang="fr-FR" sz="1700" b="1" i="0" u="none" strike="noStrike">
                          <a:solidFill>
                            <a:srgbClr val="002060"/>
                          </a:solidFill>
                          <a:effectLst/>
                          <a:latin typeface="Lucida Sans Unicode" panose="020B0602030504020204" pitchFamily="34" charset="0"/>
                        </a:rPr>
                        <a:t>Communes</a:t>
                      </a:r>
                    </a:p>
                  </a:txBody>
                  <a:tcPr marL="72000" marR="9256" marT="9256"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700" b="1" i="0" u="none" strike="noStrike">
                          <a:solidFill>
                            <a:srgbClr val="002060"/>
                          </a:solidFill>
                          <a:effectLst/>
                          <a:latin typeface="Lucida Sans Unicode" panose="020B0602030504020204" pitchFamily="34" charset="0"/>
                        </a:rPr>
                        <a:t>Prix médians</a:t>
                      </a:r>
                    </a:p>
                  </a:txBody>
                  <a:tcPr marL="9256" marR="9256" marT="9256"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700" b="1" i="0" u="none" strike="noStrike">
                          <a:solidFill>
                            <a:srgbClr val="002060"/>
                          </a:solidFill>
                          <a:effectLst/>
                          <a:latin typeface="Lucida Sans Unicode" panose="020B0602030504020204" pitchFamily="34" charset="0"/>
                        </a:rPr>
                        <a:t>Évolutions sur 1 an</a:t>
                      </a:r>
                    </a:p>
                  </a:txBody>
                  <a:tcPr marL="9256" marR="9256" marT="9256"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688780746"/>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Gigean</a:t>
                      </a:r>
                    </a:p>
                  </a:txBody>
                  <a:tcPr marL="72000" marR="9256" marT="9256"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293 300 €</a:t>
                      </a:r>
                    </a:p>
                  </a:txBody>
                  <a:tcPr marL="9256" marR="9256" marT="9256"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-3,3%</a:t>
                      </a:r>
                    </a:p>
                  </a:txBody>
                  <a:tcPr marL="9256" marR="9256" marT="9256"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454515260"/>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Frontignan</a:t>
                      </a:r>
                    </a:p>
                  </a:txBody>
                  <a:tcPr marL="72000"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290 800 €</a:t>
                      </a:r>
                    </a:p>
                  </a:txBody>
                  <a:tcPr marL="9256"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0,0%</a:t>
                      </a:r>
                    </a:p>
                  </a:txBody>
                  <a:tcPr marL="9256" marR="9256" marT="9256" marB="0" anchor="ctr">
                    <a:lnL>
                      <a:noFill/>
                    </a:lnL>
                    <a:lnR>
                      <a:noFill/>
                    </a:lnR>
                    <a:lnT>
                      <a:noFill/>
                    </a:lnT>
                    <a:lnB>
                      <a:noFill/>
                    </a:lnB>
                    <a:solidFill>
                      <a:srgbClr val="FFF8E8"/>
                    </a:solidFill>
                  </a:tcPr>
                </a:tc>
                <a:extLst>
                  <a:ext uri="{0D108BD9-81ED-4DB2-BD59-A6C34878D82A}">
                    <a16:rowId xmlns:a16="http://schemas.microsoft.com/office/drawing/2014/main" val="3284480785"/>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Vic-la-Gardiole</a:t>
                      </a:r>
                    </a:p>
                  </a:txBody>
                  <a:tcPr marL="72000"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290 000 €</a:t>
                      </a:r>
                    </a:p>
                  </a:txBody>
                  <a:tcPr marL="9256"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4,0%</a:t>
                      </a:r>
                    </a:p>
                  </a:txBody>
                  <a:tcPr marL="9256" marR="9256" marT="9256" marB="0" anchor="ctr">
                    <a:lnL>
                      <a:noFill/>
                    </a:lnL>
                    <a:lnR>
                      <a:noFill/>
                    </a:lnR>
                    <a:lnT>
                      <a:noFill/>
                    </a:lnT>
                    <a:lnB>
                      <a:noFill/>
                    </a:lnB>
                    <a:solidFill>
                      <a:srgbClr val="FFFFFF"/>
                    </a:solidFill>
                  </a:tcPr>
                </a:tc>
                <a:extLst>
                  <a:ext uri="{0D108BD9-81ED-4DB2-BD59-A6C34878D82A}">
                    <a16:rowId xmlns:a16="http://schemas.microsoft.com/office/drawing/2014/main" val="3025929630"/>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Lunel-Viel</a:t>
                      </a:r>
                    </a:p>
                  </a:txBody>
                  <a:tcPr marL="72000"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271 700 €</a:t>
                      </a:r>
                    </a:p>
                  </a:txBody>
                  <a:tcPr marL="9256"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-7,9%</a:t>
                      </a:r>
                    </a:p>
                  </a:txBody>
                  <a:tcPr marL="9256" marR="9256" marT="9256" marB="0" anchor="ctr">
                    <a:lnL>
                      <a:noFill/>
                    </a:lnL>
                    <a:lnR>
                      <a:noFill/>
                    </a:lnR>
                    <a:lnT>
                      <a:noFill/>
                    </a:lnT>
                    <a:lnB>
                      <a:noFill/>
                    </a:lnB>
                    <a:solidFill>
                      <a:srgbClr val="FFF8E8"/>
                    </a:solidFill>
                  </a:tcPr>
                </a:tc>
                <a:extLst>
                  <a:ext uri="{0D108BD9-81ED-4DB2-BD59-A6C34878D82A}">
                    <a16:rowId xmlns:a16="http://schemas.microsoft.com/office/drawing/2014/main" val="3949603022"/>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Sauvian</a:t>
                      </a:r>
                    </a:p>
                  </a:txBody>
                  <a:tcPr marL="72000"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268 800 €</a:t>
                      </a:r>
                    </a:p>
                  </a:txBody>
                  <a:tcPr marL="9256"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10,9%</a:t>
                      </a:r>
                    </a:p>
                  </a:txBody>
                  <a:tcPr marL="9256" marR="9256" marT="9256" marB="0" anchor="ctr">
                    <a:lnL>
                      <a:noFill/>
                    </a:lnL>
                    <a:lnR>
                      <a:noFill/>
                    </a:lnR>
                    <a:lnT>
                      <a:noFill/>
                    </a:lnT>
                    <a:lnB>
                      <a:noFill/>
                    </a:lnB>
                    <a:solidFill>
                      <a:srgbClr val="FFFFFF"/>
                    </a:solidFill>
                  </a:tcPr>
                </a:tc>
                <a:extLst>
                  <a:ext uri="{0D108BD9-81ED-4DB2-BD59-A6C34878D82A}">
                    <a16:rowId xmlns:a16="http://schemas.microsoft.com/office/drawing/2014/main" val="2060522345"/>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Marseillan</a:t>
                      </a:r>
                    </a:p>
                  </a:txBody>
                  <a:tcPr marL="72000"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265 000 €</a:t>
                      </a:r>
                    </a:p>
                  </a:txBody>
                  <a:tcPr marL="9256"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13,2%</a:t>
                      </a:r>
                    </a:p>
                  </a:txBody>
                  <a:tcPr marL="9256" marR="9256" marT="9256" marB="0" anchor="ctr">
                    <a:lnL>
                      <a:noFill/>
                    </a:lnL>
                    <a:lnR>
                      <a:noFill/>
                    </a:lnR>
                    <a:lnT>
                      <a:noFill/>
                    </a:lnT>
                    <a:lnB>
                      <a:noFill/>
                    </a:lnB>
                    <a:solidFill>
                      <a:srgbClr val="FFF8E8"/>
                    </a:solidFill>
                  </a:tcPr>
                </a:tc>
                <a:extLst>
                  <a:ext uri="{0D108BD9-81ED-4DB2-BD59-A6C34878D82A}">
                    <a16:rowId xmlns:a16="http://schemas.microsoft.com/office/drawing/2014/main" val="1270724176"/>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Canet</a:t>
                      </a:r>
                    </a:p>
                  </a:txBody>
                  <a:tcPr marL="72000"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265 000 €</a:t>
                      </a:r>
                    </a:p>
                  </a:txBody>
                  <a:tcPr marL="9256"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0,5%</a:t>
                      </a:r>
                    </a:p>
                  </a:txBody>
                  <a:tcPr marL="9256" marR="9256" marT="9256" marB="0" anchor="ctr">
                    <a:lnL>
                      <a:noFill/>
                    </a:lnL>
                    <a:lnR>
                      <a:noFill/>
                    </a:lnR>
                    <a:lnT>
                      <a:noFill/>
                    </a:lnT>
                    <a:lnB>
                      <a:noFill/>
                    </a:lnB>
                    <a:solidFill>
                      <a:srgbClr val="FFFFFF"/>
                    </a:solidFill>
                  </a:tcPr>
                </a:tc>
                <a:extLst>
                  <a:ext uri="{0D108BD9-81ED-4DB2-BD59-A6C34878D82A}">
                    <a16:rowId xmlns:a16="http://schemas.microsoft.com/office/drawing/2014/main" val="4131617654"/>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Villeveyrac</a:t>
                      </a:r>
                    </a:p>
                  </a:txBody>
                  <a:tcPr marL="72000"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264 000 €</a:t>
                      </a:r>
                    </a:p>
                  </a:txBody>
                  <a:tcPr marL="9256"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14,9%</a:t>
                      </a:r>
                    </a:p>
                  </a:txBody>
                  <a:tcPr marL="9256" marR="9256" marT="9256" marB="0" anchor="ctr">
                    <a:lnL>
                      <a:noFill/>
                    </a:lnL>
                    <a:lnR>
                      <a:noFill/>
                    </a:lnR>
                    <a:lnT>
                      <a:noFill/>
                    </a:lnT>
                    <a:lnB>
                      <a:noFill/>
                    </a:lnB>
                    <a:solidFill>
                      <a:srgbClr val="FFF8E8"/>
                    </a:solidFill>
                  </a:tcPr>
                </a:tc>
                <a:extLst>
                  <a:ext uri="{0D108BD9-81ED-4DB2-BD59-A6C34878D82A}">
                    <a16:rowId xmlns:a16="http://schemas.microsoft.com/office/drawing/2014/main" val="1592745261"/>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Saint-André-de-Sangonis</a:t>
                      </a:r>
                    </a:p>
                  </a:txBody>
                  <a:tcPr marL="72000"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261 300 €</a:t>
                      </a:r>
                    </a:p>
                  </a:txBody>
                  <a:tcPr marL="9256" marR="9256" marT="9256" marB="0" anchor="ctr">
                    <a:lnL>
                      <a:noFill/>
                    </a:lnL>
                    <a:lnR>
                      <a:noFill/>
                    </a:lnR>
                    <a:lnT>
                      <a:noFill/>
                    </a:lnT>
                    <a:lnB>
                      <a:noFill/>
                    </a:lnB>
                    <a:solidFill>
                      <a:srgbClr val="FFFFFF"/>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256" marR="9256" marT="9256" marB="0" anchor="ctr">
                    <a:lnL>
                      <a:noFill/>
                    </a:lnL>
                    <a:lnR>
                      <a:noFill/>
                    </a:lnR>
                    <a:lnT>
                      <a:noFill/>
                    </a:lnT>
                    <a:lnB>
                      <a:noFill/>
                    </a:lnB>
                    <a:solidFill>
                      <a:srgbClr val="FFFFFF"/>
                    </a:solidFill>
                  </a:tcPr>
                </a:tc>
                <a:extLst>
                  <a:ext uri="{0D108BD9-81ED-4DB2-BD59-A6C34878D82A}">
                    <a16:rowId xmlns:a16="http://schemas.microsoft.com/office/drawing/2014/main" val="3407703780"/>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Lunel</a:t>
                      </a:r>
                    </a:p>
                  </a:txBody>
                  <a:tcPr marL="72000"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255 700 €</a:t>
                      </a:r>
                    </a:p>
                  </a:txBody>
                  <a:tcPr marL="9256"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-0,2%</a:t>
                      </a:r>
                    </a:p>
                  </a:txBody>
                  <a:tcPr marL="9256" marR="9256" marT="9256" marB="0" anchor="ctr">
                    <a:lnL>
                      <a:noFill/>
                    </a:lnL>
                    <a:lnR>
                      <a:noFill/>
                    </a:lnR>
                    <a:lnT>
                      <a:noFill/>
                    </a:lnT>
                    <a:lnB>
                      <a:noFill/>
                    </a:lnB>
                    <a:solidFill>
                      <a:srgbClr val="FFF8E8"/>
                    </a:solidFill>
                  </a:tcPr>
                </a:tc>
                <a:extLst>
                  <a:ext uri="{0D108BD9-81ED-4DB2-BD59-A6C34878D82A}">
                    <a16:rowId xmlns:a16="http://schemas.microsoft.com/office/drawing/2014/main" val="540030698"/>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Pézenas</a:t>
                      </a:r>
                    </a:p>
                  </a:txBody>
                  <a:tcPr marL="72000"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255 500 €</a:t>
                      </a:r>
                    </a:p>
                  </a:txBody>
                  <a:tcPr marL="9256"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9,7%</a:t>
                      </a:r>
                    </a:p>
                  </a:txBody>
                  <a:tcPr marL="9256" marR="9256" marT="9256" marB="0" anchor="ctr">
                    <a:lnL>
                      <a:noFill/>
                    </a:lnL>
                    <a:lnR>
                      <a:noFill/>
                    </a:lnR>
                    <a:lnT>
                      <a:noFill/>
                    </a:lnT>
                    <a:lnB>
                      <a:noFill/>
                    </a:lnB>
                    <a:solidFill>
                      <a:srgbClr val="FFFFFF"/>
                    </a:solidFill>
                  </a:tcPr>
                </a:tc>
                <a:extLst>
                  <a:ext uri="{0D108BD9-81ED-4DB2-BD59-A6C34878D82A}">
                    <a16:rowId xmlns:a16="http://schemas.microsoft.com/office/drawing/2014/main" val="2509344819"/>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Saint-Geniès-de-Fontedit</a:t>
                      </a:r>
                    </a:p>
                  </a:txBody>
                  <a:tcPr marL="72000"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255 500 €</a:t>
                      </a:r>
                    </a:p>
                  </a:txBody>
                  <a:tcPr marL="9256" marR="9256" marT="9256" marB="0" anchor="ctr">
                    <a:lnL>
                      <a:noFill/>
                    </a:lnL>
                    <a:lnR>
                      <a:noFill/>
                    </a:lnR>
                    <a:lnT>
                      <a:noFill/>
                    </a:lnT>
                    <a:lnB>
                      <a:noFill/>
                    </a:lnB>
                    <a:solidFill>
                      <a:srgbClr val="FFF8E8"/>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256" marR="9256" marT="9256" marB="0" anchor="ctr">
                    <a:lnL>
                      <a:noFill/>
                    </a:lnL>
                    <a:lnR>
                      <a:noFill/>
                    </a:lnR>
                    <a:lnT>
                      <a:noFill/>
                    </a:lnT>
                    <a:lnB>
                      <a:noFill/>
                    </a:lnB>
                    <a:solidFill>
                      <a:srgbClr val="FFF8E8"/>
                    </a:solidFill>
                  </a:tcPr>
                </a:tc>
                <a:extLst>
                  <a:ext uri="{0D108BD9-81ED-4DB2-BD59-A6C34878D82A}">
                    <a16:rowId xmlns:a16="http://schemas.microsoft.com/office/drawing/2014/main" val="2074577310"/>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Agde</a:t>
                      </a:r>
                    </a:p>
                  </a:txBody>
                  <a:tcPr marL="72000"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248 100 €</a:t>
                      </a:r>
                    </a:p>
                  </a:txBody>
                  <a:tcPr marL="9256"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3,4%</a:t>
                      </a:r>
                    </a:p>
                  </a:txBody>
                  <a:tcPr marL="9256" marR="9256" marT="9256" marB="0" anchor="ctr">
                    <a:lnL>
                      <a:noFill/>
                    </a:lnL>
                    <a:lnR>
                      <a:noFill/>
                    </a:lnR>
                    <a:lnT>
                      <a:noFill/>
                    </a:lnT>
                    <a:lnB>
                      <a:noFill/>
                    </a:lnB>
                    <a:solidFill>
                      <a:srgbClr val="FFFFFF"/>
                    </a:solidFill>
                  </a:tcPr>
                </a:tc>
                <a:extLst>
                  <a:ext uri="{0D108BD9-81ED-4DB2-BD59-A6C34878D82A}">
                    <a16:rowId xmlns:a16="http://schemas.microsoft.com/office/drawing/2014/main" val="560227754"/>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Caux</a:t>
                      </a:r>
                    </a:p>
                  </a:txBody>
                  <a:tcPr marL="72000"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248 000 €</a:t>
                      </a:r>
                    </a:p>
                  </a:txBody>
                  <a:tcPr marL="9256" marR="9256" marT="9256" marB="0" anchor="ctr">
                    <a:lnL>
                      <a:noFill/>
                    </a:lnL>
                    <a:lnR>
                      <a:noFill/>
                    </a:lnR>
                    <a:lnT>
                      <a:noFill/>
                    </a:lnT>
                    <a:lnB>
                      <a:noFill/>
                    </a:lnB>
                    <a:solidFill>
                      <a:srgbClr val="FFF8E8"/>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1,9%</a:t>
                      </a:r>
                    </a:p>
                  </a:txBody>
                  <a:tcPr marL="9256" marR="9256" marT="9256" marB="0" anchor="ctr">
                    <a:lnL>
                      <a:noFill/>
                    </a:lnL>
                    <a:lnR>
                      <a:noFill/>
                    </a:lnR>
                    <a:lnT>
                      <a:noFill/>
                    </a:lnT>
                    <a:lnB>
                      <a:noFill/>
                    </a:lnB>
                    <a:solidFill>
                      <a:srgbClr val="FFF8E8"/>
                    </a:solidFill>
                  </a:tcPr>
                </a:tc>
                <a:extLst>
                  <a:ext uri="{0D108BD9-81ED-4DB2-BD59-A6C34878D82A}">
                    <a16:rowId xmlns:a16="http://schemas.microsoft.com/office/drawing/2014/main" val="3758727215"/>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Sérignan</a:t>
                      </a:r>
                    </a:p>
                  </a:txBody>
                  <a:tcPr marL="72000"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246 000 €</a:t>
                      </a:r>
                    </a:p>
                  </a:txBody>
                  <a:tcPr marL="9256" marR="9256" marT="9256"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-5,4%</a:t>
                      </a:r>
                    </a:p>
                  </a:txBody>
                  <a:tcPr marL="9256" marR="9256" marT="9256" marB="0" anchor="ctr">
                    <a:lnL>
                      <a:noFill/>
                    </a:lnL>
                    <a:lnR>
                      <a:noFill/>
                    </a:lnR>
                    <a:lnT>
                      <a:noFill/>
                    </a:lnT>
                    <a:lnB>
                      <a:noFill/>
                    </a:lnB>
                    <a:solidFill>
                      <a:srgbClr val="FFFFFF"/>
                    </a:solidFill>
                  </a:tcPr>
                </a:tc>
                <a:extLst>
                  <a:ext uri="{0D108BD9-81ED-4DB2-BD59-A6C34878D82A}">
                    <a16:rowId xmlns:a16="http://schemas.microsoft.com/office/drawing/2014/main" val="1266993053"/>
                  </a:ext>
                </a:extLst>
              </a:tr>
              <a:tr h="231389">
                <a:tc>
                  <a:txBody>
                    <a:bodyPr/>
                    <a:lstStyle/>
                    <a:p>
                      <a:pPr algn="l" fontAlgn="ctr">
                        <a:buNone/>
                      </a:pPr>
                      <a:r>
                        <a:rPr lang="fr-FR" sz="1400" b="0" i="0" u="none" strike="noStrike">
                          <a:solidFill>
                            <a:srgbClr val="002060"/>
                          </a:solidFill>
                          <a:effectLst/>
                          <a:latin typeface="Lucida Sans Unicode" panose="020B0602030504020204" pitchFamily="34" charset="0"/>
                        </a:rPr>
                        <a:t>Clermont-l'Hérault</a:t>
                      </a:r>
                    </a:p>
                  </a:txBody>
                  <a:tcPr marL="72000"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246 000 €</a:t>
                      </a:r>
                    </a:p>
                  </a:txBody>
                  <a:tcPr marL="9256" marR="9256" marT="9256"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9,0%</a:t>
                      </a:r>
                    </a:p>
                  </a:txBody>
                  <a:tcPr marL="9256" marR="9256" marT="9256" marB="0" anchor="ctr">
                    <a:lnL>
                      <a:noFill/>
                    </a:lnL>
                    <a:lnR>
                      <a:noFill/>
                    </a:lnR>
                    <a:lnT>
                      <a:noFill/>
                    </a:lnT>
                    <a:lnB>
                      <a:noFill/>
                    </a:lnB>
                    <a:solidFill>
                      <a:srgbClr val="FFF8E8"/>
                    </a:solidFill>
                  </a:tcPr>
                </a:tc>
                <a:extLst>
                  <a:ext uri="{0D108BD9-81ED-4DB2-BD59-A6C34878D82A}">
                    <a16:rowId xmlns:a16="http://schemas.microsoft.com/office/drawing/2014/main" val="1165638882"/>
                  </a:ext>
                </a:extLst>
              </a:tr>
              <a:tr h="231389">
                <a:tc>
                  <a:txBody>
                    <a:bodyPr/>
                    <a:lstStyle/>
                    <a:p>
                      <a:pPr algn="l" fontAlgn="ctr">
                        <a:buNone/>
                      </a:pPr>
                      <a:r>
                        <a:rPr lang="fr-FR" sz="1400" b="0" i="0" u="none" strike="noStrike" dirty="0">
                          <a:solidFill>
                            <a:srgbClr val="002060"/>
                          </a:solidFill>
                          <a:effectLst/>
                          <a:latin typeface="Lucida Sans Unicode" panose="020B0602030504020204" pitchFamily="34" charset="0"/>
                        </a:rPr>
                        <a:t>Servian</a:t>
                      </a:r>
                    </a:p>
                  </a:txBody>
                  <a:tcPr marL="72000" marR="9256" marT="9256"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243 000 €</a:t>
                      </a:r>
                    </a:p>
                  </a:txBody>
                  <a:tcPr marL="9256" marR="9256" marT="9256"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1" u="none" strike="noStrike" dirty="0" err="1">
                          <a:solidFill>
                            <a:srgbClr val="002060"/>
                          </a:solidFill>
                          <a:effectLst/>
                          <a:latin typeface="Calibri" panose="020F0502020204030204" pitchFamily="34" charset="0"/>
                        </a:rPr>
                        <a:t>nd</a:t>
                      </a:r>
                      <a:r>
                        <a:rPr lang="fr-FR" sz="1400" b="0" i="1" u="none" strike="noStrike" dirty="0">
                          <a:solidFill>
                            <a:srgbClr val="002060"/>
                          </a:solidFill>
                          <a:effectLst/>
                          <a:latin typeface="Calibri" panose="020F0502020204030204" pitchFamily="34" charset="0"/>
                        </a:rPr>
                        <a:t>*</a:t>
                      </a:r>
                    </a:p>
                  </a:txBody>
                  <a:tcPr marL="9256" marR="9256" marT="9256"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15138962"/>
                  </a:ext>
                </a:extLst>
              </a:tr>
            </a:tbl>
          </a:graphicData>
        </a:graphic>
      </p:graphicFrame>
      <p:graphicFrame>
        <p:nvGraphicFramePr>
          <p:cNvPr id="9" name="Tableau 8">
            <a:extLst>
              <a:ext uri="{FF2B5EF4-FFF2-40B4-BE49-F238E27FC236}">
                <a16:creationId xmlns:a16="http://schemas.microsoft.com/office/drawing/2014/main" id="{64A8D1FD-51A6-F749-2F9B-6E6500ADC031}"/>
              </a:ext>
            </a:extLst>
          </p:cNvPr>
          <p:cNvGraphicFramePr>
            <a:graphicFrameLocks noGrp="1"/>
          </p:cNvGraphicFramePr>
          <p:nvPr>
            <p:extLst>
              <p:ext uri="{D42A27DB-BD31-4B8C-83A1-F6EECF244321}">
                <p14:modId xmlns:p14="http://schemas.microsoft.com/office/powerpoint/2010/main" val="3159723166"/>
              </p:ext>
            </p:extLst>
          </p:nvPr>
        </p:nvGraphicFramePr>
        <p:xfrm>
          <a:off x="6642538" y="1598898"/>
          <a:ext cx="5120837" cy="4294988"/>
        </p:xfrm>
        <a:graphic>
          <a:graphicData uri="http://schemas.openxmlformats.org/drawingml/2006/table">
            <a:tbl>
              <a:tblPr/>
              <a:tblGrid>
                <a:gridCol w="2481573">
                  <a:extLst>
                    <a:ext uri="{9D8B030D-6E8A-4147-A177-3AD203B41FA5}">
                      <a16:colId xmlns:a16="http://schemas.microsoft.com/office/drawing/2014/main" val="4180745670"/>
                    </a:ext>
                  </a:extLst>
                </a:gridCol>
                <a:gridCol w="1036926">
                  <a:extLst>
                    <a:ext uri="{9D8B030D-6E8A-4147-A177-3AD203B41FA5}">
                      <a16:colId xmlns:a16="http://schemas.microsoft.com/office/drawing/2014/main" val="1350375794"/>
                    </a:ext>
                  </a:extLst>
                </a:gridCol>
                <a:gridCol w="1602338">
                  <a:extLst>
                    <a:ext uri="{9D8B030D-6E8A-4147-A177-3AD203B41FA5}">
                      <a16:colId xmlns:a16="http://schemas.microsoft.com/office/drawing/2014/main" val="1508961196"/>
                    </a:ext>
                  </a:extLst>
                </a:gridCol>
              </a:tblGrid>
              <a:tr h="592412">
                <a:tc>
                  <a:txBody>
                    <a:bodyPr/>
                    <a:lstStyle/>
                    <a:p>
                      <a:pPr algn="l" fontAlgn="ctr">
                        <a:buNone/>
                      </a:pPr>
                      <a:r>
                        <a:rPr lang="fr-FR" sz="1800" b="1" i="0" u="none" strike="noStrike">
                          <a:solidFill>
                            <a:srgbClr val="002060"/>
                          </a:solidFill>
                          <a:effectLst/>
                          <a:latin typeface="Lucida Sans Unicode" panose="020B0602030504020204" pitchFamily="34" charset="0"/>
                        </a:rPr>
                        <a:t>Communes</a:t>
                      </a:r>
                    </a:p>
                  </a:txBody>
                  <a:tcPr marL="72000"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800" b="1" i="0" u="none" strike="noStrike">
                          <a:solidFill>
                            <a:srgbClr val="002060"/>
                          </a:solidFill>
                          <a:effectLst/>
                          <a:latin typeface="Lucida Sans Unicode" panose="020B0602030504020204" pitchFamily="34" charset="0"/>
                        </a:rPr>
                        <a:t>Prix médians</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800" b="1" i="0" u="none" strike="noStrike" dirty="0">
                          <a:solidFill>
                            <a:srgbClr val="002060"/>
                          </a:solidFill>
                          <a:effectLst/>
                          <a:latin typeface="Lucida Sans Unicode" panose="020B0602030504020204" pitchFamily="34" charset="0"/>
                        </a:rPr>
                        <a:t>Évolutions</a:t>
                      </a:r>
                    </a:p>
                    <a:p>
                      <a:pPr algn="r" fontAlgn="ctr">
                        <a:buNone/>
                      </a:pPr>
                      <a:r>
                        <a:rPr lang="fr-FR" sz="1800" b="1" i="0" u="none" strike="noStrike" dirty="0">
                          <a:solidFill>
                            <a:srgbClr val="002060"/>
                          </a:solidFill>
                          <a:effectLst/>
                          <a:latin typeface="Lucida Sans Unicode" panose="020B0602030504020204" pitchFamily="34" charset="0"/>
                        </a:rPr>
                        <a:t>sur 1 an</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2165391786"/>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Magalas</a:t>
                      </a:r>
                    </a:p>
                  </a:txBody>
                  <a:tcPr marL="72000"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241 900 €</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318951748"/>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Gignac</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237 600 €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696443305"/>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Montblanc</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237 000 €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6,5%</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165738784"/>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Lignan-sur-Orb</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235 500 €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11,7%</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128253100"/>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Maraussan</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233 700 €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-7,1%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3395867906"/>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Marsillargues</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231 600 €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0,2%</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933584020"/>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Bessan</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229 700 €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11,6%</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387652783"/>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Roujan</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227 500 €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16,0%</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1656084881"/>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Thézan-lès-Béziers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225 000 €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-7,4%</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706442056"/>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Saint-Thibéry</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222 800 €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14,8%</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4208066233"/>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Pomérols</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220 000 €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-12,0%</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3812168624"/>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Vias</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215 900 €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106581076"/>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Boujan-sur-Libron</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209 100 €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1" u="none" strike="noStrike">
                          <a:solidFill>
                            <a:srgbClr val="002060"/>
                          </a:solidFill>
                          <a:effectLst/>
                          <a:latin typeface="Calibri" panose="020F0502020204030204" pitchFamily="34" charset="0"/>
                        </a:rPr>
                        <a:t>nd*</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781555830"/>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Lespignan</a:t>
                      </a:r>
                    </a:p>
                  </a:txBody>
                  <a:tcPr marL="72000"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207 900 €</a:t>
                      </a:r>
                    </a:p>
                  </a:txBody>
                  <a:tcPr marL="9525" marR="9525" marT="9525"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-5,5%</a:t>
                      </a:r>
                    </a:p>
                  </a:txBody>
                  <a:tcPr marL="9525" marR="9525" marT="9525" marB="0" anchor="ctr">
                    <a:lnL>
                      <a:noFill/>
                    </a:lnL>
                    <a:lnR>
                      <a:noFill/>
                    </a:lnR>
                    <a:lnT>
                      <a:noFill/>
                    </a:lnT>
                    <a:lnB>
                      <a:noFill/>
                    </a:lnB>
                    <a:solidFill>
                      <a:srgbClr val="FFF8E8"/>
                    </a:solidFill>
                  </a:tcPr>
                </a:tc>
                <a:extLst>
                  <a:ext uri="{0D108BD9-81ED-4DB2-BD59-A6C34878D82A}">
                    <a16:rowId xmlns:a16="http://schemas.microsoft.com/office/drawing/2014/main" val="1978047326"/>
                  </a:ext>
                </a:extLst>
              </a:tr>
              <a:tr h="231411">
                <a:tc>
                  <a:txBody>
                    <a:bodyPr/>
                    <a:lstStyle/>
                    <a:p>
                      <a:pPr algn="l" fontAlgn="ctr">
                        <a:buNone/>
                      </a:pPr>
                      <a:r>
                        <a:rPr lang="fr-FR" sz="1400" b="0" i="0" u="none" strike="noStrike">
                          <a:solidFill>
                            <a:srgbClr val="002060"/>
                          </a:solidFill>
                          <a:effectLst/>
                          <a:latin typeface="Lucida Sans Unicode" panose="020B0602030504020204" pitchFamily="34" charset="0"/>
                        </a:rPr>
                        <a:t>Florensac</a:t>
                      </a:r>
                    </a:p>
                  </a:txBody>
                  <a:tcPr marL="72000"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207 200 €</a:t>
                      </a:r>
                    </a:p>
                  </a:txBody>
                  <a:tcPr marL="9525" marR="9525" marT="9525"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0,1%</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893761280"/>
                  </a:ext>
                </a:extLst>
              </a:tr>
              <a:tr h="231411">
                <a:tc>
                  <a:txBody>
                    <a:bodyPr/>
                    <a:lstStyle/>
                    <a:p>
                      <a:pPr algn="l" fontAlgn="ctr">
                        <a:buNone/>
                      </a:pPr>
                      <a:r>
                        <a:rPr lang="fr-FR" sz="1400" b="0" i="0" u="none" strike="noStrike" dirty="0" err="1">
                          <a:solidFill>
                            <a:srgbClr val="002060"/>
                          </a:solidFill>
                          <a:effectLst/>
                          <a:latin typeface="Lucida Sans Unicode" panose="020B0602030504020204" pitchFamily="34" charset="0"/>
                        </a:rPr>
                        <a:t>Bassan</a:t>
                      </a:r>
                      <a:endParaRPr lang="fr-FR" sz="1400" b="0" i="0" u="none" strike="noStrike" dirty="0">
                        <a:solidFill>
                          <a:srgbClr val="002060"/>
                        </a:solidFill>
                        <a:effectLst/>
                        <a:latin typeface="Lucida Sans Unicode" panose="020B0602030504020204" pitchFamily="34" charset="0"/>
                      </a:endParaRPr>
                    </a:p>
                  </a:txBody>
                  <a:tcPr marL="72000"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203 000 €</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-7,7%</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extLst>
                  <a:ext uri="{0D108BD9-81ED-4DB2-BD59-A6C34878D82A}">
                    <a16:rowId xmlns:a16="http://schemas.microsoft.com/office/drawing/2014/main" val="1114560822"/>
                  </a:ext>
                </a:extLst>
              </a:tr>
            </a:tbl>
          </a:graphicData>
        </a:graphic>
      </p:graphicFrame>
      <p:sp>
        <p:nvSpPr>
          <p:cNvPr id="10" name="ZoneTexte 9">
            <a:extLst>
              <a:ext uri="{FF2B5EF4-FFF2-40B4-BE49-F238E27FC236}">
                <a16:creationId xmlns:a16="http://schemas.microsoft.com/office/drawing/2014/main" id="{78D63693-D2AF-3C89-3589-B1C248E29D5B}"/>
              </a:ext>
            </a:extLst>
          </p:cNvPr>
          <p:cNvSpPr txBox="1"/>
          <p:nvPr/>
        </p:nvSpPr>
        <p:spPr>
          <a:xfrm>
            <a:off x="10198359" y="5978672"/>
            <a:ext cx="1565016" cy="292388"/>
          </a:xfrm>
          <a:prstGeom prst="rect">
            <a:avLst/>
          </a:prstGeom>
          <a:noFill/>
        </p:spPr>
        <p:txBody>
          <a:bodyPr wrap="square" rtlCol="0">
            <a:spAutoFit/>
          </a:bodyPr>
          <a:lstStyle/>
          <a:p>
            <a:r>
              <a:rPr lang="fr-FR" sz="1300" i="1" dirty="0" err="1">
                <a:solidFill>
                  <a:srgbClr val="002060"/>
                </a:solidFill>
              </a:rPr>
              <a:t>nd</a:t>
            </a:r>
            <a:r>
              <a:rPr lang="fr-FR" sz="1300" i="1" dirty="0">
                <a:solidFill>
                  <a:srgbClr val="002060"/>
                </a:solidFill>
              </a:rPr>
              <a:t>* : non disponible</a:t>
            </a:r>
          </a:p>
        </p:txBody>
      </p:sp>
    </p:spTree>
    <p:extLst>
      <p:ext uri="{BB962C8B-B14F-4D97-AF65-F5344CB8AC3E}">
        <p14:creationId xmlns:p14="http://schemas.microsoft.com/office/powerpoint/2010/main" val="14812048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39D18-E4AA-6BD1-8C6B-2826228C711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B5BA441-B3B4-0023-34A6-5356A68B7AD8}"/>
              </a:ext>
            </a:extLst>
          </p:cNvPr>
          <p:cNvSpPr/>
          <p:nvPr/>
        </p:nvSpPr>
        <p:spPr>
          <a:xfrm>
            <a:off x="-9211" y="-2961"/>
            <a:ext cx="768820" cy="6372000"/>
          </a:xfrm>
          <a:prstGeom prst="rect">
            <a:avLst/>
          </a:prstGeom>
          <a:solidFill>
            <a:srgbClr val="FBD06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160F272C-7E95-3B87-E3AA-010996C910A2}"/>
              </a:ext>
            </a:extLst>
          </p:cNvPr>
          <p:cNvSpPr>
            <a:spLocks noGrp="1"/>
          </p:cNvSpPr>
          <p:nvPr>
            <p:ph type="sldNum" sz="quarter" idx="12"/>
          </p:nvPr>
        </p:nvSpPr>
        <p:spPr/>
        <p:txBody>
          <a:bodyPr/>
          <a:lstStyle/>
          <a:p>
            <a:pPr>
              <a:defRPr/>
            </a:pPr>
            <a:fld id="{28F0AC01-1ADD-4174-BAA6-E4F0FB6F5721}" type="slidenum">
              <a:rPr lang="fr-FR" smtClean="0"/>
              <a:pPr>
                <a:defRPr/>
              </a:pPr>
              <a:t>36</a:t>
            </a:fld>
            <a:endParaRPr lang="fr-FR" dirty="0"/>
          </a:p>
        </p:txBody>
      </p:sp>
      <p:graphicFrame>
        <p:nvGraphicFramePr>
          <p:cNvPr id="30" name="Graphique 29">
            <a:extLst>
              <a:ext uri="{FF2B5EF4-FFF2-40B4-BE49-F238E27FC236}">
                <a16:creationId xmlns:a16="http://schemas.microsoft.com/office/drawing/2014/main" id="{34E53566-6659-1BFA-F1A8-59534056487A}"/>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32" name="Rectangle 31">
            <a:extLst>
              <a:ext uri="{FF2B5EF4-FFF2-40B4-BE49-F238E27FC236}">
                <a16:creationId xmlns:a16="http://schemas.microsoft.com/office/drawing/2014/main" id="{D72415C5-1571-97D6-8BE0-2BDF8125B871}"/>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de vente médians et évolutions sur 1 an par commune</a:t>
            </a:r>
          </a:p>
        </p:txBody>
      </p:sp>
      <p:pic>
        <p:nvPicPr>
          <p:cNvPr id="7" name="Image 6">
            <a:extLst>
              <a:ext uri="{FF2B5EF4-FFF2-40B4-BE49-F238E27FC236}">
                <a16:creationId xmlns:a16="http://schemas.microsoft.com/office/drawing/2014/main" id="{A8F1AEBE-3564-70CF-CC4B-9FB04A9685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2" name="Rectangle 1">
            <a:extLst>
              <a:ext uri="{FF2B5EF4-FFF2-40B4-BE49-F238E27FC236}">
                <a16:creationId xmlns:a16="http://schemas.microsoft.com/office/drawing/2014/main" id="{CCFCADC8-BED4-5A45-BB46-DC7C46B5EE3E}"/>
              </a:ext>
            </a:extLst>
          </p:cNvPr>
          <p:cNvSpPr/>
          <p:nvPr/>
        </p:nvSpPr>
        <p:spPr>
          <a:xfrm>
            <a:off x="1079999" y="582267"/>
            <a:ext cx="10856625" cy="25200"/>
          </a:xfrm>
          <a:prstGeom prst="rect">
            <a:avLst/>
          </a:prstGeom>
          <a:solidFill>
            <a:srgbClr val="FBD0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18" name="ZoneTexte 19">
            <a:extLst>
              <a:ext uri="{FF2B5EF4-FFF2-40B4-BE49-F238E27FC236}">
                <a16:creationId xmlns:a16="http://schemas.microsoft.com/office/drawing/2014/main" id="{5F9320E2-198A-0343-0967-9E96CA612CE1}"/>
              </a:ext>
            </a:extLst>
          </p:cNvPr>
          <p:cNvSpPr txBox="1">
            <a:spLocks noChangeArrowheads="1"/>
          </p:cNvSpPr>
          <p:nvPr/>
        </p:nvSpPr>
        <p:spPr bwMode="auto">
          <a:xfrm>
            <a:off x="3908863" y="794259"/>
            <a:ext cx="2961283" cy="461665"/>
          </a:xfrm>
          <a:prstGeom prst="rect">
            <a:avLst/>
          </a:prstGeom>
          <a:solidFill>
            <a:schemeClr val="bg1"/>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FBD065"/>
                </a:solidFill>
                <a:latin typeface="+mj-lt"/>
                <a:ea typeface="Cambria" panose="02040503050406030204" pitchFamily="18" charset="0"/>
                <a:cs typeface="Lucida Sans Unicode" panose="020B0602030504020204" pitchFamily="34" charset="0"/>
              </a:rPr>
              <a:t>- de 200 000 €</a:t>
            </a:r>
            <a:endParaRPr lang="fr-FR" altLang="fr-FR" sz="2400" b="1" baseline="30000" dirty="0">
              <a:solidFill>
                <a:srgbClr val="FBD065"/>
              </a:solidFill>
              <a:latin typeface="+mj-lt"/>
              <a:ea typeface="Cambria" panose="02040503050406030204" pitchFamily="18" charset="0"/>
              <a:cs typeface="Lucida Sans Unicode" panose="020B0602030504020204" pitchFamily="34" charset="0"/>
            </a:endParaRPr>
          </a:p>
        </p:txBody>
      </p:sp>
      <p:sp>
        <p:nvSpPr>
          <p:cNvPr id="19" name="NomPrefect">
            <a:extLst>
              <a:ext uri="{FF2B5EF4-FFF2-40B4-BE49-F238E27FC236}">
                <a16:creationId xmlns:a16="http://schemas.microsoft.com/office/drawing/2014/main" id="{A4336D31-D151-C07B-ED68-1D193DFBD35B}"/>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graphicFrame>
        <p:nvGraphicFramePr>
          <p:cNvPr id="5" name="Tableau 4">
            <a:extLst>
              <a:ext uri="{FF2B5EF4-FFF2-40B4-BE49-F238E27FC236}">
                <a16:creationId xmlns:a16="http://schemas.microsoft.com/office/drawing/2014/main" id="{7D56ABA4-F4EB-F1CB-6DE4-701D79F6DCB0}"/>
              </a:ext>
            </a:extLst>
          </p:cNvPr>
          <p:cNvGraphicFramePr>
            <a:graphicFrameLocks noGrp="1"/>
          </p:cNvGraphicFramePr>
          <p:nvPr>
            <p:extLst>
              <p:ext uri="{D42A27DB-BD31-4B8C-83A1-F6EECF244321}">
                <p14:modId xmlns:p14="http://schemas.microsoft.com/office/powerpoint/2010/main" val="1384825406"/>
              </p:ext>
            </p:extLst>
          </p:nvPr>
        </p:nvGraphicFramePr>
        <p:xfrm>
          <a:off x="3360224" y="1477306"/>
          <a:ext cx="6263639" cy="4770149"/>
        </p:xfrm>
        <a:graphic>
          <a:graphicData uri="http://schemas.openxmlformats.org/drawingml/2006/table">
            <a:tbl>
              <a:tblPr/>
              <a:tblGrid>
                <a:gridCol w="2414015">
                  <a:extLst>
                    <a:ext uri="{9D8B030D-6E8A-4147-A177-3AD203B41FA5}">
                      <a16:colId xmlns:a16="http://schemas.microsoft.com/office/drawing/2014/main" val="4220782069"/>
                    </a:ext>
                  </a:extLst>
                </a:gridCol>
                <a:gridCol w="1810512">
                  <a:extLst>
                    <a:ext uri="{9D8B030D-6E8A-4147-A177-3AD203B41FA5}">
                      <a16:colId xmlns:a16="http://schemas.microsoft.com/office/drawing/2014/main" val="1116885887"/>
                    </a:ext>
                  </a:extLst>
                </a:gridCol>
                <a:gridCol w="2039112">
                  <a:extLst>
                    <a:ext uri="{9D8B030D-6E8A-4147-A177-3AD203B41FA5}">
                      <a16:colId xmlns:a16="http://schemas.microsoft.com/office/drawing/2014/main" val="4134448266"/>
                    </a:ext>
                  </a:extLst>
                </a:gridCol>
              </a:tblGrid>
              <a:tr h="593951">
                <a:tc>
                  <a:txBody>
                    <a:bodyPr/>
                    <a:lstStyle/>
                    <a:p>
                      <a:pPr algn="l" fontAlgn="ctr">
                        <a:buNone/>
                      </a:pPr>
                      <a:r>
                        <a:rPr lang="fr-FR" sz="1700" b="1" i="0" u="none" strike="noStrike">
                          <a:solidFill>
                            <a:srgbClr val="002060"/>
                          </a:solidFill>
                          <a:effectLst/>
                          <a:latin typeface="Lucida Sans Unicode" panose="020B0602030504020204" pitchFamily="34" charset="0"/>
                        </a:rPr>
                        <a:t>Communes</a:t>
                      </a:r>
                    </a:p>
                  </a:txBody>
                  <a:tcPr marL="72000" marR="8805" marT="880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700" b="1" i="0" u="none" strike="noStrike">
                          <a:solidFill>
                            <a:srgbClr val="002060"/>
                          </a:solidFill>
                          <a:effectLst/>
                          <a:latin typeface="Lucida Sans Unicode" panose="020B0602030504020204" pitchFamily="34" charset="0"/>
                        </a:rPr>
                        <a:t>Prix médians</a:t>
                      </a:r>
                    </a:p>
                  </a:txBody>
                  <a:tcPr marL="8805" marR="8805" marT="880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700" b="1" i="0" u="none" strike="noStrike" dirty="0">
                          <a:solidFill>
                            <a:srgbClr val="002060"/>
                          </a:solidFill>
                          <a:effectLst/>
                          <a:latin typeface="Lucida Sans Unicode" panose="020B0602030504020204" pitchFamily="34" charset="0"/>
                        </a:rPr>
                        <a:t>Évolutions</a:t>
                      </a:r>
                    </a:p>
                    <a:p>
                      <a:pPr algn="r" fontAlgn="ctr">
                        <a:buNone/>
                      </a:pPr>
                      <a:r>
                        <a:rPr lang="fr-FR" sz="1700" b="1" i="0" u="none" strike="noStrike" dirty="0">
                          <a:solidFill>
                            <a:srgbClr val="002060"/>
                          </a:solidFill>
                          <a:effectLst/>
                          <a:latin typeface="Lucida Sans Unicode" panose="020B0602030504020204" pitchFamily="34" charset="0"/>
                        </a:rPr>
                        <a:t>sur 1 an</a:t>
                      </a:r>
                    </a:p>
                  </a:txBody>
                  <a:tcPr marL="8805" marR="8805" marT="880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2305370464"/>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Béziers</a:t>
                      </a:r>
                    </a:p>
                  </a:txBody>
                  <a:tcPr marL="72000" marR="8805" marT="880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190 000 €</a:t>
                      </a:r>
                    </a:p>
                  </a:txBody>
                  <a:tcPr marL="8805" marR="8805" marT="880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-2,1%</a:t>
                      </a:r>
                    </a:p>
                  </a:txBody>
                  <a:tcPr marL="8805" marR="8805" marT="880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115911643"/>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Vendres</a:t>
                      </a:r>
                    </a:p>
                  </a:txBody>
                  <a:tcPr marL="72000"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189 000 €</a:t>
                      </a:r>
                    </a:p>
                  </a:txBody>
                  <a:tcPr marL="8805" marR="8805" marT="8805" marB="0" anchor="ctr">
                    <a:lnL>
                      <a:noFill/>
                    </a:lnL>
                    <a:lnR>
                      <a:noFill/>
                    </a:lnR>
                    <a:lnT>
                      <a:noFill/>
                    </a:lnT>
                    <a:lnB>
                      <a:noFill/>
                    </a:lnB>
                    <a:solidFill>
                      <a:srgbClr val="FFF8E8"/>
                    </a:solidFill>
                  </a:tcPr>
                </a:tc>
                <a:tc>
                  <a:txBody>
                    <a:bodyPr/>
                    <a:lstStyle/>
                    <a:p>
                      <a:pPr algn="r" fontAlgn="ctr">
                        <a:buNone/>
                      </a:pPr>
                      <a:r>
                        <a:rPr lang="fr-FR" sz="1300" b="0" i="1" u="none" strike="noStrike">
                          <a:solidFill>
                            <a:srgbClr val="002060"/>
                          </a:solidFill>
                          <a:effectLst/>
                          <a:latin typeface="Calibri" panose="020F0502020204030204" pitchFamily="34" charset="0"/>
                        </a:rPr>
                        <a:t>nd*</a:t>
                      </a:r>
                    </a:p>
                  </a:txBody>
                  <a:tcPr marL="8805" marR="8805" marT="8805" marB="0" anchor="ctr">
                    <a:lnL>
                      <a:noFill/>
                    </a:lnL>
                    <a:lnR>
                      <a:noFill/>
                    </a:lnR>
                    <a:lnT>
                      <a:noFill/>
                    </a:lnT>
                    <a:lnB>
                      <a:noFill/>
                    </a:lnB>
                    <a:solidFill>
                      <a:srgbClr val="FFF8E8"/>
                    </a:solidFill>
                  </a:tcPr>
                </a:tc>
                <a:extLst>
                  <a:ext uri="{0D108BD9-81ED-4DB2-BD59-A6C34878D82A}">
                    <a16:rowId xmlns:a16="http://schemas.microsoft.com/office/drawing/2014/main" val="4197574422"/>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Valras-Plage</a:t>
                      </a:r>
                    </a:p>
                  </a:txBody>
                  <a:tcPr marL="72000"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185 000 €</a:t>
                      </a:r>
                    </a:p>
                  </a:txBody>
                  <a:tcPr marL="8805"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-1,4%</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1381326324"/>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Portiragnes</a:t>
                      </a:r>
                    </a:p>
                  </a:txBody>
                  <a:tcPr marL="72000"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183 600 €</a:t>
                      </a:r>
                    </a:p>
                  </a:txBody>
                  <a:tcPr marL="8805"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-10,6%</a:t>
                      </a:r>
                    </a:p>
                  </a:txBody>
                  <a:tcPr marL="8805" marR="8805" marT="8805" marB="0" anchor="ctr">
                    <a:lnL>
                      <a:noFill/>
                    </a:lnL>
                    <a:lnR>
                      <a:noFill/>
                    </a:lnR>
                    <a:lnT>
                      <a:noFill/>
                    </a:lnT>
                    <a:lnB>
                      <a:noFill/>
                    </a:lnB>
                    <a:solidFill>
                      <a:srgbClr val="FFF8E8"/>
                    </a:solidFill>
                  </a:tcPr>
                </a:tc>
                <a:extLst>
                  <a:ext uri="{0D108BD9-81ED-4DB2-BD59-A6C34878D82A}">
                    <a16:rowId xmlns:a16="http://schemas.microsoft.com/office/drawing/2014/main" val="3419607624"/>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Lodève</a:t>
                      </a:r>
                    </a:p>
                  </a:txBody>
                  <a:tcPr marL="72000"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180 100 €</a:t>
                      </a:r>
                    </a:p>
                  </a:txBody>
                  <a:tcPr marL="8805"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12,0%</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2143349240"/>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Capestang</a:t>
                      </a:r>
                    </a:p>
                  </a:txBody>
                  <a:tcPr marL="72000"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178 600 €</a:t>
                      </a:r>
                    </a:p>
                  </a:txBody>
                  <a:tcPr marL="8805"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-11,4%</a:t>
                      </a:r>
                    </a:p>
                  </a:txBody>
                  <a:tcPr marL="8805" marR="8805" marT="8805" marB="0" anchor="ctr">
                    <a:lnL>
                      <a:noFill/>
                    </a:lnL>
                    <a:lnR>
                      <a:noFill/>
                    </a:lnR>
                    <a:lnT>
                      <a:noFill/>
                    </a:lnT>
                    <a:lnB>
                      <a:noFill/>
                    </a:lnB>
                    <a:solidFill>
                      <a:srgbClr val="FFF8E8"/>
                    </a:solidFill>
                  </a:tcPr>
                </a:tc>
                <a:extLst>
                  <a:ext uri="{0D108BD9-81ED-4DB2-BD59-A6C34878D82A}">
                    <a16:rowId xmlns:a16="http://schemas.microsoft.com/office/drawing/2014/main" val="4058585042"/>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Paulhan</a:t>
                      </a:r>
                    </a:p>
                  </a:txBody>
                  <a:tcPr marL="72000"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173 500 €</a:t>
                      </a:r>
                    </a:p>
                  </a:txBody>
                  <a:tcPr marL="8805"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-12,4%</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728455853"/>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Nissan-lez-Enserune</a:t>
                      </a:r>
                    </a:p>
                  </a:txBody>
                  <a:tcPr marL="72000"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170 000 €</a:t>
                      </a:r>
                    </a:p>
                  </a:txBody>
                  <a:tcPr marL="8805"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-10,5%</a:t>
                      </a:r>
                    </a:p>
                  </a:txBody>
                  <a:tcPr marL="8805" marR="8805" marT="8805" marB="0" anchor="ctr">
                    <a:lnL>
                      <a:noFill/>
                    </a:lnL>
                    <a:lnR>
                      <a:noFill/>
                    </a:lnR>
                    <a:lnT>
                      <a:noFill/>
                    </a:lnT>
                    <a:lnB>
                      <a:noFill/>
                    </a:lnB>
                    <a:solidFill>
                      <a:srgbClr val="FFF8E8"/>
                    </a:solidFill>
                  </a:tcPr>
                </a:tc>
                <a:extLst>
                  <a:ext uri="{0D108BD9-81ED-4DB2-BD59-A6C34878D82A}">
                    <a16:rowId xmlns:a16="http://schemas.microsoft.com/office/drawing/2014/main" val="2863130197"/>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Aniane</a:t>
                      </a:r>
                    </a:p>
                  </a:txBody>
                  <a:tcPr marL="72000"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165 800 €</a:t>
                      </a:r>
                    </a:p>
                  </a:txBody>
                  <a:tcPr marL="8805"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5,3%</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189423177"/>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Cessenon-sur-Orb</a:t>
                      </a:r>
                    </a:p>
                  </a:txBody>
                  <a:tcPr marL="72000"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165 000 €</a:t>
                      </a:r>
                    </a:p>
                  </a:txBody>
                  <a:tcPr marL="8805"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8,4%</a:t>
                      </a:r>
                    </a:p>
                  </a:txBody>
                  <a:tcPr marL="8805" marR="8805" marT="8805" marB="0" anchor="ctr">
                    <a:lnL>
                      <a:noFill/>
                    </a:lnL>
                    <a:lnR>
                      <a:noFill/>
                    </a:lnR>
                    <a:lnT>
                      <a:noFill/>
                    </a:lnT>
                    <a:lnB>
                      <a:noFill/>
                    </a:lnB>
                    <a:solidFill>
                      <a:srgbClr val="FFF8E8"/>
                    </a:solidFill>
                  </a:tcPr>
                </a:tc>
                <a:extLst>
                  <a:ext uri="{0D108BD9-81ED-4DB2-BD59-A6C34878D82A}">
                    <a16:rowId xmlns:a16="http://schemas.microsoft.com/office/drawing/2014/main" val="719622793"/>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Murviel-lès-Béziers</a:t>
                      </a:r>
                    </a:p>
                  </a:txBody>
                  <a:tcPr marL="72000"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164 200 €</a:t>
                      </a:r>
                    </a:p>
                  </a:txBody>
                  <a:tcPr marL="8805"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19,0%</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1597148787"/>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Montagnac</a:t>
                      </a:r>
                    </a:p>
                  </a:txBody>
                  <a:tcPr marL="72000"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154 900 €</a:t>
                      </a:r>
                    </a:p>
                  </a:txBody>
                  <a:tcPr marL="8805"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-8,9%</a:t>
                      </a:r>
                    </a:p>
                  </a:txBody>
                  <a:tcPr marL="8805" marR="8805" marT="8805" marB="0" anchor="ctr">
                    <a:lnL>
                      <a:noFill/>
                    </a:lnL>
                    <a:lnR>
                      <a:noFill/>
                    </a:lnR>
                    <a:lnT>
                      <a:noFill/>
                    </a:lnT>
                    <a:lnB>
                      <a:noFill/>
                    </a:lnB>
                    <a:solidFill>
                      <a:srgbClr val="FFF8E8"/>
                    </a:solidFill>
                  </a:tcPr>
                </a:tc>
                <a:extLst>
                  <a:ext uri="{0D108BD9-81ED-4DB2-BD59-A6C34878D82A}">
                    <a16:rowId xmlns:a16="http://schemas.microsoft.com/office/drawing/2014/main" val="819654637"/>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Olonzac</a:t>
                      </a:r>
                    </a:p>
                  </a:txBody>
                  <a:tcPr marL="72000"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150 300 €</a:t>
                      </a:r>
                    </a:p>
                  </a:txBody>
                  <a:tcPr marL="8805" marR="8805" marT="8805" marB="0" anchor="ctr">
                    <a:lnL>
                      <a:noFill/>
                    </a:lnL>
                    <a:lnR>
                      <a:noFill/>
                    </a:lnR>
                    <a:lnT>
                      <a:noFill/>
                    </a:lnT>
                    <a:lnB>
                      <a:noFill/>
                    </a:lnB>
                    <a:solidFill>
                      <a:srgbClr val="FFFFFF"/>
                    </a:solidFill>
                  </a:tcPr>
                </a:tc>
                <a:tc>
                  <a:txBody>
                    <a:bodyPr/>
                    <a:lstStyle/>
                    <a:p>
                      <a:pPr algn="r" fontAlgn="ctr">
                        <a:buNone/>
                      </a:pPr>
                      <a:r>
                        <a:rPr lang="fr-FR" sz="1300" b="0" i="1" u="none" strike="noStrike">
                          <a:solidFill>
                            <a:srgbClr val="002060"/>
                          </a:solidFill>
                          <a:effectLst/>
                          <a:latin typeface="Calibri" panose="020F0502020204030204" pitchFamily="34" charset="0"/>
                        </a:rPr>
                        <a:t>nd*</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2742768443"/>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Villeneuve-lès-Béziers</a:t>
                      </a:r>
                    </a:p>
                  </a:txBody>
                  <a:tcPr marL="72000"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139 700 €</a:t>
                      </a:r>
                    </a:p>
                  </a:txBody>
                  <a:tcPr marL="8805"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-14,3%</a:t>
                      </a:r>
                    </a:p>
                  </a:txBody>
                  <a:tcPr marL="8805" marR="8805" marT="8805" marB="0" anchor="ctr">
                    <a:lnL>
                      <a:noFill/>
                    </a:lnL>
                    <a:lnR>
                      <a:noFill/>
                    </a:lnR>
                    <a:lnT>
                      <a:noFill/>
                    </a:lnT>
                    <a:lnB>
                      <a:noFill/>
                    </a:lnB>
                    <a:solidFill>
                      <a:srgbClr val="FFF8E8"/>
                    </a:solidFill>
                  </a:tcPr>
                </a:tc>
                <a:extLst>
                  <a:ext uri="{0D108BD9-81ED-4DB2-BD59-A6C34878D82A}">
                    <a16:rowId xmlns:a16="http://schemas.microsoft.com/office/drawing/2014/main" val="1812894554"/>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Cazouls-lès-Béziers</a:t>
                      </a:r>
                    </a:p>
                  </a:txBody>
                  <a:tcPr marL="72000"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138 000 €</a:t>
                      </a:r>
                    </a:p>
                  </a:txBody>
                  <a:tcPr marL="8805"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-7,9%</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1940348483"/>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Saint-Chinian</a:t>
                      </a:r>
                    </a:p>
                  </a:txBody>
                  <a:tcPr marL="72000"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133 300 €</a:t>
                      </a:r>
                    </a:p>
                  </a:txBody>
                  <a:tcPr marL="8805" marR="8805" marT="8805" marB="0" anchor="ctr">
                    <a:lnL>
                      <a:noFill/>
                    </a:lnL>
                    <a:lnR>
                      <a:noFill/>
                    </a:lnR>
                    <a:lnT>
                      <a:noFill/>
                    </a:lnT>
                    <a:lnB>
                      <a:noFill/>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-2,2%</a:t>
                      </a:r>
                    </a:p>
                  </a:txBody>
                  <a:tcPr marL="8805" marR="8805" marT="8805" marB="0" anchor="ctr">
                    <a:lnL>
                      <a:noFill/>
                    </a:lnL>
                    <a:lnR>
                      <a:noFill/>
                    </a:lnR>
                    <a:lnT>
                      <a:noFill/>
                    </a:lnT>
                    <a:lnB>
                      <a:noFill/>
                    </a:lnB>
                    <a:solidFill>
                      <a:srgbClr val="FFF8E8"/>
                    </a:solidFill>
                  </a:tcPr>
                </a:tc>
                <a:extLst>
                  <a:ext uri="{0D108BD9-81ED-4DB2-BD59-A6C34878D82A}">
                    <a16:rowId xmlns:a16="http://schemas.microsoft.com/office/drawing/2014/main" val="3173225149"/>
                  </a:ext>
                </a:extLst>
              </a:tr>
              <a:tr h="232011">
                <a:tc>
                  <a:txBody>
                    <a:bodyPr/>
                    <a:lstStyle/>
                    <a:p>
                      <a:pPr algn="l" fontAlgn="ctr">
                        <a:buNone/>
                      </a:pPr>
                      <a:r>
                        <a:rPr lang="fr-FR" sz="1300" b="0" i="0" u="none" strike="noStrike">
                          <a:solidFill>
                            <a:srgbClr val="002060"/>
                          </a:solidFill>
                          <a:effectLst/>
                          <a:latin typeface="Lucida Sans Unicode" panose="020B0602030504020204" pitchFamily="34" charset="0"/>
                        </a:rPr>
                        <a:t>Puisserguier</a:t>
                      </a:r>
                    </a:p>
                  </a:txBody>
                  <a:tcPr marL="72000"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127 900 €</a:t>
                      </a:r>
                    </a:p>
                  </a:txBody>
                  <a:tcPr marL="8805" marR="8805" marT="8805" marB="0" anchor="ctr">
                    <a:lnL>
                      <a:noFill/>
                    </a:lnL>
                    <a:lnR>
                      <a:noFill/>
                    </a:lnR>
                    <a:lnT>
                      <a:noFill/>
                    </a:lnT>
                    <a:lnB>
                      <a:noFill/>
                    </a:lnB>
                    <a:solidFill>
                      <a:srgbClr val="FFFFFF"/>
                    </a:solidFill>
                  </a:tcPr>
                </a:tc>
                <a:tc>
                  <a:txBody>
                    <a:bodyPr/>
                    <a:lstStyle/>
                    <a:p>
                      <a:pPr algn="r" fontAlgn="ctr">
                        <a:buNone/>
                      </a:pPr>
                      <a:r>
                        <a:rPr lang="fr-FR" sz="1300" b="0" i="0" u="none" strike="noStrike">
                          <a:solidFill>
                            <a:srgbClr val="002060"/>
                          </a:solidFill>
                          <a:effectLst/>
                          <a:latin typeface="Calibri" panose="020F0502020204030204" pitchFamily="34" charset="0"/>
                        </a:rPr>
                        <a:t>-1,6%</a:t>
                      </a:r>
                    </a:p>
                  </a:txBody>
                  <a:tcPr marL="8805" marR="8805" marT="8805" marB="0" anchor="ctr">
                    <a:lnL>
                      <a:noFill/>
                    </a:lnL>
                    <a:lnR>
                      <a:noFill/>
                    </a:lnR>
                    <a:lnT>
                      <a:noFill/>
                    </a:lnT>
                    <a:lnB>
                      <a:noFill/>
                    </a:lnB>
                    <a:solidFill>
                      <a:srgbClr val="FFFFFF"/>
                    </a:solidFill>
                  </a:tcPr>
                </a:tc>
                <a:extLst>
                  <a:ext uri="{0D108BD9-81ED-4DB2-BD59-A6C34878D82A}">
                    <a16:rowId xmlns:a16="http://schemas.microsoft.com/office/drawing/2014/main" val="3282619035"/>
                  </a:ext>
                </a:extLst>
              </a:tr>
              <a:tr h="232011">
                <a:tc>
                  <a:txBody>
                    <a:bodyPr/>
                    <a:lstStyle/>
                    <a:p>
                      <a:pPr algn="l" fontAlgn="ctr">
                        <a:buNone/>
                      </a:pPr>
                      <a:r>
                        <a:rPr lang="fr-FR" sz="1300" b="0" i="0" u="none" strike="noStrike" dirty="0">
                          <a:solidFill>
                            <a:srgbClr val="002060"/>
                          </a:solidFill>
                          <a:effectLst/>
                          <a:latin typeface="Lucida Sans Unicode" panose="020B0602030504020204" pitchFamily="34" charset="0"/>
                        </a:rPr>
                        <a:t>Bédarieux</a:t>
                      </a:r>
                    </a:p>
                  </a:txBody>
                  <a:tcPr marL="72000" marR="8805" marT="880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tc>
                  <a:txBody>
                    <a:bodyPr/>
                    <a:lstStyle/>
                    <a:p>
                      <a:pPr algn="r" fontAlgn="ctr">
                        <a:buNone/>
                      </a:pPr>
                      <a:r>
                        <a:rPr lang="fr-FR" sz="1300" b="0" i="0" u="none" strike="noStrike">
                          <a:solidFill>
                            <a:srgbClr val="002060"/>
                          </a:solidFill>
                          <a:effectLst/>
                          <a:latin typeface="Calibri" panose="020F0502020204030204" pitchFamily="34" charset="0"/>
                        </a:rPr>
                        <a:t>125 000 €</a:t>
                      </a:r>
                    </a:p>
                  </a:txBody>
                  <a:tcPr marL="8805" marR="8805" marT="880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tc>
                  <a:txBody>
                    <a:bodyPr/>
                    <a:lstStyle/>
                    <a:p>
                      <a:pPr algn="r" fontAlgn="ctr">
                        <a:buNone/>
                      </a:pPr>
                      <a:r>
                        <a:rPr lang="fr-FR" sz="1300" b="0" i="0" u="none" strike="noStrike" dirty="0">
                          <a:solidFill>
                            <a:srgbClr val="002060"/>
                          </a:solidFill>
                          <a:effectLst/>
                          <a:latin typeface="Calibri" panose="020F0502020204030204" pitchFamily="34" charset="0"/>
                        </a:rPr>
                        <a:t>8,7%</a:t>
                      </a:r>
                    </a:p>
                  </a:txBody>
                  <a:tcPr marL="8805" marR="8805" marT="8805" marB="0" anchor="ctr">
                    <a:lnL>
                      <a:noFill/>
                    </a:lnL>
                    <a:lnR>
                      <a:noFill/>
                    </a:lnR>
                    <a:lnT>
                      <a:noFill/>
                    </a:lnT>
                    <a:lnB w="6350" cap="flat" cmpd="sng" algn="ctr">
                      <a:solidFill>
                        <a:srgbClr val="002060"/>
                      </a:solidFill>
                      <a:prstDash val="solid"/>
                      <a:round/>
                      <a:headEnd type="none" w="med" len="med"/>
                      <a:tailEnd type="none" w="med" len="med"/>
                    </a:lnB>
                    <a:solidFill>
                      <a:srgbClr val="FFF8E8"/>
                    </a:solidFill>
                  </a:tcPr>
                </a:tc>
                <a:extLst>
                  <a:ext uri="{0D108BD9-81ED-4DB2-BD59-A6C34878D82A}">
                    <a16:rowId xmlns:a16="http://schemas.microsoft.com/office/drawing/2014/main" val="176329904"/>
                  </a:ext>
                </a:extLst>
              </a:tr>
            </a:tbl>
          </a:graphicData>
        </a:graphic>
      </p:graphicFrame>
      <p:sp>
        <p:nvSpPr>
          <p:cNvPr id="8" name="ZoneTexte 7">
            <a:extLst>
              <a:ext uri="{FF2B5EF4-FFF2-40B4-BE49-F238E27FC236}">
                <a16:creationId xmlns:a16="http://schemas.microsoft.com/office/drawing/2014/main" id="{D1655784-CA26-B8F9-D4EC-100F14CB2A98}"/>
              </a:ext>
            </a:extLst>
          </p:cNvPr>
          <p:cNvSpPr txBox="1"/>
          <p:nvPr/>
        </p:nvSpPr>
        <p:spPr>
          <a:xfrm>
            <a:off x="8058847" y="6265620"/>
            <a:ext cx="1565016" cy="292388"/>
          </a:xfrm>
          <a:prstGeom prst="rect">
            <a:avLst/>
          </a:prstGeom>
          <a:noFill/>
        </p:spPr>
        <p:txBody>
          <a:bodyPr wrap="square" rtlCol="0">
            <a:spAutoFit/>
          </a:bodyPr>
          <a:lstStyle/>
          <a:p>
            <a:r>
              <a:rPr lang="fr-FR" sz="1300" i="1" dirty="0" err="1">
                <a:solidFill>
                  <a:srgbClr val="002060"/>
                </a:solidFill>
              </a:rPr>
              <a:t>nd</a:t>
            </a:r>
            <a:r>
              <a:rPr lang="fr-FR" sz="1300" i="1" dirty="0">
                <a:solidFill>
                  <a:srgbClr val="002060"/>
                </a:solidFill>
              </a:rPr>
              <a:t>* : non disponible</a:t>
            </a:r>
          </a:p>
        </p:txBody>
      </p:sp>
    </p:spTree>
    <p:extLst>
      <p:ext uri="{BB962C8B-B14F-4D97-AF65-F5344CB8AC3E}">
        <p14:creationId xmlns:p14="http://schemas.microsoft.com/office/powerpoint/2010/main" val="9520280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MaaExcep">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37</a:t>
            </a:fld>
            <a:endParaRPr lang="fr-FR" dirty="0"/>
          </a:p>
        </p:txBody>
      </p:sp>
      <p:sp>
        <p:nvSpPr>
          <p:cNvPr id="11" name="Rectangle 10">
            <a:extLst>
              <a:ext uri="{FF2B5EF4-FFF2-40B4-BE49-F238E27FC236}">
                <a16:creationId xmlns:a16="http://schemas.microsoft.com/office/drawing/2014/main" id="{8CF83B6D-346D-8A60-6982-1D73B2484CAD}"/>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Ventes d’exception</a:t>
            </a:r>
          </a:p>
        </p:txBody>
      </p:sp>
      <p:sp>
        <p:nvSpPr>
          <p:cNvPr id="7" name="Rectangle 6">
            <a:extLst>
              <a:ext uri="{FF2B5EF4-FFF2-40B4-BE49-F238E27FC236}">
                <a16:creationId xmlns:a16="http://schemas.microsoft.com/office/drawing/2014/main" id="{54EC13C7-614E-05BC-0B38-B4DBA2E88D17}"/>
              </a:ext>
            </a:extLst>
          </p:cNvPr>
          <p:cNvSpPr/>
          <p:nvPr/>
        </p:nvSpPr>
        <p:spPr>
          <a:xfrm>
            <a:off x="1079999" y="582267"/>
            <a:ext cx="10856625" cy="25200"/>
          </a:xfrm>
          <a:prstGeom prst="rect">
            <a:avLst/>
          </a:prstGeom>
          <a:solidFill>
            <a:srgbClr val="FBD0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2" name="Rectangle 1">
            <a:extLst>
              <a:ext uri="{FF2B5EF4-FFF2-40B4-BE49-F238E27FC236}">
                <a16:creationId xmlns:a16="http://schemas.microsoft.com/office/drawing/2014/main" id="{3409C756-C2BC-025A-1A96-C0D664147141}"/>
              </a:ext>
            </a:extLst>
          </p:cNvPr>
          <p:cNvSpPr/>
          <p:nvPr/>
        </p:nvSpPr>
        <p:spPr>
          <a:xfrm>
            <a:off x="-9211" y="-2961"/>
            <a:ext cx="768820" cy="6372000"/>
          </a:xfrm>
          <a:prstGeom prst="rect">
            <a:avLst/>
          </a:prstGeom>
          <a:solidFill>
            <a:srgbClr val="FBD06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6" name="Image 5">
            <a:extLst>
              <a:ext uri="{FF2B5EF4-FFF2-40B4-BE49-F238E27FC236}">
                <a16:creationId xmlns:a16="http://schemas.microsoft.com/office/drawing/2014/main" id="{7CFB0C17-6935-2621-9C15-49E29A6F54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graphicFrame>
        <p:nvGraphicFramePr>
          <p:cNvPr id="5" name="Tableau 4">
            <a:extLst>
              <a:ext uri="{FF2B5EF4-FFF2-40B4-BE49-F238E27FC236}">
                <a16:creationId xmlns:a16="http://schemas.microsoft.com/office/drawing/2014/main" id="{57C30B6C-C6D8-A39F-AB0D-19AD06003FB5}"/>
              </a:ext>
            </a:extLst>
          </p:cNvPr>
          <p:cNvGraphicFramePr>
            <a:graphicFrameLocks noGrp="1"/>
          </p:cNvGraphicFramePr>
          <p:nvPr>
            <p:extLst>
              <p:ext uri="{D42A27DB-BD31-4B8C-83A1-F6EECF244321}">
                <p14:modId xmlns:p14="http://schemas.microsoft.com/office/powerpoint/2010/main" val="2452421529"/>
              </p:ext>
            </p:extLst>
          </p:nvPr>
        </p:nvGraphicFramePr>
        <p:xfrm>
          <a:off x="1920997" y="1503184"/>
          <a:ext cx="8350005" cy="4549274"/>
        </p:xfrm>
        <a:graphic>
          <a:graphicData uri="http://schemas.openxmlformats.org/drawingml/2006/table">
            <a:tbl>
              <a:tblPr/>
              <a:tblGrid>
                <a:gridCol w="2740213">
                  <a:extLst>
                    <a:ext uri="{9D8B030D-6E8A-4147-A177-3AD203B41FA5}">
                      <a16:colId xmlns:a16="http://schemas.microsoft.com/office/drawing/2014/main" val="3744608341"/>
                    </a:ext>
                  </a:extLst>
                </a:gridCol>
                <a:gridCol w="1402448">
                  <a:extLst>
                    <a:ext uri="{9D8B030D-6E8A-4147-A177-3AD203B41FA5}">
                      <a16:colId xmlns:a16="http://schemas.microsoft.com/office/drawing/2014/main" val="4097976322"/>
                    </a:ext>
                  </a:extLst>
                </a:gridCol>
                <a:gridCol w="1402448">
                  <a:extLst>
                    <a:ext uri="{9D8B030D-6E8A-4147-A177-3AD203B41FA5}">
                      <a16:colId xmlns:a16="http://schemas.microsoft.com/office/drawing/2014/main" val="2182997870"/>
                    </a:ext>
                  </a:extLst>
                </a:gridCol>
                <a:gridCol w="1402448">
                  <a:extLst>
                    <a:ext uri="{9D8B030D-6E8A-4147-A177-3AD203B41FA5}">
                      <a16:colId xmlns:a16="http://schemas.microsoft.com/office/drawing/2014/main" val="3310127077"/>
                    </a:ext>
                  </a:extLst>
                </a:gridCol>
                <a:gridCol w="1402448">
                  <a:extLst>
                    <a:ext uri="{9D8B030D-6E8A-4147-A177-3AD203B41FA5}">
                      <a16:colId xmlns:a16="http://schemas.microsoft.com/office/drawing/2014/main" val="2627158237"/>
                    </a:ext>
                  </a:extLst>
                </a:gridCol>
              </a:tblGrid>
              <a:tr h="771993">
                <a:tc>
                  <a:txBody>
                    <a:bodyPr/>
                    <a:lstStyle/>
                    <a:p>
                      <a:pPr algn="l" fontAlgn="ctr">
                        <a:buNone/>
                      </a:pPr>
                      <a:r>
                        <a:rPr lang="fr-FR" sz="1700" b="1" i="0" u="none" strike="noStrike">
                          <a:solidFill>
                            <a:srgbClr val="002060"/>
                          </a:solidFill>
                          <a:effectLst/>
                          <a:latin typeface="Lucida Sans Unicode" panose="020B0602030504020204" pitchFamily="34" charset="0"/>
                        </a:rPr>
                        <a:t>Communes</a:t>
                      </a:r>
                    </a:p>
                  </a:txBody>
                  <a:tcPr marL="72000" marR="8833" marT="8833"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700" b="1" i="0" u="none" strike="noStrike">
                          <a:solidFill>
                            <a:srgbClr val="002060"/>
                          </a:solidFill>
                          <a:effectLst/>
                          <a:latin typeface="Lucida Sans Unicode" panose="020B0602030504020204" pitchFamily="34" charset="0"/>
                        </a:rPr>
                        <a:t>Prix de vente</a:t>
                      </a:r>
                    </a:p>
                  </a:txBody>
                  <a:tcPr marL="8833" marR="8833" marT="8833"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700" b="1" i="0" u="none" strike="noStrike" dirty="0">
                          <a:solidFill>
                            <a:srgbClr val="002060"/>
                          </a:solidFill>
                          <a:effectLst/>
                          <a:latin typeface="Lucida Sans Unicode" panose="020B0602030504020204" pitchFamily="34" charset="0"/>
                        </a:rPr>
                        <a:t>Nombre</a:t>
                      </a:r>
                      <a:br>
                        <a:rPr lang="fr-FR" sz="1700" b="1" i="0" u="none" strike="noStrike" dirty="0">
                          <a:solidFill>
                            <a:srgbClr val="002060"/>
                          </a:solidFill>
                          <a:effectLst/>
                          <a:latin typeface="Lucida Sans Unicode" panose="020B0602030504020204" pitchFamily="34" charset="0"/>
                        </a:rPr>
                      </a:br>
                      <a:r>
                        <a:rPr lang="fr-FR" sz="1700" b="1" i="0" u="none" strike="noStrike" dirty="0">
                          <a:solidFill>
                            <a:srgbClr val="002060"/>
                          </a:solidFill>
                          <a:effectLst/>
                          <a:latin typeface="Lucida Sans Unicode" panose="020B0602030504020204" pitchFamily="34" charset="0"/>
                        </a:rPr>
                        <a:t>de pièces</a:t>
                      </a:r>
                    </a:p>
                  </a:txBody>
                  <a:tcPr marL="8833" marR="8833" marT="8833"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700" b="1" i="0" u="none" strike="noStrike">
                          <a:solidFill>
                            <a:srgbClr val="002060"/>
                          </a:solidFill>
                          <a:effectLst/>
                          <a:latin typeface="Lucida Sans Unicode" panose="020B0602030504020204" pitchFamily="34" charset="0"/>
                        </a:rPr>
                        <a:t>Surface habitable</a:t>
                      </a:r>
                    </a:p>
                  </a:txBody>
                  <a:tcPr marL="8833" marR="8833" marT="8833"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700" b="1" i="0" u="none" strike="noStrike">
                          <a:solidFill>
                            <a:srgbClr val="002060"/>
                          </a:solidFill>
                          <a:effectLst/>
                          <a:latin typeface="Lucida Sans Unicode" panose="020B0602030504020204" pitchFamily="34" charset="0"/>
                        </a:rPr>
                        <a:t>Superficie terrain</a:t>
                      </a:r>
                    </a:p>
                  </a:txBody>
                  <a:tcPr marL="8833" marR="8833" marT="8833"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4222344314"/>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Sète</a:t>
                      </a:r>
                    </a:p>
                  </a:txBody>
                  <a:tcPr marL="72000" marR="8833" marT="8833"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4 266 200 €</a:t>
                      </a:r>
                    </a:p>
                  </a:txBody>
                  <a:tcPr marL="8833" marR="8833" marT="8833"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6</a:t>
                      </a:r>
                    </a:p>
                  </a:txBody>
                  <a:tcPr marL="8833" marR="8833" marT="8833"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450 m²</a:t>
                      </a:r>
                    </a:p>
                  </a:txBody>
                  <a:tcPr marL="8833" marR="8833" marT="8833"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1 063 m²</a:t>
                      </a:r>
                    </a:p>
                  </a:txBody>
                  <a:tcPr marL="8833" marR="8833" marT="8833"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788057764"/>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Mèze</a:t>
                      </a:r>
                    </a:p>
                  </a:txBody>
                  <a:tcPr marL="72000"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3 055 000 €</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25</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566 m²</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25 222 m²</a:t>
                      </a:r>
                    </a:p>
                  </a:txBody>
                  <a:tcPr marL="8833" marR="8833" marT="8833" marB="0" anchor="ctr">
                    <a:lnL>
                      <a:noFill/>
                    </a:lnL>
                    <a:lnR>
                      <a:noFill/>
                    </a:lnR>
                    <a:lnT>
                      <a:noFill/>
                    </a:lnT>
                    <a:lnB>
                      <a:noFill/>
                    </a:lnB>
                    <a:solidFill>
                      <a:srgbClr val="FFF8E8"/>
                    </a:solidFill>
                  </a:tcPr>
                </a:tc>
                <a:extLst>
                  <a:ext uri="{0D108BD9-81ED-4DB2-BD59-A6C34878D82A}">
                    <a16:rowId xmlns:a16="http://schemas.microsoft.com/office/drawing/2014/main" val="663817341"/>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Sète</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2 311 300 €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8</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220 m²</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1 000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1705887389"/>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Sète</a:t>
                      </a:r>
                    </a:p>
                  </a:txBody>
                  <a:tcPr marL="72000"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2 300 000 €</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7</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390 m²</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2 225 m²</a:t>
                      </a:r>
                    </a:p>
                  </a:txBody>
                  <a:tcPr marL="8833" marR="8833" marT="8833" marB="0" anchor="ctr">
                    <a:lnL>
                      <a:noFill/>
                    </a:lnL>
                    <a:lnR>
                      <a:noFill/>
                    </a:lnR>
                    <a:lnT>
                      <a:noFill/>
                    </a:lnT>
                    <a:lnB>
                      <a:noFill/>
                    </a:lnB>
                    <a:solidFill>
                      <a:srgbClr val="FFF8E8"/>
                    </a:solidFill>
                  </a:tcPr>
                </a:tc>
                <a:extLst>
                  <a:ext uri="{0D108BD9-81ED-4DB2-BD59-A6C34878D82A}">
                    <a16:rowId xmlns:a16="http://schemas.microsoft.com/office/drawing/2014/main" val="3163362730"/>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Saint-Gély-du-Fesc</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2 285 100 €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7</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402 m²</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4 197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3751643926"/>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Agde</a:t>
                      </a:r>
                    </a:p>
                  </a:txBody>
                  <a:tcPr marL="72000"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2 277 500 €</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5</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208 m²</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464 m²</a:t>
                      </a:r>
                    </a:p>
                  </a:txBody>
                  <a:tcPr marL="8833" marR="8833" marT="8833" marB="0" anchor="ctr">
                    <a:lnL>
                      <a:noFill/>
                    </a:lnL>
                    <a:lnR>
                      <a:noFill/>
                    </a:lnR>
                    <a:lnT>
                      <a:noFill/>
                    </a:lnT>
                    <a:lnB>
                      <a:noFill/>
                    </a:lnB>
                    <a:solidFill>
                      <a:srgbClr val="FFF8E8"/>
                    </a:solidFill>
                  </a:tcPr>
                </a:tc>
                <a:extLst>
                  <a:ext uri="{0D108BD9-81ED-4DB2-BD59-A6C34878D82A}">
                    <a16:rowId xmlns:a16="http://schemas.microsoft.com/office/drawing/2014/main" val="675156264"/>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Sète</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1 937 200 €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179 m²</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1 001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1334748611"/>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Frontignan</a:t>
                      </a:r>
                    </a:p>
                  </a:txBody>
                  <a:tcPr marL="72000"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1 919 100 €</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9</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223 m²</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2 298 m²</a:t>
                      </a:r>
                    </a:p>
                  </a:txBody>
                  <a:tcPr marL="8833" marR="8833" marT="8833" marB="0" anchor="ctr">
                    <a:lnL>
                      <a:noFill/>
                    </a:lnL>
                    <a:lnR>
                      <a:noFill/>
                    </a:lnR>
                    <a:lnT>
                      <a:noFill/>
                    </a:lnT>
                    <a:lnB>
                      <a:noFill/>
                    </a:lnB>
                    <a:solidFill>
                      <a:srgbClr val="FFF8E8"/>
                    </a:solidFill>
                  </a:tcPr>
                </a:tc>
                <a:extLst>
                  <a:ext uri="{0D108BD9-81ED-4DB2-BD59-A6C34878D82A}">
                    <a16:rowId xmlns:a16="http://schemas.microsoft.com/office/drawing/2014/main" val="179406437"/>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Assas</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1 900 000 €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13</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280 m²</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25 419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193609270"/>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Cazevieille</a:t>
                      </a:r>
                    </a:p>
                  </a:txBody>
                  <a:tcPr marL="72000"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1 867 500 €</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6</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360 m²</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15 056 m²</a:t>
                      </a:r>
                    </a:p>
                  </a:txBody>
                  <a:tcPr marL="8833" marR="8833" marT="8833" marB="0" anchor="ctr">
                    <a:lnL>
                      <a:noFill/>
                    </a:lnL>
                    <a:lnR>
                      <a:noFill/>
                    </a:lnR>
                    <a:lnT>
                      <a:noFill/>
                    </a:lnT>
                    <a:lnB>
                      <a:noFill/>
                    </a:lnB>
                    <a:solidFill>
                      <a:srgbClr val="FFF8E8"/>
                    </a:solidFill>
                  </a:tcPr>
                </a:tc>
                <a:extLst>
                  <a:ext uri="{0D108BD9-81ED-4DB2-BD59-A6C34878D82A}">
                    <a16:rowId xmlns:a16="http://schemas.microsoft.com/office/drawing/2014/main" val="3878877773"/>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Grabels</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1 850 000 €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4</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380 m²</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9 729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4267365516"/>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Montpellier</a:t>
                      </a:r>
                    </a:p>
                  </a:txBody>
                  <a:tcPr marL="72000"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1 830 000 €</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10</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538 m²</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2 735 m²</a:t>
                      </a:r>
                    </a:p>
                  </a:txBody>
                  <a:tcPr marL="8833" marR="8833" marT="8833" marB="0" anchor="ctr">
                    <a:lnL>
                      <a:noFill/>
                    </a:lnL>
                    <a:lnR>
                      <a:noFill/>
                    </a:lnR>
                    <a:lnT>
                      <a:noFill/>
                    </a:lnT>
                    <a:lnB>
                      <a:noFill/>
                    </a:lnB>
                    <a:solidFill>
                      <a:srgbClr val="FFF8E8"/>
                    </a:solidFill>
                  </a:tcPr>
                </a:tc>
                <a:extLst>
                  <a:ext uri="{0D108BD9-81ED-4DB2-BD59-A6C34878D82A}">
                    <a16:rowId xmlns:a16="http://schemas.microsoft.com/office/drawing/2014/main" val="1628975705"/>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Mauguio</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1 780 700 €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6</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157 m²</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757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1598694672"/>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Saint-Clément-de-Rivière</a:t>
                      </a:r>
                    </a:p>
                  </a:txBody>
                  <a:tcPr marL="72000"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1 728 400 €</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9</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200 m²</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1 979 m²</a:t>
                      </a:r>
                    </a:p>
                  </a:txBody>
                  <a:tcPr marL="8833" marR="8833" marT="8833" marB="0" anchor="ctr">
                    <a:lnL>
                      <a:noFill/>
                    </a:lnL>
                    <a:lnR>
                      <a:noFill/>
                    </a:lnR>
                    <a:lnT>
                      <a:noFill/>
                    </a:lnT>
                    <a:lnB>
                      <a:noFill/>
                    </a:lnB>
                    <a:solidFill>
                      <a:srgbClr val="FFF8E8"/>
                    </a:solidFill>
                  </a:tcPr>
                </a:tc>
                <a:extLst>
                  <a:ext uri="{0D108BD9-81ED-4DB2-BD59-A6C34878D82A}">
                    <a16:rowId xmlns:a16="http://schemas.microsoft.com/office/drawing/2014/main" val="632629890"/>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Sète</a:t>
                      </a:r>
                    </a:p>
                  </a:txBody>
                  <a:tcPr marL="72000"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1 665 000 €</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199 m²</a:t>
                      </a:r>
                    </a:p>
                  </a:txBody>
                  <a:tcPr marL="8833" marR="8833" marT="8833" marB="0" anchor="ctr">
                    <a:lnL>
                      <a:noFill/>
                    </a:lnL>
                    <a:lnR>
                      <a:noFill/>
                    </a:lnR>
                    <a:lnT>
                      <a:noFill/>
                    </a:lnT>
                    <a:lnB>
                      <a:noFill/>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1 345 m²</a:t>
                      </a:r>
                    </a:p>
                  </a:txBody>
                  <a:tcPr marL="8833" marR="8833" marT="8833" marB="0" anchor="ctr">
                    <a:lnL>
                      <a:noFill/>
                    </a:lnL>
                    <a:lnR>
                      <a:noFill/>
                    </a:lnR>
                    <a:lnT>
                      <a:noFill/>
                    </a:lnT>
                    <a:lnB>
                      <a:noFill/>
                    </a:lnB>
                    <a:solidFill>
                      <a:srgbClr val="FFFFFF"/>
                    </a:solidFill>
                  </a:tcPr>
                </a:tc>
                <a:extLst>
                  <a:ext uri="{0D108BD9-81ED-4DB2-BD59-A6C34878D82A}">
                    <a16:rowId xmlns:a16="http://schemas.microsoft.com/office/drawing/2014/main" val="2411504573"/>
                  </a:ext>
                </a:extLst>
              </a:tr>
              <a:tr h="220822">
                <a:tc>
                  <a:txBody>
                    <a:bodyPr/>
                    <a:lstStyle/>
                    <a:p>
                      <a:pPr algn="l" fontAlgn="ctr">
                        <a:buNone/>
                      </a:pPr>
                      <a:r>
                        <a:rPr lang="fr-FR" sz="1400" b="0" i="0" u="none" strike="noStrike">
                          <a:solidFill>
                            <a:srgbClr val="002060"/>
                          </a:solidFill>
                          <a:effectLst/>
                          <a:latin typeface="Lucida Sans Unicode" panose="020B0602030504020204" pitchFamily="34" charset="0"/>
                        </a:rPr>
                        <a:t>Saint-Pargoire</a:t>
                      </a:r>
                    </a:p>
                  </a:txBody>
                  <a:tcPr marL="72000"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1 664 200 €</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8</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301 m²</a:t>
                      </a:r>
                    </a:p>
                  </a:txBody>
                  <a:tcPr marL="8833" marR="8833" marT="8833" marB="0" anchor="ctr">
                    <a:lnL>
                      <a:noFill/>
                    </a:lnL>
                    <a:lnR>
                      <a:noFill/>
                    </a:lnR>
                    <a:lnT>
                      <a:noFill/>
                    </a:lnT>
                    <a:lnB>
                      <a:noFill/>
                    </a:lnB>
                    <a:solidFill>
                      <a:srgbClr val="FFF8E8"/>
                    </a:solidFill>
                  </a:tcPr>
                </a:tc>
                <a:tc>
                  <a:txBody>
                    <a:bodyPr/>
                    <a:lstStyle/>
                    <a:p>
                      <a:pPr algn="r" fontAlgn="ctr">
                        <a:buNone/>
                      </a:pPr>
                      <a:r>
                        <a:rPr lang="fr-FR" sz="1400" b="0" i="0" u="none" strike="noStrike">
                          <a:solidFill>
                            <a:srgbClr val="002060"/>
                          </a:solidFill>
                          <a:effectLst/>
                          <a:latin typeface="Calibri" panose="020F0502020204030204" pitchFamily="34" charset="0"/>
                        </a:rPr>
                        <a:t>83 448 m²</a:t>
                      </a:r>
                    </a:p>
                  </a:txBody>
                  <a:tcPr marL="8833" marR="8833" marT="8833" marB="0" anchor="ctr">
                    <a:lnL>
                      <a:noFill/>
                    </a:lnL>
                    <a:lnR>
                      <a:noFill/>
                    </a:lnR>
                    <a:lnT>
                      <a:noFill/>
                    </a:lnT>
                    <a:lnB>
                      <a:noFill/>
                    </a:lnB>
                    <a:solidFill>
                      <a:srgbClr val="FFF8E8"/>
                    </a:solidFill>
                  </a:tcPr>
                </a:tc>
                <a:extLst>
                  <a:ext uri="{0D108BD9-81ED-4DB2-BD59-A6C34878D82A}">
                    <a16:rowId xmlns:a16="http://schemas.microsoft.com/office/drawing/2014/main" val="2329355743"/>
                  </a:ext>
                </a:extLst>
              </a:tr>
              <a:tr h="220822">
                <a:tc>
                  <a:txBody>
                    <a:bodyPr/>
                    <a:lstStyle/>
                    <a:p>
                      <a:pPr algn="l" fontAlgn="ctr">
                        <a:buNone/>
                      </a:pPr>
                      <a:r>
                        <a:rPr lang="fr-FR" sz="1400" b="0" i="0" u="none" strike="noStrike" dirty="0">
                          <a:solidFill>
                            <a:srgbClr val="002060"/>
                          </a:solidFill>
                          <a:effectLst/>
                          <a:latin typeface="Lucida Sans Unicode" panose="020B0602030504020204" pitchFamily="34" charset="0"/>
                        </a:rPr>
                        <a:t>Montpellier</a:t>
                      </a:r>
                    </a:p>
                  </a:txBody>
                  <a:tcPr marL="72000" marR="8833" marT="8833"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1 593 400 €</a:t>
                      </a:r>
                    </a:p>
                  </a:txBody>
                  <a:tcPr marL="8833" marR="8833" marT="8833"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5</a:t>
                      </a:r>
                    </a:p>
                  </a:txBody>
                  <a:tcPr marL="8833" marR="8833" marT="8833"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a:solidFill>
                            <a:srgbClr val="002060"/>
                          </a:solidFill>
                          <a:effectLst/>
                          <a:latin typeface="Calibri" panose="020F0502020204030204" pitchFamily="34" charset="0"/>
                        </a:rPr>
                        <a:t>204 m²</a:t>
                      </a:r>
                    </a:p>
                  </a:txBody>
                  <a:tcPr marL="8833" marR="8833" marT="8833"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buNone/>
                      </a:pPr>
                      <a:r>
                        <a:rPr lang="fr-FR" sz="1400" b="0" i="0" u="none" strike="noStrike" dirty="0">
                          <a:solidFill>
                            <a:srgbClr val="002060"/>
                          </a:solidFill>
                          <a:effectLst/>
                          <a:latin typeface="Calibri" panose="020F0502020204030204" pitchFamily="34" charset="0"/>
                        </a:rPr>
                        <a:t>2 126 m²</a:t>
                      </a:r>
                    </a:p>
                  </a:txBody>
                  <a:tcPr marL="8833" marR="8833" marT="8833" marB="0" anchor="ctr">
                    <a:lnL>
                      <a:noFill/>
                    </a:lnL>
                    <a:lnR>
                      <a:noFill/>
                    </a:lnR>
                    <a:lnT>
                      <a:noFill/>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403998018"/>
                  </a:ext>
                </a:extLst>
              </a:tr>
            </a:tbl>
          </a:graphicData>
        </a:graphic>
      </p:graphicFrame>
      <p:sp>
        <p:nvSpPr>
          <p:cNvPr id="9" name="NomPrefect">
            <a:extLst>
              <a:ext uri="{FF2B5EF4-FFF2-40B4-BE49-F238E27FC236}">
                <a16:creationId xmlns:a16="http://schemas.microsoft.com/office/drawing/2014/main" id="{CD109D37-BA80-BB3D-EBC9-C94BD4FC007A}"/>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2847534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38</a:t>
            </a:fld>
            <a:endParaRPr lang="fr-FR" dirty="0"/>
          </a:p>
        </p:txBody>
      </p:sp>
      <p:sp>
        <p:nvSpPr>
          <p:cNvPr id="11" name="Rectangle 10">
            <a:extLst>
              <a:ext uri="{FF2B5EF4-FFF2-40B4-BE49-F238E27FC236}">
                <a16:creationId xmlns:a16="http://schemas.microsoft.com/office/drawing/2014/main" id="{8CF83B6D-346D-8A60-6982-1D73B2484CAD}"/>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Les avant-contrats</a:t>
            </a:r>
          </a:p>
        </p:txBody>
      </p:sp>
      <p:sp>
        <p:nvSpPr>
          <p:cNvPr id="7" name="Rectangle 6">
            <a:extLst>
              <a:ext uri="{FF2B5EF4-FFF2-40B4-BE49-F238E27FC236}">
                <a16:creationId xmlns:a16="http://schemas.microsoft.com/office/drawing/2014/main" id="{54EC13C7-614E-05BC-0B38-B4DBA2E88D17}"/>
              </a:ext>
            </a:extLst>
          </p:cNvPr>
          <p:cNvSpPr/>
          <p:nvPr/>
        </p:nvSpPr>
        <p:spPr>
          <a:xfrm>
            <a:off x="1079999" y="582267"/>
            <a:ext cx="10856625" cy="25200"/>
          </a:xfrm>
          <a:prstGeom prst="rect">
            <a:avLst/>
          </a:prstGeom>
          <a:solidFill>
            <a:srgbClr val="FBD0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2" name="Rectangle 1">
            <a:extLst>
              <a:ext uri="{FF2B5EF4-FFF2-40B4-BE49-F238E27FC236}">
                <a16:creationId xmlns:a16="http://schemas.microsoft.com/office/drawing/2014/main" id="{3409C756-C2BC-025A-1A96-C0D664147141}"/>
              </a:ext>
            </a:extLst>
          </p:cNvPr>
          <p:cNvSpPr/>
          <p:nvPr/>
        </p:nvSpPr>
        <p:spPr>
          <a:xfrm>
            <a:off x="-9211" y="-2961"/>
            <a:ext cx="768820" cy="6372000"/>
          </a:xfrm>
          <a:prstGeom prst="rect">
            <a:avLst/>
          </a:prstGeom>
          <a:solidFill>
            <a:srgbClr val="FBD06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6" name="Image 5">
            <a:extLst>
              <a:ext uri="{FF2B5EF4-FFF2-40B4-BE49-F238E27FC236}">
                <a16:creationId xmlns:a16="http://schemas.microsoft.com/office/drawing/2014/main" id="{7CFB0C17-6935-2621-9C15-49E29A6F54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9" name="ZoneTexte 8">
            <a:extLst>
              <a:ext uri="{FF2B5EF4-FFF2-40B4-BE49-F238E27FC236}">
                <a16:creationId xmlns:a16="http://schemas.microsoft.com/office/drawing/2014/main" id="{A63B57F8-9F30-3483-2EF2-3F66FA34A99F}"/>
              </a:ext>
            </a:extLst>
          </p:cNvPr>
          <p:cNvSpPr txBox="1"/>
          <p:nvPr/>
        </p:nvSpPr>
        <p:spPr>
          <a:xfrm>
            <a:off x="1524000" y="6369039"/>
            <a:ext cx="9144000" cy="276999"/>
          </a:xfrm>
          <a:prstGeom prst="rect">
            <a:avLst/>
          </a:prstGeom>
          <a:noFill/>
          <a:scene3d>
            <a:camera prst="orthographicFront">
              <a:rot lat="0" lon="0" rev="0"/>
            </a:camera>
            <a:lightRig rig="threePt" dir="t"/>
          </a:scene3d>
        </p:spPr>
        <p:txBody>
          <a:bodyPr wrap="square">
            <a:spAutoFit/>
          </a:bodyPr>
          <a:lstStyle/>
          <a:p>
            <a:pPr algn="ctr" fontAlgn="auto">
              <a:spcBef>
                <a:spcPts val="0"/>
              </a:spcBef>
              <a:spcAft>
                <a:spcPts val="0"/>
              </a:spcAft>
              <a:defRPr/>
            </a:pPr>
            <a:r>
              <a:rPr lang="fr-FR" sz="1200" i="1" dirty="0">
                <a:solidFill>
                  <a:srgbClr val="002060"/>
                </a:solidFill>
                <a:latin typeface="+mn-lt"/>
                <a:cs typeface="+mn-cs"/>
              </a:rPr>
              <a:t>Prix de vente calculés sur des périodes de 3 mois</a:t>
            </a:r>
          </a:p>
        </p:txBody>
      </p:sp>
      <p:graphicFrame>
        <p:nvGraphicFramePr>
          <p:cNvPr id="3" name="graphApaRepart2">
            <a:extLst>
              <a:ext uri="{FF2B5EF4-FFF2-40B4-BE49-F238E27FC236}">
                <a16:creationId xmlns:a16="http://schemas.microsoft.com/office/drawing/2014/main" id="{E6FD5F38-F82F-40AB-820C-A609F7F0A134}"/>
              </a:ext>
            </a:extLst>
          </p:cNvPr>
          <p:cNvGraphicFramePr>
            <a:graphicFrameLocks/>
          </p:cNvGraphicFramePr>
          <p:nvPr>
            <p:extLst>
              <p:ext uri="{D42A27DB-BD31-4B8C-83A1-F6EECF244321}">
                <p14:modId xmlns:p14="http://schemas.microsoft.com/office/powerpoint/2010/main" val="959443642"/>
              </p:ext>
            </p:extLst>
          </p:nvPr>
        </p:nvGraphicFramePr>
        <p:xfrm>
          <a:off x="1150498" y="1412649"/>
          <a:ext cx="10715626" cy="4786313"/>
        </p:xfrm>
        <a:graphic>
          <a:graphicData uri="http://schemas.openxmlformats.org/drawingml/2006/chart">
            <c:chart xmlns:c="http://schemas.openxmlformats.org/drawingml/2006/chart" xmlns:r="http://schemas.openxmlformats.org/officeDocument/2006/relationships" r:id="rId4"/>
          </a:graphicData>
        </a:graphic>
      </p:graphicFrame>
      <p:sp>
        <p:nvSpPr>
          <p:cNvPr id="5" name="NomPrefect">
            <a:extLst>
              <a:ext uri="{FF2B5EF4-FFF2-40B4-BE49-F238E27FC236}">
                <a16:creationId xmlns:a16="http://schemas.microsoft.com/office/drawing/2014/main" id="{2A1D267C-5469-AA48-C45D-A2AA93AF173C}"/>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38639405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TerEvol10">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D0A8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39</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24467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Terrain</a:t>
            </a:r>
            <a:r>
              <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s à bâtir </a:t>
            </a:r>
          </a:p>
        </p:txBody>
      </p:sp>
      <p:sp>
        <p:nvSpPr>
          <p:cNvPr id="10" name="Rectangle 9">
            <a:extLst>
              <a:ext uri="{FF2B5EF4-FFF2-40B4-BE49-F238E27FC236}">
                <a16:creationId xmlns:a16="http://schemas.microsoft.com/office/drawing/2014/main" id="{DFFB4AEB-92E0-70B8-1905-85FBD4D1E4D3}"/>
              </a:ext>
            </a:extLst>
          </p:cNvPr>
          <p:cNvSpPr/>
          <p:nvPr/>
        </p:nvSpPr>
        <p:spPr>
          <a:xfrm rot="5400000">
            <a:off x="543628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5" name="NomDept">
            <a:extLst>
              <a:ext uri="{FF2B5EF4-FFF2-40B4-BE49-F238E27FC236}">
                <a16:creationId xmlns:a16="http://schemas.microsoft.com/office/drawing/2014/main" id="{0DF54FAC-86EE-1089-7350-3C1FC9A760EB}"/>
              </a:ext>
            </a:extLst>
          </p:cNvPr>
          <p:cNvSpPr txBox="1">
            <a:spLocks noChangeArrowheads="1"/>
          </p:cNvSpPr>
          <p:nvPr/>
        </p:nvSpPr>
        <p:spPr bwMode="auto">
          <a:xfrm>
            <a:off x="6408000" y="260648"/>
            <a:ext cx="5368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Hérault</a:t>
            </a:r>
            <a:endParaRPr lang="fr-FR" altLang="fr-FR"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pic>
        <p:nvPicPr>
          <p:cNvPr id="13" name="Image 12" descr="Une image contenant conception&#10;&#10;Description générée automatiquement">
            <a:extLst>
              <a:ext uri="{FF2B5EF4-FFF2-40B4-BE49-F238E27FC236}">
                <a16:creationId xmlns:a16="http://schemas.microsoft.com/office/drawing/2014/main" id="{F550EE7B-C51A-2183-6573-6EEDD4EDC9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p:spPr>
      </p:pic>
      <p:sp>
        <p:nvSpPr>
          <p:cNvPr id="7" name="Rectangle 6">
            <a:extLst>
              <a:ext uri="{FF2B5EF4-FFF2-40B4-BE49-F238E27FC236}">
                <a16:creationId xmlns:a16="http://schemas.microsoft.com/office/drawing/2014/main" id="{76C79412-3818-C77E-E659-B083623C936D}"/>
              </a:ext>
            </a:extLst>
          </p:cNvPr>
          <p:cNvSpPr/>
          <p:nvPr/>
        </p:nvSpPr>
        <p:spPr>
          <a:xfrm>
            <a:off x="3647728" y="1903011"/>
            <a:ext cx="4894335" cy="53678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0"/>
              </a:spcBef>
              <a:buFontTx/>
              <a:buNone/>
            </a:pPr>
            <a:r>
              <a:rPr lang="fr-FR" altLang="fr-FR" sz="28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Prix de vente médian</a:t>
            </a:r>
          </a:p>
        </p:txBody>
      </p:sp>
      <p:sp>
        <p:nvSpPr>
          <p:cNvPr id="14" name="PrxMedTER">
            <a:extLst>
              <a:ext uri="{FF2B5EF4-FFF2-40B4-BE49-F238E27FC236}">
                <a16:creationId xmlns:a16="http://schemas.microsoft.com/office/drawing/2014/main" id="{E46F3305-93AB-288E-8C32-7F8B92B50A6A}"/>
              </a:ext>
            </a:extLst>
          </p:cNvPr>
          <p:cNvSpPr/>
          <p:nvPr/>
        </p:nvSpPr>
        <p:spPr>
          <a:xfrm>
            <a:off x="3647728" y="2431602"/>
            <a:ext cx="2448000" cy="909654"/>
          </a:xfrm>
          <a:prstGeom prst="rect">
            <a:avLst/>
          </a:prstGeom>
          <a:solidFill>
            <a:srgbClr val="FEF0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4700"/>
              </a:lnSpc>
              <a:spcBef>
                <a:spcPts val="0"/>
              </a:spcBef>
              <a:spcAft>
                <a:spcPts val="0"/>
              </a:spcAft>
              <a:defRPr/>
            </a:pPr>
            <a:r>
              <a:rPr lang="fr-FR" sz="4000" b="1">
                <a:solidFill>
                  <a:srgbClr val="002060"/>
                </a:solidFill>
                <a:ea typeface="Cambria" panose="02040503050406030204" pitchFamily="18" charset="0"/>
                <a:cs typeface="Lucida Sans Unicode" panose="020B0602030504020204" pitchFamily="34" charset="0"/>
              </a:rPr>
              <a:t>115 200 €</a:t>
            </a:r>
            <a:endParaRPr lang="fr-FR" sz="4000" b="1" dirty="0">
              <a:solidFill>
                <a:srgbClr val="002060"/>
              </a:solidFill>
              <a:ea typeface="Cambria" panose="02040503050406030204" pitchFamily="18" charset="0"/>
              <a:cs typeface="Lucida Sans Unicode" panose="020B0602030504020204" pitchFamily="34" charset="0"/>
            </a:endParaRPr>
          </a:p>
        </p:txBody>
      </p:sp>
      <p:sp>
        <p:nvSpPr>
          <p:cNvPr id="16" name="TxEvolTER">
            <a:extLst>
              <a:ext uri="{FF2B5EF4-FFF2-40B4-BE49-F238E27FC236}">
                <a16:creationId xmlns:a16="http://schemas.microsoft.com/office/drawing/2014/main" id="{4EB37ADA-34EB-1C23-DAE5-CB1E0E57D018}"/>
              </a:ext>
            </a:extLst>
          </p:cNvPr>
          <p:cNvSpPr/>
          <p:nvPr/>
        </p:nvSpPr>
        <p:spPr>
          <a:xfrm>
            <a:off x="6094063" y="2432206"/>
            <a:ext cx="2448000" cy="909654"/>
          </a:xfrm>
          <a:prstGeom prst="rect">
            <a:avLst/>
          </a:prstGeom>
          <a:solidFill>
            <a:srgbClr val="FCDD8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0" anchor="ctr"/>
          <a:lstStyle/>
          <a:p>
            <a:pPr algn="ctr">
              <a:defRPr/>
            </a:pPr>
            <a:r>
              <a:rPr lang="fr-FR" sz="3200" b="1">
                <a:solidFill>
                  <a:srgbClr val="002060"/>
                </a:solidFill>
                <a:ea typeface="Cambria" panose="02040503050406030204" pitchFamily="18" charset="0"/>
                <a:cs typeface="Lucida Sans Unicode" panose="020B0602030504020204" pitchFamily="34" charset="0"/>
              </a:rPr>
              <a:t>-3,5%</a:t>
            </a:r>
            <a:endParaRPr lang="fr-FR" sz="3200" b="1" dirty="0">
              <a:solidFill>
                <a:srgbClr val="002060"/>
              </a:solidFill>
              <a:ea typeface="Cambria" panose="02040503050406030204" pitchFamily="18" charset="0"/>
              <a:cs typeface="Lucida Sans Unicode" panose="020B0602030504020204" pitchFamily="34" charset="0"/>
            </a:endParaRPr>
          </a:p>
        </p:txBody>
      </p:sp>
      <p:sp>
        <p:nvSpPr>
          <p:cNvPr id="17" name="FlcEvolTER">
            <a:extLst>
              <a:ext uri="{FF2B5EF4-FFF2-40B4-BE49-F238E27FC236}">
                <a16:creationId xmlns:a16="http://schemas.microsoft.com/office/drawing/2014/main" id="{0753D4D5-85B0-77DF-018B-19F81BD34EE2}"/>
              </a:ext>
            </a:extLst>
          </p:cNvPr>
          <p:cNvSpPr/>
          <p:nvPr/>
        </p:nvSpPr>
        <p:spPr>
          <a:xfrm rot="2700000">
            <a:off x="6252921" y="2712227"/>
            <a:ext cx="536286" cy="44498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ZoneTexte 19">
            <a:extLst>
              <a:ext uri="{FF2B5EF4-FFF2-40B4-BE49-F238E27FC236}">
                <a16:creationId xmlns:a16="http://schemas.microsoft.com/office/drawing/2014/main" id="{65F72657-F898-8629-1302-D976326368A7}"/>
              </a:ext>
            </a:extLst>
          </p:cNvPr>
          <p:cNvSpPr txBox="1">
            <a:spLocks noChangeArrowheads="1"/>
          </p:cNvSpPr>
          <p:nvPr/>
        </p:nvSpPr>
        <p:spPr bwMode="auto">
          <a:xfrm>
            <a:off x="6098826" y="3032227"/>
            <a:ext cx="24454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en 1 an</a:t>
            </a:r>
          </a:p>
        </p:txBody>
      </p:sp>
      <p:graphicFrame>
        <p:nvGraphicFramePr>
          <p:cNvPr id="2" name="graphTerEvol10">
            <a:extLst>
              <a:ext uri="{FF2B5EF4-FFF2-40B4-BE49-F238E27FC236}">
                <a16:creationId xmlns:a16="http://schemas.microsoft.com/office/drawing/2014/main" id="{00000000-0008-0000-1E00-000002000000}"/>
              </a:ext>
            </a:extLst>
          </p:cNvPr>
          <p:cNvGraphicFramePr>
            <a:graphicFrameLocks/>
          </p:cNvGraphicFramePr>
          <p:nvPr>
            <p:extLst>
              <p:ext uri="{D42A27DB-BD31-4B8C-83A1-F6EECF244321}">
                <p14:modId xmlns:p14="http://schemas.microsoft.com/office/powerpoint/2010/main" val="3495647502"/>
              </p:ext>
            </p:extLst>
          </p:nvPr>
        </p:nvGraphicFramePr>
        <p:xfrm>
          <a:off x="2108200" y="3683000"/>
          <a:ext cx="7972425"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51024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D0A8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40</a:t>
            </a:fld>
            <a:endParaRPr lang="fr-FR" dirty="0"/>
          </a:p>
        </p:txBody>
      </p:sp>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24467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Terrain</a:t>
            </a:r>
            <a:r>
              <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s à bâtir </a:t>
            </a:r>
          </a:p>
        </p:txBody>
      </p:sp>
      <p:pic>
        <p:nvPicPr>
          <p:cNvPr id="13" name="Image 12" descr="Une image contenant conception&#10;&#10;Description générée automatiquement">
            <a:extLst>
              <a:ext uri="{FF2B5EF4-FFF2-40B4-BE49-F238E27FC236}">
                <a16:creationId xmlns:a16="http://schemas.microsoft.com/office/drawing/2014/main" id="{F550EE7B-C51A-2183-6573-6EEDD4EDC9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p:spPr>
      </p:pic>
      <p:sp>
        <p:nvSpPr>
          <p:cNvPr id="3" name="Espace réservé du numéro de diapositive 3">
            <a:extLst>
              <a:ext uri="{FF2B5EF4-FFF2-40B4-BE49-F238E27FC236}">
                <a16:creationId xmlns:a16="http://schemas.microsoft.com/office/drawing/2014/main" id="{CFF858DD-707F-D418-D6D7-E8D38539171B}"/>
              </a:ext>
            </a:extLst>
          </p:cNvPr>
          <p:cNvSpPr txBox="1">
            <a:spLocks/>
          </p:cNvSpPr>
          <p:nvPr/>
        </p:nvSpPr>
        <p:spPr>
          <a:xfrm>
            <a:off x="11818239" y="6680729"/>
            <a:ext cx="370515" cy="182848"/>
          </a:xfrm>
          <a:prstGeom prst="rect">
            <a:avLst/>
          </a:prstGeom>
        </p:spPr>
        <p:txBody>
          <a:bodyPr vert="horz" lIns="0" tIns="0" rIns="0" bIns="0" rtlCol="0" anchor="ctr"/>
          <a:lstStyle>
            <a:defPPr>
              <a:defRPr lang="fr-FR"/>
            </a:defPPr>
            <a:lvl1pPr algn="r" rtl="0" fontAlgn="auto">
              <a:spcBef>
                <a:spcPts val="0"/>
              </a:spcBef>
              <a:spcAft>
                <a:spcPts val="0"/>
              </a:spcAft>
              <a:defRPr sz="1000" kern="1200">
                <a:solidFill>
                  <a:schemeClr val="tx1">
                    <a:tint val="75000"/>
                  </a:schemeClr>
                </a:solidFill>
                <a:latin typeface="Lucida Sans Unicode" panose="020B0602030504020204" pitchFamily="34" charset="0"/>
                <a:ea typeface="+mn-ea"/>
                <a:cs typeface="Lucida Sans Unicode" panose="020B0602030504020204"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fld id="{28F0AC01-1ADD-4174-BAA6-E4F0FB6F5721}" type="slidenum">
              <a:rPr lang="fr-FR" smtClean="0"/>
              <a:pPr>
                <a:defRPr/>
              </a:pPr>
              <a:t>40</a:t>
            </a:fld>
            <a:endParaRPr lang="fr-FR" dirty="0"/>
          </a:p>
        </p:txBody>
      </p:sp>
      <p:sp>
        <p:nvSpPr>
          <p:cNvPr id="5" name="Ellipse 4">
            <a:extLst>
              <a:ext uri="{FF2B5EF4-FFF2-40B4-BE49-F238E27FC236}">
                <a16:creationId xmlns:a16="http://schemas.microsoft.com/office/drawing/2014/main" id="{5F55B24E-0F95-32E9-EEC9-1952B8549F7A}"/>
              </a:ext>
            </a:extLst>
          </p:cNvPr>
          <p:cNvSpPr>
            <a:spLocks noChangeAspect="1"/>
          </p:cNvSpPr>
          <p:nvPr/>
        </p:nvSpPr>
        <p:spPr>
          <a:xfrm>
            <a:off x="9002360" y="4006901"/>
            <a:ext cx="1152000" cy="1138004"/>
          </a:xfrm>
          <a:prstGeom prst="ellipse">
            <a:avLst/>
          </a:prstGeom>
          <a:solidFill>
            <a:srgbClr val="D0A8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6" name="ZoneTexte 10">
            <a:extLst>
              <a:ext uri="{FF2B5EF4-FFF2-40B4-BE49-F238E27FC236}">
                <a16:creationId xmlns:a16="http://schemas.microsoft.com/office/drawing/2014/main" id="{5454744A-E780-CDD8-CA51-943AC86910F3}"/>
              </a:ext>
            </a:extLst>
          </p:cNvPr>
          <p:cNvSpPr txBox="1">
            <a:spLocks noChangeArrowheads="1"/>
          </p:cNvSpPr>
          <p:nvPr/>
        </p:nvSpPr>
        <p:spPr bwMode="auto">
          <a:xfrm>
            <a:off x="9059378" y="4244812"/>
            <a:ext cx="128321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900" b="1" dirty="0">
                <a:solidFill>
                  <a:schemeClr val="bg1"/>
                </a:solidFill>
              </a:rPr>
              <a:t>48 600 €</a:t>
            </a:r>
          </a:p>
          <a:p>
            <a:pPr algn="just" eaLnBrk="1" hangingPunct="1">
              <a:spcBef>
                <a:spcPct val="0"/>
              </a:spcBef>
              <a:buFontTx/>
              <a:buNone/>
            </a:pPr>
            <a:r>
              <a:rPr lang="fr-FR" altLang="fr-FR" sz="1900" b="1" dirty="0">
                <a:solidFill>
                  <a:schemeClr val="bg1"/>
                </a:solidFill>
              </a:rPr>
              <a:t> -2,7%</a:t>
            </a:r>
            <a:endParaRPr lang="fr-FR" altLang="fr-FR" sz="1900" dirty="0">
              <a:solidFill>
                <a:schemeClr val="bg1"/>
              </a:solidFill>
            </a:endParaRPr>
          </a:p>
        </p:txBody>
      </p:sp>
      <p:sp>
        <p:nvSpPr>
          <p:cNvPr id="8" name="Ellipse 7">
            <a:extLst>
              <a:ext uri="{FF2B5EF4-FFF2-40B4-BE49-F238E27FC236}">
                <a16:creationId xmlns:a16="http://schemas.microsoft.com/office/drawing/2014/main" id="{AF5ECDD8-12A3-E161-E481-AD5619EB85A6}"/>
              </a:ext>
            </a:extLst>
          </p:cNvPr>
          <p:cNvSpPr>
            <a:spLocks noChangeAspect="1"/>
          </p:cNvSpPr>
          <p:nvPr/>
        </p:nvSpPr>
        <p:spPr>
          <a:xfrm>
            <a:off x="1925792" y="4006901"/>
            <a:ext cx="1152000" cy="1138004"/>
          </a:xfrm>
          <a:prstGeom prst="ellipse">
            <a:avLst/>
          </a:prstGeom>
          <a:solidFill>
            <a:srgbClr val="D0A8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11" name="ZoneTexte 10">
            <a:extLst>
              <a:ext uri="{FF2B5EF4-FFF2-40B4-BE49-F238E27FC236}">
                <a16:creationId xmlns:a16="http://schemas.microsoft.com/office/drawing/2014/main" id="{4D85C52E-2E49-5342-7DD8-36C1172C9E87}"/>
              </a:ext>
            </a:extLst>
          </p:cNvPr>
          <p:cNvSpPr txBox="1">
            <a:spLocks noChangeArrowheads="1"/>
          </p:cNvSpPr>
          <p:nvPr/>
        </p:nvSpPr>
        <p:spPr bwMode="auto">
          <a:xfrm>
            <a:off x="1951835" y="4262245"/>
            <a:ext cx="123794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fr-FR" altLang="fr-FR" sz="1900" b="1" dirty="0">
                <a:solidFill>
                  <a:schemeClr val="bg1"/>
                </a:solidFill>
              </a:rPr>
              <a:t>142 000 €</a:t>
            </a:r>
          </a:p>
          <a:p>
            <a:pPr algn="just" eaLnBrk="1" hangingPunct="1">
              <a:spcBef>
                <a:spcPct val="0"/>
              </a:spcBef>
              <a:buFontTx/>
              <a:buNone/>
            </a:pPr>
            <a:r>
              <a:rPr lang="fr-FR" altLang="fr-FR" sz="1900" b="1" dirty="0">
                <a:solidFill>
                  <a:schemeClr val="bg1"/>
                </a:solidFill>
              </a:rPr>
              <a:t> +1,4%</a:t>
            </a:r>
            <a:endParaRPr lang="fr-FR" altLang="fr-FR" sz="1900" dirty="0">
              <a:solidFill>
                <a:schemeClr val="bg1"/>
              </a:solidFill>
            </a:endParaRPr>
          </a:p>
        </p:txBody>
      </p:sp>
      <p:sp>
        <p:nvSpPr>
          <p:cNvPr id="19" name="Ellipse 18">
            <a:extLst>
              <a:ext uri="{FF2B5EF4-FFF2-40B4-BE49-F238E27FC236}">
                <a16:creationId xmlns:a16="http://schemas.microsoft.com/office/drawing/2014/main" id="{17A934F6-75ED-785E-7445-D2BAB3307384}"/>
              </a:ext>
            </a:extLst>
          </p:cNvPr>
          <p:cNvSpPr>
            <a:spLocks noChangeAspect="1"/>
          </p:cNvSpPr>
          <p:nvPr/>
        </p:nvSpPr>
        <p:spPr>
          <a:xfrm>
            <a:off x="2745638" y="4571930"/>
            <a:ext cx="709020" cy="720000"/>
          </a:xfrm>
          <a:prstGeom prst="ellipse">
            <a:avLst/>
          </a:prstGeom>
          <a:solidFill>
            <a:srgbClr val="7E88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20" name="ZoneTexte 19">
            <a:extLst>
              <a:ext uri="{FF2B5EF4-FFF2-40B4-BE49-F238E27FC236}">
                <a16:creationId xmlns:a16="http://schemas.microsoft.com/office/drawing/2014/main" id="{D95D5B24-5B6A-5515-FE8E-7E7C31D698D1}"/>
              </a:ext>
            </a:extLst>
          </p:cNvPr>
          <p:cNvSpPr txBox="1">
            <a:spLocks noChangeArrowheads="1"/>
          </p:cNvSpPr>
          <p:nvPr/>
        </p:nvSpPr>
        <p:spPr bwMode="auto">
          <a:xfrm>
            <a:off x="2512807" y="4743094"/>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+5,2%</a:t>
            </a:r>
            <a:endParaRPr lang="fr-FR" altLang="fr-FR" sz="1600" dirty="0">
              <a:solidFill>
                <a:schemeClr val="bg1"/>
              </a:solidFill>
            </a:endParaRPr>
          </a:p>
        </p:txBody>
      </p:sp>
      <p:sp>
        <p:nvSpPr>
          <p:cNvPr id="21" name="Ellipse 20">
            <a:extLst>
              <a:ext uri="{FF2B5EF4-FFF2-40B4-BE49-F238E27FC236}">
                <a16:creationId xmlns:a16="http://schemas.microsoft.com/office/drawing/2014/main" id="{66C0BB2B-2F1B-F740-E51C-D1038D301D18}"/>
              </a:ext>
            </a:extLst>
          </p:cNvPr>
          <p:cNvSpPr>
            <a:spLocks noChangeAspect="1"/>
          </p:cNvSpPr>
          <p:nvPr/>
        </p:nvSpPr>
        <p:spPr>
          <a:xfrm>
            <a:off x="9791346" y="4600799"/>
            <a:ext cx="709020" cy="720000"/>
          </a:xfrm>
          <a:prstGeom prst="ellipse">
            <a:avLst/>
          </a:prstGeom>
          <a:solidFill>
            <a:srgbClr val="7E88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22" name="ZoneTexte 10">
            <a:extLst>
              <a:ext uri="{FF2B5EF4-FFF2-40B4-BE49-F238E27FC236}">
                <a16:creationId xmlns:a16="http://schemas.microsoft.com/office/drawing/2014/main" id="{674C9FE9-36CC-9702-C161-E0A95C6F4659}"/>
              </a:ext>
            </a:extLst>
          </p:cNvPr>
          <p:cNvSpPr txBox="1">
            <a:spLocks noChangeArrowheads="1"/>
          </p:cNvSpPr>
          <p:nvPr/>
        </p:nvSpPr>
        <p:spPr bwMode="auto">
          <a:xfrm>
            <a:off x="9551337" y="4797983"/>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-2,7%</a:t>
            </a:r>
            <a:endParaRPr lang="fr-FR" altLang="fr-FR" sz="1600" dirty="0">
              <a:solidFill>
                <a:schemeClr val="bg1"/>
              </a:solidFill>
            </a:endParaRPr>
          </a:p>
        </p:txBody>
      </p:sp>
      <p:sp>
        <p:nvSpPr>
          <p:cNvPr id="23" name="ZoneTexte 11">
            <a:extLst>
              <a:ext uri="{FF2B5EF4-FFF2-40B4-BE49-F238E27FC236}">
                <a16:creationId xmlns:a16="http://schemas.microsoft.com/office/drawing/2014/main" id="{661AF5DC-9D14-EEBE-07B2-F66ED46FC652}"/>
              </a:ext>
            </a:extLst>
          </p:cNvPr>
          <p:cNvSpPr txBox="1">
            <a:spLocks noChangeArrowheads="1"/>
          </p:cNvSpPr>
          <p:nvPr/>
        </p:nvSpPr>
        <p:spPr bwMode="auto">
          <a:xfrm>
            <a:off x="1274760" y="5297966"/>
            <a:ext cx="32102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Provence-Alpes-Côte d'Azur</a:t>
            </a:r>
          </a:p>
        </p:txBody>
      </p:sp>
      <p:sp>
        <p:nvSpPr>
          <p:cNvPr id="24" name="ZoneTexte 11">
            <a:extLst>
              <a:ext uri="{FF2B5EF4-FFF2-40B4-BE49-F238E27FC236}">
                <a16:creationId xmlns:a16="http://schemas.microsoft.com/office/drawing/2014/main" id="{6E7C60E1-69CE-F470-DC2B-F566AA98E91E}"/>
              </a:ext>
            </a:extLst>
          </p:cNvPr>
          <p:cNvSpPr txBox="1">
            <a:spLocks noChangeArrowheads="1"/>
          </p:cNvSpPr>
          <p:nvPr/>
        </p:nvSpPr>
        <p:spPr bwMode="auto">
          <a:xfrm>
            <a:off x="8453620" y="5313871"/>
            <a:ext cx="29158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Nouvelle - Aquitaine</a:t>
            </a:r>
          </a:p>
        </p:txBody>
      </p:sp>
      <p:sp>
        <p:nvSpPr>
          <p:cNvPr id="25" name="ZoneTexte 11">
            <a:extLst>
              <a:ext uri="{FF2B5EF4-FFF2-40B4-BE49-F238E27FC236}">
                <a16:creationId xmlns:a16="http://schemas.microsoft.com/office/drawing/2014/main" id="{560398C2-245E-62B2-6E0D-AA58431829D4}"/>
              </a:ext>
            </a:extLst>
          </p:cNvPr>
          <p:cNvSpPr txBox="1">
            <a:spLocks noChangeArrowheads="1"/>
          </p:cNvSpPr>
          <p:nvPr/>
        </p:nvSpPr>
        <p:spPr bwMode="auto">
          <a:xfrm>
            <a:off x="5001385" y="5267712"/>
            <a:ext cx="30164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Auvergne – Rhône -Alpes</a:t>
            </a:r>
          </a:p>
        </p:txBody>
      </p:sp>
      <p:sp>
        <p:nvSpPr>
          <p:cNvPr id="26" name="Ellipse 25">
            <a:extLst>
              <a:ext uri="{FF2B5EF4-FFF2-40B4-BE49-F238E27FC236}">
                <a16:creationId xmlns:a16="http://schemas.microsoft.com/office/drawing/2014/main" id="{5C2DF689-D7C3-4F7B-54EB-16D12506D6AE}"/>
              </a:ext>
            </a:extLst>
          </p:cNvPr>
          <p:cNvSpPr>
            <a:spLocks noChangeAspect="1"/>
          </p:cNvSpPr>
          <p:nvPr/>
        </p:nvSpPr>
        <p:spPr>
          <a:xfrm>
            <a:off x="5524108" y="4003402"/>
            <a:ext cx="1152000" cy="1138004"/>
          </a:xfrm>
          <a:prstGeom prst="ellipse">
            <a:avLst/>
          </a:prstGeom>
          <a:solidFill>
            <a:srgbClr val="D0A8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27" name="ZoneTexte 10">
            <a:extLst>
              <a:ext uri="{FF2B5EF4-FFF2-40B4-BE49-F238E27FC236}">
                <a16:creationId xmlns:a16="http://schemas.microsoft.com/office/drawing/2014/main" id="{3E43B60D-B227-E990-E539-F8C465E11D0D}"/>
              </a:ext>
            </a:extLst>
          </p:cNvPr>
          <p:cNvSpPr txBox="1">
            <a:spLocks noChangeArrowheads="1"/>
          </p:cNvSpPr>
          <p:nvPr/>
        </p:nvSpPr>
        <p:spPr bwMode="auto">
          <a:xfrm>
            <a:off x="5455604" y="4233828"/>
            <a:ext cx="141458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900" b="1" dirty="0">
                <a:solidFill>
                  <a:schemeClr val="bg1"/>
                </a:solidFill>
              </a:rPr>
              <a:t>  81 700 €</a:t>
            </a:r>
          </a:p>
          <a:p>
            <a:pPr eaLnBrk="1" hangingPunct="1">
              <a:spcBef>
                <a:spcPct val="0"/>
              </a:spcBef>
              <a:buFontTx/>
              <a:buNone/>
            </a:pPr>
            <a:r>
              <a:rPr lang="fr-FR" altLang="fr-FR" sz="1900" b="1" dirty="0">
                <a:solidFill>
                  <a:schemeClr val="bg1"/>
                </a:solidFill>
              </a:rPr>
              <a:t>  +0,8%</a:t>
            </a:r>
            <a:endParaRPr lang="fr-FR" altLang="fr-FR" sz="1900" dirty="0">
              <a:solidFill>
                <a:schemeClr val="bg1"/>
              </a:solidFill>
            </a:endParaRPr>
          </a:p>
        </p:txBody>
      </p:sp>
      <p:sp>
        <p:nvSpPr>
          <p:cNvPr id="28" name="Ellipse 27">
            <a:extLst>
              <a:ext uri="{FF2B5EF4-FFF2-40B4-BE49-F238E27FC236}">
                <a16:creationId xmlns:a16="http://schemas.microsoft.com/office/drawing/2014/main" id="{A5C39257-91FC-E392-2457-F617116F5C18}"/>
              </a:ext>
            </a:extLst>
          </p:cNvPr>
          <p:cNvSpPr>
            <a:spLocks noChangeAspect="1"/>
          </p:cNvSpPr>
          <p:nvPr/>
        </p:nvSpPr>
        <p:spPr>
          <a:xfrm>
            <a:off x="6366033" y="4444939"/>
            <a:ext cx="709020" cy="720000"/>
          </a:xfrm>
          <a:prstGeom prst="ellipse">
            <a:avLst/>
          </a:prstGeom>
          <a:solidFill>
            <a:srgbClr val="7E88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29" name="ZoneTexte 10">
            <a:extLst>
              <a:ext uri="{FF2B5EF4-FFF2-40B4-BE49-F238E27FC236}">
                <a16:creationId xmlns:a16="http://schemas.microsoft.com/office/drawing/2014/main" id="{83C63659-92AA-4A74-9EA5-1564EAC4D13A}"/>
              </a:ext>
            </a:extLst>
          </p:cNvPr>
          <p:cNvSpPr txBox="1">
            <a:spLocks noChangeArrowheads="1"/>
          </p:cNvSpPr>
          <p:nvPr/>
        </p:nvSpPr>
        <p:spPr bwMode="auto">
          <a:xfrm>
            <a:off x="6119044" y="4615853"/>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+2,1%</a:t>
            </a:r>
            <a:endParaRPr lang="fr-FR" altLang="fr-FR" sz="1600" dirty="0">
              <a:solidFill>
                <a:schemeClr val="bg1"/>
              </a:solidFill>
            </a:endParaRPr>
          </a:p>
        </p:txBody>
      </p:sp>
      <p:sp>
        <p:nvSpPr>
          <p:cNvPr id="31" name="LegendeInd">
            <a:extLst>
              <a:ext uri="{FF2B5EF4-FFF2-40B4-BE49-F238E27FC236}">
                <a16:creationId xmlns:a16="http://schemas.microsoft.com/office/drawing/2014/main" id="{6ADDC988-C120-58A5-ED1F-6CBF565981C9}"/>
              </a:ext>
            </a:extLst>
          </p:cNvPr>
          <p:cNvSpPr txBox="1"/>
          <p:nvPr/>
        </p:nvSpPr>
        <p:spPr>
          <a:xfrm>
            <a:off x="364912" y="6435143"/>
            <a:ext cx="3532505" cy="307777"/>
          </a:xfrm>
          <a:prstGeom prst="rect">
            <a:avLst/>
          </a:prstGeom>
          <a:noFill/>
        </p:spPr>
        <p:txBody>
          <a:bodyPr wrap="none" rtlCol="0">
            <a:spAutoFit/>
          </a:bodyPr>
          <a:lstStyle/>
          <a:p>
            <a:r>
              <a:rPr lang="fr-FR" sz="1400" dirty="0">
                <a:solidFill>
                  <a:schemeClr val="tx2"/>
                </a:solidFill>
              </a:rPr>
              <a:t>Prix de vente médians et évolutions annuelles</a:t>
            </a:r>
          </a:p>
        </p:txBody>
      </p:sp>
      <p:sp>
        <p:nvSpPr>
          <p:cNvPr id="32" name="LegendeProj">
            <a:extLst>
              <a:ext uri="{FF2B5EF4-FFF2-40B4-BE49-F238E27FC236}">
                <a16:creationId xmlns:a16="http://schemas.microsoft.com/office/drawing/2014/main" id="{6A097CD7-B229-3DCD-CF88-776129F2FE45}"/>
              </a:ext>
            </a:extLst>
          </p:cNvPr>
          <p:cNvSpPr txBox="1"/>
          <p:nvPr/>
        </p:nvSpPr>
        <p:spPr>
          <a:xfrm>
            <a:off x="4182175" y="6431644"/>
            <a:ext cx="3607078" cy="307777"/>
          </a:xfrm>
          <a:prstGeom prst="rect">
            <a:avLst/>
          </a:prstGeom>
          <a:noFill/>
        </p:spPr>
        <p:txBody>
          <a:bodyPr wrap="none" rtlCol="0">
            <a:spAutoFit/>
          </a:bodyPr>
          <a:lstStyle/>
          <a:p>
            <a:r>
              <a:rPr lang="fr-FR" sz="1400" dirty="0">
                <a:solidFill>
                  <a:schemeClr val="tx2"/>
                </a:solidFill>
              </a:rPr>
              <a:t>Évolutions du prix de vente médians sur 10 ans</a:t>
            </a:r>
          </a:p>
        </p:txBody>
      </p:sp>
      <p:sp>
        <p:nvSpPr>
          <p:cNvPr id="33" name="Ellipse 32">
            <a:extLst>
              <a:ext uri="{FF2B5EF4-FFF2-40B4-BE49-F238E27FC236}">
                <a16:creationId xmlns:a16="http://schemas.microsoft.com/office/drawing/2014/main" id="{3383DE66-6A82-2647-6CC5-66D3905A63EB}"/>
              </a:ext>
            </a:extLst>
          </p:cNvPr>
          <p:cNvSpPr/>
          <p:nvPr/>
        </p:nvSpPr>
        <p:spPr>
          <a:xfrm>
            <a:off x="191344" y="6483445"/>
            <a:ext cx="198239" cy="197284"/>
          </a:xfrm>
          <a:prstGeom prst="ellipse">
            <a:avLst/>
          </a:prstGeom>
          <a:solidFill>
            <a:srgbClr val="D0A8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 </a:t>
            </a:r>
          </a:p>
        </p:txBody>
      </p:sp>
      <p:sp>
        <p:nvSpPr>
          <p:cNvPr id="34" name="Ellipse 33">
            <a:extLst>
              <a:ext uri="{FF2B5EF4-FFF2-40B4-BE49-F238E27FC236}">
                <a16:creationId xmlns:a16="http://schemas.microsoft.com/office/drawing/2014/main" id="{CD431306-BC1E-B3F4-3DCA-E1DA0DF4FA55}"/>
              </a:ext>
            </a:extLst>
          </p:cNvPr>
          <p:cNvSpPr/>
          <p:nvPr/>
        </p:nvSpPr>
        <p:spPr>
          <a:xfrm>
            <a:off x="3999463" y="6486890"/>
            <a:ext cx="198239" cy="197284"/>
          </a:xfrm>
          <a:prstGeom prst="ellipse">
            <a:avLst/>
          </a:prstGeom>
          <a:solidFill>
            <a:srgbClr val="7E88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dirty="0"/>
              <a:t> </a:t>
            </a:r>
          </a:p>
        </p:txBody>
      </p:sp>
      <p:sp>
        <p:nvSpPr>
          <p:cNvPr id="35" name="ZoneTexte 34">
            <a:extLst>
              <a:ext uri="{FF2B5EF4-FFF2-40B4-BE49-F238E27FC236}">
                <a16:creationId xmlns:a16="http://schemas.microsoft.com/office/drawing/2014/main" id="{56259F14-F334-6A49-A24D-5C712532A7F1}"/>
              </a:ext>
            </a:extLst>
          </p:cNvPr>
          <p:cNvSpPr txBox="1"/>
          <p:nvPr/>
        </p:nvSpPr>
        <p:spPr>
          <a:xfrm>
            <a:off x="161321" y="2347140"/>
            <a:ext cx="8324288" cy="830997"/>
          </a:xfrm>
          <a:prstGeom prst="rect">
            <a:avLst/>
          </a:prstGeom>
          <a:noFill/>
          <a:scene3d>
            <a:camera prst="orthographicFront">
              <a:rot lat="0" lon="0" rev="0"/>
            </a:camera>
            <a:lightRig rig="threePt" dir="t"/>
          </a:scene3d>
        </p:spPr>
        <p:txBody>
          <a:bodyPr wrap="square">
            <a:spAutoFit/>
          </a:bodyPr>
          <a:lstStyle/>
          <a:p>
            <a:pPr fontAlgn="auto">
              <a:spcBef>
                <a:spcPts val="0"/>
              </a:spcBef>
              <a:spcAft>
                <a:spcPts val="0"/>
              </a:spcAft>
              <a:defRPr/>
            </a:pPr>
            <a:r>
              <a:rPr lang="fr-FR" altLang="fr-FR" sz="2400" b="1" dirty="0">
                <a:solidFill>
                  <a:srgbClr val="002060"/>
                </a:solidFill>
                <a:latin typeface="Lucida Sans Unicode" panose="020B0602030504020204" pitchFamily="34" charset="0"/>
                <a:cs typeface="Lucida Sans Unicode" panose="020B0602030504020204" pitchFamily="34" charset="0"/>
              </a:rPr>
              <a:t>Les prix de vente médians et évolutions par région</a:t>
            </a:r>
          </a:p>
          <a:p>
            <a:pPr fontAlgn="auto">
              <a:spcBef>
                <a:spcPts val="0"/>
              </a:spcBef>
              <a:spcAft>
                <a:spcPts val="0"/>
              </a:spcAft>
              <a:defRPr/>
            </a:pPr>
            <a:endParaRPr lang="fr-FR" sz="2400" b="1" dirty="0">
              <a:solidFill>
                <a:srgbClr val="002060"/>
              </a:solidFill>
              <a:latin typeface="Lucida Sans Unicode" panose="020B0602030504020204" pitchFamily="34" charset="0"/>
              <a:cs typeface="Lucida Sans Unicode" panose="020B0602030504020204" pitchFamily="34" charset="0"/>
            </a:endParaRPr>
          </a:p>
        </p:txBody>
      </p:sp>
      <p:sp>
        <p:nvSpPr>
          <p:cNvPr id="2" name="Ellipse 1">
            <a:extLst>
              <a:ext uri="{FF2B5EF4-FFF2-40B4-BE49-F238E27FC236}">
                <a16:creationId xmlns:a16="http://schemas.microsoft.com/office/drawing/2014/main" id="{0E2EF88D-D116-DC7D-078F-E2F8B2B3C5BE}"/>
              </a:ext>
            </a:extLst>
          </p:cNvPr>
          <p:cNvSpPr>
            <a:spLocks noChangeAspect="1"/>
          </p:cNvSpPr>
          <p:nvPr/>
        </p:nvSpPr>
        <p:spPr>
          <a:xfrm>
            <a:off x="9104652" y="1909297"/>
            <a:ext cx="1152000" cy="1138004"/>
          </a:xfrm>
          <a:prstGeom prst="ellipse">
            <a:avLst/>
          </a:prstGeom>
          <a:solidFill>
            <a:srgbClr val="D0A8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600"/>
          </a:p>
        </p:txBody>
      </p:sp>
      <p:sp>
        <p:nvSpPr>
          <p:cNvPr id="7" name="ZoneTexte 6">
            <a:extLst>
              <a:ext uri="{FF2B5EF4-FFF2-40B4-BE49-F238E27FC236}">
                <a16:creationId xmlns:a16="http://schemas.microsoft.com/office/drawing/2014/main" id="{BA079025-9478-60C3-91E3-C4BAF1725C7E}"/>
              </a:ext>
            </a:extLst>
          </p:cNvPr>
          <p:cNvSpPr txBox="1">
            <a:spLocks noChangeArrowheads="1"/>
          </p:cNvSpPr>
          <p:nvPr/>
        </p:nvSpPr>
        <p:spPr bwMode="auto">
          <a:xfrm>
            <a:off x="9153559" y="2144288"/>
            <a:ext cx="118903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fr-FR" altLang="fr-FR" sz="1900" b="1" dirty="0">
                <a:solidFill>
                  <a:schemeClr val="bg1"/>
                </a:solidFill>
              </a:rPr>
              <a:t>71 600 €</a:t>
            </a:r>
          </a:p>
          <a:p>
            <a:pPr algn="just" eaLnBrk="1" hangingPunct="1">
              <a:spcBef>
                <a:spcPct val="0"/>
              </a:spcBef>
              <a:buFontTx/>
              <a:buNone/>
            </a:pPr>
            <a:r>
              <a:rPr lang="fr-FR" altLang="fr-FR" sz="1900" b="1" dirty="0">
                <a:solidFill>
                  <a:schemeClr val="bg1"/>
                </a:solidFill>
              </a:rPr>
              <a:t> +0,8%</a:t>
            </a:r>
            <a:endParaRPr lang="fr-FR" altLang="fr-FR" sz="1900" dirty="0">
              <a:solidFill>
                <a:schemeClr val="bg1"/>
              </a:solidFill>
            </a:endParaRPr>
          </a:p>
        </p:txBody>
      </p:sp>
      <p:sp>
        <p:nvSpPr>
          <p:cNvPr id="10" name="Ellipse 9">
            <a:extLst>
              <a:ext uri="{FF2B5EF4-FFF2-40B4-BE49-F238E27FC236}">
                <a16:creationId xmlns:a16="http://schemas.microsoft.com/office/drawing/2014/main" id="{8919761F-5C43-AC0D-21A5-0199B982E432}"/>
              </a:ext>
            </a:extLst>
          </p:cNvPr>
          <p:cNvSpPr>
            <a:spLocks noChangeAspect="1"/>
          </p:cNvSpPr>
          <p:nvPr/>
        </p:nvSpPr>
        <p:spPr>
          <a:xfrm>
            <a:off x="9924498" y="2474326"/>
            <a:ext cx="709020" cy="720000"/>
          </a:xfrm>
          <a:prstGeom prst="ellipse">
            <a:avLst/>
          </a:prstGeom>
          <a:solidFill>
            <a:srgbClr val="7E88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r-FR" sz="2000" dirty="0"/>
              <a:t> </a:t>
            </a:r>
          </a:p>
        </p:txBody>
      </p:sp>
      <p:sp>
        <p:nvSpPr>
          <p:cNvPr id="14" name="ZoneTexte 13">
            <a:extLst>
              <a:ext uri="{FF2B5EF4-FFF2-40B4-BE49-F238E27FC236}">
                <a16:creationId xmlns:a16="http://schemas.microsoft.com/office/drawing/2014/main" id="{1AB5719B-2953-24C0-F8C5-207F39A70378}"/>
              </a:ext>
            </a:extLst>
          </p:cNvPr>
          <p:cNvSpPr txBox="1">
            <a:spLocks noChangeArrowheads="1"/>
          </p:cNvSpPr>
          <p:nvPr/>
        </p:nvSpPr>
        <p:spPr bwMode="auto">
          <a:xfrm>
            <a:off x="9691667" y="2645490"/>
            <a:ext cx="1189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1600" b="1" dirty="0">
                <a:solidFill>
                  <a:schemeClr val="bg1"/>
                </a:solidFill>
              </a:rPr>
              <a:t>+5,3%</a:t>
            </a:r>
            <a:endParaRPr lang="fr-FR" altLang="fr-FR" sz="1600" dirty="0">
              <a:solidFill>
                <a:schemeClr val="bg1"/>
              </a:solidFill>
            </a:endParaRPr>
          </a:p>
        </p:txBody>
      </p:sp>
      <p:sp>
        <p:nvSpPr>
          <p:cNvPr id="15" name="ZoneTexte 11">
            <a:extLst>
              <a:ext uri="{FF2B5EF4-FFF2-40B4-BE49-F238E27FC236}">
                <a16:creationId xmlns:a16="http://schemas.microsoft.com/office/drawing/2014/main" id="{F9141164-053F-DEDD-649B-FB96FD79E62B}"/>
              </a:ext>
            </a:extLst>
          </p:cNvPr>
          <p:cNvSpPr txBox="1">
            <a:spLocks noChangeArrowheads="1"/>
          </p:cNvSpPr>
          <p:nvPr/>
        </p:nvSpPr>
        <p:spPr bwMode="auto">
          <a:xfrm>
            <a:off x="9104652" y="3200362"/>
            <a:ext cx="15288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2000" b="1" dirty="0">
                <a:solidFill>
                  <a:srgbClr val="002060"/>
                </a:solidFill>
              </a:rPr>
              <a:t>Occitanie</a:t>
            </a:r>
          </a:p>
        </p:txBody>
      </p:sp>
    </p:spTree>
    <p:extLst>
      <p:ext uri="{BB962C8B-B14F-4D97-AF65-F5344CB8AC3E}">
        <p14:creationId xmlns:p14="http://schemas.microsoft.com/office/powerpoint/2010/main" val="1514202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TerDptLimitPrx">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41</a:t>
            </a:fld>
            <a:endParaRPr lang="fr-FR" dirty="0"/>
          </a:p>
        </p:txBody>
      </p:sp>
      <p:sp>
        <p:nvSpPr>
          <p:cNvPr id="35" name="PrixDepTerMax">
            <a:extLst>
              <a:ext uri="{FF2B5EF4-FFF2-40B4-BE49-F238E27FC236}">
                <a16:creationId xmlns:a16="http://schemas.microsoft.com/office/drawing/2014/main" id="{0626108A-B163-2F22-99C7-D66B0B72EABA}"/>
              </a:ext>
            </a:extLst>
          </p:cNvPr>
          <p:cNvSpPr txBox="1">
            <a:spLocks noChangeArrowheads="1"/>
          </p:cNvSpPr>
          <p:nvPr/>
        </p:nvSpPr>
        <p:spPr bwMode="auto">
          <a:xfrm>
            <a:off x="8040216" y="6408008"/>
            <a:ext cx="97975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fr-FR" altLang="fr-FR" sz="1600" b="1">
                <a:solidFill>
                  <a:srgbClr val="002060"/>
                </a:solidFill>
                <a:latin typeface="+mn-lt"/>
                <a:cs typeface="Lucida Sans Unicode" panose="020B0602030504020204" pitchFamily="34" charset="0"/>
              </a:rPr>
              <a:t>115 200 €</a:t>
            </a:r>
            <a:endParaRPr lang="fr-FR" altLang="fr-FR" sz="1600" b="1" dirty="0">
              <a:solidFill>
                <a:srgbClr val="002060"/>
              </a:solidFill>
              <a:latin typeface="+mn-lt"/>
              <a:cs typeface="Lucida Sans Unicode" panose="020B0602030504020204" pitchFamily="34" charset="0"/>
            </a:endParaRPr>
          </a:p>
        </p:txBody>
      </p:sp>
      <p:pic>
        <p:nvPicPr>
          <p:cNvPr id="38" name="Image 37">
            <a:extLst>
              <a:ext uri="{FF2B5EF4-FFF2-40B4-BE49-F238E27FC236}">
                <a16:creationId xmlns:a16="http://schemas.microsoft.com/office/drawing/2014/main" id="{A6DA5AB7-CA4E-2258-24FD-E0CBF682A9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344116" y="3712605"/>
            <a:ext cx="293096" cy="5058615"/>
          </a:xfrm>
          <a:prstGeom prst="rect">
            <a:avLst/>
          </a:prstGeom>
        </p:spPr>
      </p:pic>
      <p:sp>
        <p:nvSpPr>
          <p:cNvPr id="50" name="TerDptLimitPrx1">
            <a:extLst>
              <a:ext uri="{FF2B5EF4-FFF2-40B4-BE49-F238E27FC236}">
                <a16:creationId xmlns:a16="http://schemas.microsoft.com/office/drawing/2014/main" id="{834A00DB-F81D-9B97-E683-58E38E52D0CC}"/>
              </a:ext>
            </a:extLst>
          </p:cNvPr>
          <p:cNvSpPr/>
          <p:nvPr/>
        </p:nvSpPr>
        <p:spPr>
          <a:xfrm>
            <a:off x="1040600" y="5062048"/>
            <a:ext cx="1553444" cy="432000"/>
          </a:xfrm>
          <a:prstGeom prst="rect">
            <a:avLst/>
          </a:prstGeom>
          <a:solidFill>
            <a:srgbClr val="FFCB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60 000 €</a:t>
            </a:r>
          </a:p>
        </p:txBody>
      </p:sp>
      <p:sp>
        <p:nvSpPr>
          <p:cNvPr id="28" name="PrixDepTerMin">
            <a:extLst>
              <a:ext uri="{FF2B5EF4-FFF2-40B4-BE49-F238E27FC236}">
                <a16:creationId xmlns:a16="http://schemas.microsoft.com/office/drawing/2014/main" id="{8B2CFBF3-3C8C-459D-0871-A487E0E7AB8B}"/>
              </a:ext>
            </a:extLst>
          </p:cNvPr>
          <p:cNvSpPr txBox="1">
            <a:spLocks noChangeArrowheads="1"/>
          </p:cNvSpPr>
          <p:nvPr/>
        </p:nvSpPr>
        <p:spPr bwMode="auto">
          <a:xfrm>
            <a:off x="3935760" y="6408008"/>
            <a:ext cx="1008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b="1">
                <a:solidFill>
                  <a:srgbClr val="002060"/>
                </a:solidFill>
                <a:latin typeface="+mn-lt"/>
                <a:cs typeface="Lucida Sans Unicode" panose="020B0602030504020204" pitchFamily="34" charset="0"/>
              </a:rPr>
              <a:t>31 700 €</a:t>
            </a:r>
            <a:endParaRPr lang="fr-FR" altLang="fr-FR" sz="1600" b="1" dirty="0">
              <a:solidFill>
                <a:srgbClr val="002060"/>
              </a:solidFill>
              <a:latin typeface="+mn-lt"/>
              <a:cs typeface="Lucida Sans Unicode" panose="020B0602030504020204" pitchFamily="34" charset="0"/>
            </a:endParaRPr>
          </a:p>
        </p:txBody>
      </p:sp>
      <p:sp>
        <p:nvSpPr>
          <p:cNvPr id="29" name="TerDptLimitEvo1">
            <a:extLst>
              <a:ext uri="{FF2B5EF4-FFF2-40B4-BE49-F238E27FC236}">
                <a16:creationId xmlns:a16="http://schemas.microsoft.com/office/drawing/2014/main" id="{2757FE89-4A5F-414D-B488-103981588145}"/>
              </a:ext>
            </a:extLst>
          </p:cNvPr>
          <p:cNvSpPr txBox="1">
            <a:spLocks noChangeArrowheads="1"/>
          </p:cNvSpPr>
          <p:nvPr/>
        </p:nvSpPr>
        <p:spPr bwMode="auto">
          <a:xfrm>
            <a:off x="3057151" y="5064000"/>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+7,5%</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32" name="Rectangle 31">
            <a:extLst>
              <a:ext uri="{FF2B5EF4-FFF2-40B4-BE49-F238E27FC236}">
                <a16:creationId xmlns:a16="http://schemas.microsoft.com/office/drawing/2014/main" id="{43AAA463-0DFF-5531-04A5-0C0AFD96CFBC}"/>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spc="-4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de vente médians et évolutions sur 1 an par département</a:t>
            </a:r>
          </a:p>
        </p:txBody>
      </p:sp>
      <p:sp>
        <p:nvSpPr>
          <p:cNvPr id="20" name="TerDptLimitFlc1">
            <a:extLst>
              <a:ext uri="{FF2B5EF4-FFF2-40B4-BE49-F238E27FC236}">
                <a16:creationId xmlns:a16="http://schemas.microsoft.com/office/drawing/2014/main" id="{A7A4B0D9-75A4-FAB6-7026-2B29B56A7667}"/>
              </a:ext>
            </a:extLst>
          </p:cNvPr>
          <p:cNvSpPr/>
          <p:nvPr/>
        </p:nvSpPr>
        <p:spPr>
          <a:xfrm rot="18900000">
            <a:off x="2650524" y="5089200"/>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TerDptLimitPrx4">
            <a:extLst>
              <a:ext uri="{FF2B5EF4-FFF2-40B4-BE49-F238E27FC236}">
                <a16:creationId xmlns:a16="http://schemas.microsoft.com/office/drawing/2014/main" id="{A0EA0E87-17E6-253C-C5E6-DCACD8D5B3F5}"/>
              </a:ext>
            </a:extLst>
          </p:cNvPr>
          <p:cNvSpPr/>
          <p:nvPr/>
        </p:nvSpPr>
        <p:spPr>
          <a:xfrm>
            <a:off x="1040600" y="1714726"/>
            <a:ext cx="1553444" cy="432000"/>
          </a:xfrm>
          <a:prstGeom prst="rect">
            <a:avLst/>
          </a:prstGeom>
          <a:solidFill>
            <a:srgbClr val="FF66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115 200 €</a:t>
            </a:r>
          </a:p>
        </p:txBody>
      </p:sp>
      <p:sp>
        <p:nvSpPr>
          <p:cNvPr id="57" name="TerDptLimitEvo4">
            <a:extLst>
              <a:ext uri="{FF2B5EF4-FFF2-40B4-BE49-F238E27FC236}">
                <a16:creationId xmlns:a16="http://schemas.microsoft.com/office/drawing/2014/main" id="{15CBD3D4-D6D3-06B6-6C2E-DC9E7FADE921}"/>
              </a:ext>
            </a:extLst>
          </p:cNvPr>
          <p:cNvSpPr txBox="1">
            <a:spLocks noChangeArrowheads="1"/>
          </p:cNvSpPr>
          <p:nvPr/>
        </p:nvSpPr>
        <p:spPr bwMode="auto">
          <a:xfrm>
            <a:off x="3057151" y="1716678"/>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-3,5%</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58" name="TerDptLimitFlc4">
            <a:extLst>
              <a:ext uri="{FF2B5EF4-FFF2-40B4-BE49-F238E27FC236}">
                <a16:creationId xmlns:a16="http://schemas.microsoft.com/office/drawing/2014/main" id="{CA783D3C-D470-465E-EBBE-B8894D4F744F}"/>
              </a:ext>
            </a:extLst>
          </p:cNvPr>
          <p:cNvSpPr/>
          <p:nvPr/>
        </p:nvSpPr>
        <p:spPr>
          <a:xfrm rot="2700000">
            <a:off x="2650524" y="1741878"/>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TerDptLimitEvo3">
            <a:extLst>
              <a:ext uri="{FF2B5EF4-FFF2-40B4-BE49-F238E27FC236}">
                <a16:creationId xmlns:a16="http://schemas.microsoft.com/office/drawing/2014/main" id="{8664A1F4-ACE7-9C00-8052-990A92A2E9A5}"/>
              </a:ext>
            </a:extLst>
          </p:cNvPr>
          <p:cNvSpPr txBox="1">
            <a:spLocks noChangeArrowheads="1"/>
          </p:cNvSpPr>
          <p:nvPr/>
        </p:nvSpPr>
        <p:spPr bwMode="auto">
          <a:xfrm>
            <a:off x="3057151" y="3384204"/>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-4,8%</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3" name="TerDptLimitFlc3">
            <a:extLst>
              <a:ext uri="{FF2B5EF4-FFF2-40B4-BE49-F238E27FC236}">
                <a16:creationId xmlns:a16="http://schemas.microsoft.com/office/drawing/2014/main" id="{23CCE03B-6733-0565-D86C-EBE79852A664}"/>
              </a:ext>
            </a:extLst>
          </p:cNvPr>
          <p:cNvSpPr/>
          <p:nvPr/>
        </p:nvSpPr>
        <p:spPr>
          <a:xfrm rot="2700000">
            <a:off x="2650524" y="3409404"/>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4" name="TerDptLimitPrx3">
            <a:extLst>
              <a:ext uri="{FF2B5EF4-FFF2-40B4-BE49-F238E27FC236}">
                <a16:creationId xmlns:a16="http://schemas.microsoft.com/office/drawing/2014/main" id="{6FB12515-1554-F5AC-1A90-D15BCF42B05E}"/>
              </a:ext>
            </a:extLst>
          </p:cNvPr>
          <p:cNvSpPr/>
          <p:nvPr/>
        </p:nvSpPr>
        <p:spPr>
          <a:xfrm>
            <a:off x="1040600" y="3382252"/>
            <a:ext cx="1553444" cy="432000"/>
          </a:xfrm>
          <a:prstGeom prst="rect">
            <a:avLst/>
          </a:prstGeom>
          <a:solidFill>
            <a:srgbClr val="FF8B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95 000 €</a:t>
            </a:r>
          </a:p>
        </p:txBody>
      </p:sp>
      <p:sp>
        <p:nvSpPr>
          <p:cNvPr id="67" name="TerDptLimitEvo2">
            <a:extLst>
              <a:ext uri="{FF2B5EF4-FFF2-40B4-BE49-F238E27FC236}">
                <a16:creationId xmlns:a16="http://schemas.microsoft.com/office/drawing/2014/main" id="{174832D3-C50A-23EB-7A1E-22DA00041E3E}"/>
              </a:ext>
            </a:extLst>
          </p:cNvPr>
          <p:cNvSpPr txBox="1">
            <a:spLocks noChangeArrowheads="1"/>
          </p:cNvSpPr>
          <p:nvPr/>
        </p:nvSpPr>
        <p:spPr bwMode="auto">
          <a:xfrm>
            <a:off x="11275404" y="4417279"/>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-9,6%</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8" name="TerDptLimitFlc2">
            <a:extLst>
              <a:ext uri="{FF2B5EF4-FFF2-40B4-BE49-F238E27FC236}">
                <a16:creationId xmlns:a16="http://schemas.microsoft.com/office/drawing/2014/main" id="{DCA77792-E338-A9FB-E838-8CDDAC1DF77E}"/>
              </a:ext>
            </a:extLst>
          </p:cNvPr>
          <p:cNvSpPr/>
          <p:nvPr/>
        </p:nvSpPr>
        <p:spPr>
          <a:xfrm rot="2700000">
            <a:off x="10868777" y="4442479"/>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TerDptLimitPrx2">
            <a:extLst>
              <a:ext uri="{FF2B5EF4-FFF2-40B4-BE49-F238E27FC236}">
                <a16:creationId xmlns:a16="http://schemas.microsoft.com/office/drawing/2014/main" id="{B3FE9C1D-DD6B-52FA-BF8D-F98C5409ED98}"/>
              </a:ext>
            </a:extLst>
          </p:cNvPr>
          <p:cNvSpPr/>
          <p:nvPr/>
        </p:nvSpPr>
        <p:spPr>
          <a:xfrm>
            <a:off x="9258853" y="4415327"/>
            <a:ext cx="1553444" cy="432000"/>
          </a:xfrm>
          <a:prstGeom prst="rect">
            <a:avLst/>
          </a:prstGeom>
          <a:solidFill>
            <a:srgbClr val="FFFF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31 700 €</a:t>
            </a:r>
          </a:p>
        </p:txBody>
      </p:sp>
      <p:sp>
        <p:nvSpPr>
          <p:cNvPr id="89" name="TerDptLimitPrx5">
            <a:extLst>
              <a:ext uri="{FF2B5EF4-FFF2-40B4-BE49-F238E27FC236}">
                <a16:creationId xmlns:a16="http://schemas.microsoft.com/office/drawing/2014/main" id="{96DE1C4F-E6B2-AD05-9715-7BF13A3782BB}"/>
              </a:ext>
            </a:extLst>
          </p:cNvPr>
          <p:cNvSpPr/>
          <p:nvPr/>
        </p:nvSpPr>
        <p:spPr>
          <a:xfrm>
            <a:off x="9258853" y="2402421"/>
            <a:ext cx="1553444" cy="432000"/>
          </a:xfrm>
          <a:prstGeom prst="rect">
            <a:avLst/>
          </a:prstGeom>
          <a:solidFill>
            <a:srgbClr val="FFD9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52 300 €</a:t>
            </a:r>
          </a:p>
        </p:txBody>
      </p:sp>
      <p:sp>
        <p:nvSpPr>
          <p:cNvPr id="90" name="TerDptLimitEvo5">
            <a:extLst>
              <a:ext uri="{FF2B5EF4-FFF2-40B4-BE49-F238E27FC236}">
                <a16:creationId xmlns:a16="http://schemas.microsoft.com/office/drawing/2014/main" id="{99387BA1-6A4A-5B34-BB59-764073A4784C}"/>
              </a:ext>
            </a:extLst>
          </p:cNvPr>
          <p:cNvSpPr txBox="1">
            <a:spLocks noChangeArrowheads="1"/>
          </p:cNvSpPr>
          <p:nvPr/>
        </p:nvSpPr>
        <p:spPr bwMode="auto">
          <a:xfrm>
            <a:off x="11275404" y="2404373"/>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chemeClr val="tx2">
                    <a:lumMod val="75000"/>
                  </a:schemeClr>
                </a:solidFill>
                <a:latin typeface="+mn-lt"/>
                <a:ea typeface="Cambria" panose="02040503050406030204" pitchFamily="18" charset="0"/>
                <a:cs typeface="Lucida Sans Unicode" panose="020B0602030504020204" pitchFamily="34" charset="0"/>
              </a:rPr>
              <a:t>+11%</a:t>
            </a:r>
            <a:endParaRPr lang="fr-FR" altLang="fr-FR" sz="1800" b="1" dirty="0">
              <a:solidFill>
                <a:schemeClr val="tx2">
                  <a:lumMod val="75000"/>
                </a:schemeClr>
              </a:solidFill>
              <a:latin typeface="+mn-lt"/>
              <a:ea typeface="Cambria" panose="02040503050406030204" pitchFamily="18" charset="0"/>
              <a:cs typeface="Lucida Sans Unicode" panose="020B0602030504020204" pitchFamily="34" charset="0"/>
            </a:endParaRPr>
          </a:p>
        </p:txBody>
      </p:sp>
      <p:sp>
        <p:nvSpPr>
          <p:cNvPr id="91" name="TerDptLimitFlc5">
            <a:extLst>
              <a:ext uri="{FF2B5EF4-FFF2-40B4-BE49-F238E27FC236}">
                <a16:creationId xmlns:a16="http://schemas.microsoft.com/office/drawing/2014/main" id="{9031F494-EC71-0EC5-532A-409A20C98369}"/>
              </a:ext>
            </a:extLst>
          </p:cNvPr>
          <p:cNvSpPr/>
          <p:nvPr/>
        </p:nvSpPr>
        <p:spPr>
          <a:xfrm rot="18900000">
            <a:off x="10868777" y="2429573"/>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Rectangle 5">
            <a:extLst>
              <a:ext uri="{FF2B5EF4-FFF2-40B4-BE49-F238E27FC236}">
                <a16:creationId xmlns:a16="http://schemas.microsoft.com/office/drawing/2014/main" id="{8E1F4399-A8E3-EDF6-E065-951A983FF6FB}"/>
              </a:ext>
            </a:extLst>
          </p:cNvPr>
          <p:cNvSpPr/>
          <p:nvPr/>
        </p:nvSpPr>
        <p:spPr>
          <a:xfrm>
            <a:off x="-9211" y="-2961"/>
            <a:ext cx="768820" cy="6372000"/>
          </a:xfrm>
          <a:prstGeom prst="rect">
            <a:avLst/>
          </a:prstGeom>
          <a:solidFill>
            <a:srgbClr val="D0A89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spc="-9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Terrains à bâtir</a:t>
            </a:r>
            <a:endParaRPr lang="fr-FR" sz="2400" spc="-90" dirty="0">
              <a:solidFill>
                <a:srgbClr val="FFFFFF"/>
              </a:solidFill>
              <a:latin typeface="Lucida Sans Unicode" panose="020B0602030504020204" pitchFamily="34" charset="0"/>
              <a:cs typeface="Lucida Sans Unicode" panose="020B0602030504020204" pitchFamily="34" charset="0"/>
            </a:endParaRPr>
          </a:p>
        </p:txBody>
      </p:sp>
      <p:pic>
        <p:nvPicPr>
          <p:cNvPr id="2" name="Image 1" descr="Une image contenant conception&#10;&#10;Description générée automatiquement">
            <a:extLst>
              <a:ext uri="{FF2B5EF4-FFF2-40B4-BE49-F238E27FC236}">
                <a16:creationId xmlns:a16="http://schemas.microsoft.com/office/drawing/2014/main" id="{72B92240-36D0-2A25-03B8-6D40797223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3" name="Rectangle 2">
            <a:extLst>
              <a:ext uri="{FF2B5EF4-FFF2-40B4-BE49-F238E27FC236}">
                <a16:creationId xmlns:a16="http://schemas.microsoft.com/office/drawing/2014/main" id="{137303AA-93C9-5210-4E16-55961C20EDB8}"/>
              </a:ext>
            </a:extLst>
          </p:cNvPr>
          <p:cNvSpPr/>
          <p:nvPr/>
        </p:nvSpPr>
        <p:spPr>
          <a:xfrm>
            <a:off x="1079999" y="582267"/>
            <a:ext cx="10856625" cy="25200"/>
          </a:xfrm>
          <a:prstGeom prst="rect">
            <a:avLst/>
          </a:prstGeom>
          <a:solidFill>
            <a:srgbClr val="D0A8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8" name="TerDptLimitLib1">
            <a:extLst>
              <a:ext uri="{FF2B5EF4-FFF2-40B4-BE49-F238E27FC236}">
                <a16:creationId xmlns:a16="http://schemas.microsoft.com/office/drawing/2014/main" id="{40EB82A2-39CF-DF7B-B7E2-C590E0E9F65A}"/>
              </a:ext>
            </a:extLst>
          </p:cNvPr>
          <p:cNvSpPr txBox="1">
            <a:spLocks noChangeArrowheads="1"/>
          </p:cNvSpPr>
          <p:nvPr/>
        </p:nvSpPr>
        <p:spPr bwMode="auto">
          <a:xfrm>
            <a:off x="936812" y="4399070"/>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203965"/>
                </a:solidFill>
                <a:latin typeface="Lucida Sans Unicode" panose="020B0602030504020204" pitchFamily="34" charset="0"/>
                <a:ea typeface="Cambria" panose="02040503050406030204" pitchFamily="18" charset="0"/>
                <a:cs typeface="Lucida Sans Unicode" panose="020B0602030504020204" pitchFamily="34" charset="0"/>
              </a:rPr>
              <a:t>Aude</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9" name="TerDptLimitLib4">
            <a:extLst>
              <a:ext uri="{FF2B5EF4-FFF2-40B4-BE49-F238E27FC236}">
                <a16:creationId xmlns:a16="http://schemas.microsoft.com/office/drawing/2014/main" id="{D2D0AEC1-CEBB-DD8A-27FB-C6B0B20D9B88}"/>
              </a:ext>
            </a:extLst>
          </p:cNvPr>
          <p:cNvSpPr txBox="1">
            <a:spLocks noChangeArrowheads="1"/>
          </p:cNvSpPr>
          <p:nvPr/>
        </p:nvSpPr>
        <p:spPr bwMode="auto">
          <a:xfrm>
            <a:off x="936812" y="1051748"/>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Hérault</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0" name="TerDptLimitLib3">
            <a:extLst>
              <a:ext uri="{FF2B5EF4-FFF2-40B4-BE49-F238E27FC236}">
                <a16:creationId xmlns:a16="http://schemas.microsoft.com/office/drawing/2014/main" id="{84EF7101-F026-8806-E8C9-B25FC6B09DA7}"/>
              </a:ext>
            </a:extLst>
          </p:cNvPr>
          <p:cNvSpPr txBox="1">
            <a:spLocks noChangeArrowheads="1"/>
          </p:cNvSpPr>
          <p:nvPr/>
        </p:nvSpPr>
        <p:spPr bwMode="auto">
          <a:xfrm>
            <a:off x="931016" y="2719274"/>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Gard</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2" name="TerDptLimitLib2">
            <a:extLst>
              <a:ext uri="{FF2B5EF4-FFF2-40B4-BE49-F238E27FC236}">
                <a16:creationId xmlns:a16="http://schemas.microsoft.com/office/drawing/2014/main" id="{A8C8B2A1-D81A-8D9D-ED93-20B79993B3DC}"/>
              </a:ext>
            </a:extLst>
          </p:cNvPr>
          <p:cNvSpPr txBox="1">
            <a:spLocks noChangeArrowheads="1"/>
          </p:cNvSpPr>
          <p:nvPr/>
        </p:nvSpPr>
        <p:spPr bwMode="auto">
          <a:xfrm>
            <a:off x="9155065" y="3752349"/>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Aveyron</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3" name="TerDptLimitLib5">
            <a:extLst>
              <a:ext uri="{FF2B5EF4-FFF2-40B4-BE49-F238E27FC236}">
                <a16:creationId xmlns:a16="http://schemas.microsoft.com/office/drawing/2014/main" id="{8BC56F7F-2670-1FF5-6676-56AE296A0B07}"/>
              </a:ext>
            </a:extLst>
          </p:cNvPr>
          <p:cNvSpPr txBox="1">
            <a:spLocks noChangeArrowheads="1"/>
          </p:cNvSpPr>
          <p:nvPr/>
        </p:nvSpPr>
        <p:spPr bwMode="auto">
          <a:xfrm>
            <a:off x="9155065" y="1739443"/>
            <a:ext cx="249878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Tarn</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7" name="Carto">
            <a:extLst>
              <a:ext uri="{FF2B5EF4-FFF2-40B4-BE49-F238E27FC236}">
                <a16:creationId xmlns:a16="http://schemas.microsoft.com/office/drawing/2014/main" id="{B8E543A0-1ED7-6354-5327-AA77881BF263}"/>
              </a:ext>
            </a:extLst>
          </p:cNvPr>
          <p:cNvSpPr/>
          <p:nvPr/>
        </p:nvSpPr>
        <p:spPr>
          <a:xfrm>
            <a:off x="3973528" y="974753"/>
            <a:ext cx="5004334" cy="500129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433326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TerCartoPrixSect">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42</a:t>
            </a:fld>
            <a:endParaRPr lang="fr-FR" dirty="0"/>
          </a:p>
        </p:txBody>
      </p:sp>
      <p:sp>
        <p:nvSpPr>
          <p:cNvPr id="35" name="PrixSecTerMax">
            <a:extLst>
              <a:ext uri="{FF2B5EF4-FFF2-40B4-BE49-F238E27FC236}">
                <a16:creationId xmlns:a16="http://schemas.microsoft.com/office/drawing/2014/main" id="{0626108A-B163-2F22-99C7-D66B0B72EABA}"/>
              </a:ext>
            </a:extLst>
          </p:cNvPr>
          <p:cNvSpPr txBox="1">
            <a:spLocks noChangeArrowheads="1"/>
          </p:cNvSpPr>
          <p:nvPr/>
        </p:nvSpPr>
        <p:spPr bwMode="auto">
          <a:xfrm>
            <a:off x="7781925" y="6408008"/>
            <a:ext cx="12380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fr-FR" altLang="fr-FR" sz="1600" b="1">
                <a:solidFill>
                  <a:srgbClr val="002060"/>
                </a:solidFill>
                <a:latin typeface="+mn-lt"/>
                <a:cs typeface="Lucida Sans Unicode" panose="020B0602030504020204" pitchFamily="34" charset="0"/>
              </a:rPr>
              <a:t>174 700 €</a:t>
            </a:r>
            <a:endParaRPr lang="fr-FR" altLang="fr-FR" sz="1600" b="1" dirty="0">
              <a:solidFill>
                <a:srgbClr val="002060"/>
              </a:solidFill>
              <a:latin typeface="+mn-lt"/>
              <a:cs typeface="Lucida Sans Unicode" panose="020B0602030504020204" pitchFamily="34" charset="0"/>
            </a:endParaRPr>
          </a:p>
        </p:txBody>
      </p:sp>
      <p:pic>
        <p:nvPicPr>
          <p:cNvPr id="38" name="Image 37">
            <a:extLst>
              <a:ext uri="{FF2B5EF4-FFF2-40B4-BE49-F238E27FC236}">
                <a16:creationId xmlns:a16="http://schemas.microsoft.com/office/drawing/2014/main" id="{A6DA5AB7-CA4E-2258-24FD-E0CBF682A9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344116" y="3712605"/>
            <a:ext cx="293096" cy="5058615"/>
          </a:xfrm>
          <a:prstGeom prst="rect">
            <a:avLst/>
          </a:prstGeom>
        </p:spPr>
      </p:pic>
      <p:sp>
        <p:nvSpPr>
          <p:cNvPr id="50" name="TerSectPrx1">
            <a:extLst>
              <a:ext uri="{FF2B5EF4-FFF2-40B4-BE49-F238E27FC236}">
                <a16:creationId xmlns:a16="http://schemas.microsoft.com/office/drawing/2014/main" id="{834A00DB-F81D-9B97-E683-58E38E52D0CC}"/>
              </a:ext>
            </a:extLst>
          </p:cNvPr>
          <p:cNvSpPr/>
          <p:nvPr/>
        </p:nvSpPr>
        <p:spPr>
          <a:xfrm>
            <a:off x="1015212" y="1696097"/>
            <a:ext cx="1553444" cy="432000"/>
          </a:xfrm>
          <a:prstGeom prst="rect">
            <a:avLst/>
          </a:prstGeom>
          <a:solidFill>
            <a:srgbClr val="FF66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174 700 €</a:t>
            </a:r>
          </a:p>
        </p:txBody>
      </p:sp>
      <p:sp>
        <p:nvSpPr>
          <p:cNvPr id="28" name="PrixSecTerMin">
            <a:extLst>
              <a:ext uri="{FF2B5EF4-FFF2-40B4-BE49-F238E27FC236}">
                <a16:creationId xmlns:a16="http://schemas.microsoft.com/office/drawing/2014/main" id="{8B2CFBF3-3C8C-459D-0871-A487E0E7AB8B}"/>
              </a:ext>
            </a:extLst>
          </p:cNvPr>
          <p:cNvSpPr txBox="1">
            <a:spLocks noChangeArrowheads="1"/>
          </p:cNvSpPr>
          <p:nvPr/>
        </p:nvSpPr>
        <p:spPr bwMode="auto">
          <a:xfrm>
            <a:off x="3935760" y="6408008"/>
            <a:ext cx="13601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1600" b="1">
                <a:solidFill>
                  <a:srgbClr val="002060"/>
                </a:solidFill>
                <a:latin typeface="+mn-lt"/>
                <a:cs typeface="Lucida Sans Unicode" panose="020B0602030504020204" pitchFamily="34" charset="0"/>
              </a:rPr>
              <a:t>97 600 €</a:t>
            </a:r>
            <a:endParaRPr lang="fr-FR" altLang="fr-FR" sz="1600" b="1" dirty="0">
              <a:solidFill>
                <a:srgbClr val="002060"/>
              </a:solidFill>
              <a:latin typeface="+mn-lt"/>
              <a:cs typeface="Lucida Sans Unicode" panose="020B0602030504020204" pitchFamily="34" charset="0"/>
            </a:endParaRPr>
          </a:p>
        </p:txBody>
      </p:sp>
      <p:sp>
        <p:nvSpPr>
          <p:cNvPr id="29" name="TerSectEvo1">
            <a:extLst>
              <a:ext uri="{FF2B5EF4-FFF2-40B4-BE49-F238E27FC236}">
                <a16:creationId xmlns:a16="http://schemas.microsoft.com/office/drawing/2014/main" id="{2757FE89-4A5F-414D-B488-103981588145}"/>
              </a:ext>
            </a:extLst>
          </p:cNvPr>
          <p:cNvSpPr txBox="1">
            <a:spLocks noChangeArrowheads="1"/>
          </p:cNvSpPr>
          <p:nvPr/>
        </p:nvSpPr>
        <p:spPr bwMode="auto">
          <a:xfrm>
            <a:off x="3031763" y="1698049"/>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-0,8%</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32" name="Rectangle 31">
            <a:extLst>
              <a:ext uri="{FF2B5EF4-FFF2-40B4-BE49-F238E27FC236}">
                <a16:creationId xmlns:a16="http://schemas.microsoft.com/office/drawing/2014/main" id="{43AAA463-0DFF-5531-04A5-0C0AFD96CFBC}"/>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de vente médians et évolutions sur 1 an par secteur</a:t>
            </a:r>
          </a:p>
        </p:txBody>
      </p:sp>
      <p:sp>
        <p:nvSpPr>
          <p:cNvPr id="20" name="TerSectFlc1">
            <a:extLst>
              <a:ext uri="{FF2B5EF4-FFF2-40B4-BE49-F238E27FC236}">
                <a16:creationId xmlns:a16="http://schemas.microsoft.com/office/drawing/2014/main" id="{A7A4B0D9-75A4-FAB6-7026-2B29B56A7667}"/>
              </a:ext>
            </a:extLst>
          </p:cNvPr>
          <p:cNvSpPr/>
          <p:nvPr/>
        </p:nvSpPr>
        <p:spPr>
          <a:xfrm>
            <a:off x="2625136" y="1723249"/>
            <a:ext cx="473394" cy="324000"/>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6" name="TerSectPrx4">
            <a:extLst>
              <a:ext uri="{FF2B5EF4-FFF2-40B4-BE49-F238E27FC236}">
                <a16:creationId xmlns:a16="http://schemas.microsoft.com/office/drawing/2014/main" id="{A0EA0E87-17E6-253C-C5E6-DCACD8D5B3F5}"/>
              </a:ext>
            </a:extLst>
          </p:cNvPr>
          <p:cNvSpPr/>
          <p:nvPr/>
        </p:nvSpPr>
        <p:spPr>
          <a:xfrm>
            <a:off x="9219581" y="1733748"/>
            <a:ext cx="1553444" cy="432000"/>
          </a:xfrm>
          <a:prstGeom prst="rect">
            <a:avLst/>
          </a:prstGeom>
          <a:solidFill>
            <a:srgbClr val="FFF1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104 800 €</a:t>
            </a:r>
          </a:p>
        </p:txBody>
      </p:sp>
      <p:sp>
        <p:nvSpPr>
          <p:cNvPr id="57" name="TerSectEvo4">
            <a:extLst>
              <a:ext uri="{FF2B5EF4-FFF2-40B4-BE49-F238E27FC236}">
                <a16:creationId xmlns:a16="http://schemas.microsoft.com/office/drawing/2014/main" id="{15CBD3D4-D6D3-06B6-6C2E-DC9E7FADE921}"/>
              </a:ext>
            </a:extLst>
          </p:cNvPr>
          <p:cNvSpPr txBox="1">
            <a:spLocks noChangeArrowheads="1"/>
          </p:cNvSpPr>
          <p:nvPr/>
        </p:nvSpPr>
        <p:spPr bwMode="auto">
          <a:xfrm>
            <a:off x="11236132" y="1735700"/>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dirty="0">
                <a:solidFill>
                  <a:srgbClr val="002060"/>
                </a:solidFill>
                <a:latin typeface="+mn-lt"/>
                <a:ea typeface="Cambria" panose="02040503050406030204" pitchFamily="18" charset="0"/>
                <a:cs typeface="Lucida Sans Unicode" panose="020B0602030504020204" pitchFamily="34" charset="0"/>
              </a:rPr>
              <a:t>-12%</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58" name="TerSectFlc4">
            <a:extLst>
              <a:ext uri="{FF2B5EF4-FFF2-40B4-BE49-F238E27FC236}">
                <a16:creationId xmlns:a16="http://schemas.microsoft.com/office/drawing/2014/main" id="{CA783D3C-D470-465E-EBBE-B8894D4F744F}"/>
              </a:ext>
            </a:extLst>
          </p:cNvPr>
          <p:cNvSpPr/>
          <p:nvPr/>
        </p:nvSpPr>
        <p:spPr>
          <a:xfrm rot="2700000">
            <a:off x="10829505" y="1760900"/>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TerSectEvo3">
            <a:extLst>
              <a:ext uri="{FF2B5EF4-FFF2-40B4-BE49-F238E27FC236}">
                <a16:creationId xmlns:a16="http://schemas.microsoft.com/office/drawing/2014/main" id="{8664A1F4-ACE7-9C00-8052-990A92A2E9A5}"/>
              </a:ext>
            </a:extLst>
          </p:cNvPr>
          <p:cNvSpPr txBox="1">
            <a:spLocks noChangeArrowheads="1"/>
          </p:cNvSpPr>
          <p:nvPr/>
        </p:nvSpPr>
        <p:spPr bwMode="auto">
          <a:xfrm>
            <a:off x="3037559" y="5118947"/>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+8,6%</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3" name="TerSectFlc3">
            <a:extLst>
              <a:ext uri="{FF2B5EF4-FFF2-40B4-BE49-F238E27FC236}">
                <a16:creationId xmlns:a16="http://schemas.microsoft.com/office/drawing/2014/main" id="{23CCE03B-6733-0565-D86C-EBE79852A664}"/>
              </a:ext>
            </a:extLst>
          </p:cNvPr>
          <p:cNvSpPr/>
          <p:nvPr/>
        </p:nvSpPr>
        <p:spPr>
          <a:xfrm rot="18900000">
            <a:off x="2630932" y="5144147"/>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4" name="TerSectPrx3">
            <a:extLst>
              <a:ext uri="{FF2B5EF4-FFF2-40B4-BE49-F238E27FC236}">
                <a16:creationId xmlns:a16="http://schemas.microsoft.com/office/drawing/2014/main" id="{6FB12515-1554-F5AC-1A90-D15BCF42B05E}"/>
              </a:ext>
            </a:extLst>
          </p:cNvPr>
          <p:cNvSpPr/>
          <p:nvPr/>
        </p:nvSpPr>
        <p:spPr>
          <a:xfrm>
            <a:off x="1021008" y="5116995"/>
            <a:ext cx="1553444" cy="432000"/>
          </a:xfrm>
          <a:prstGeom prst="rect">
            <a:avLst/>
          </a:prstGeom>
          <a:solidFill>
            <a:srgbClr val="FFC4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127 600 €</a:t>
            </a:r>
          </a:p>
        </p:txBody>
      </p:sp>
      <p:sp>
        <p:nvSpPr>
          <p:cNvPr id="67" name="TerSectEvo2">
            <a:extLst>
              <a:ext uri="{FF2B5EF4-FFF2-40B4-BE49-F238E27FC236}">
                <a16:creationId xmlns:a16="http://schemas.microsoft.com/office/drawing/2014/main" id="{174832D3-C50A-23EB-7A1E-22DA00041E3E}"/>
              </a:ext>
            </a:extLst>
          </p:cNvPr>
          <p:cNvSpPr txBox="1">
            <a:spLocks noChangeArrowheads="1"/>
          </p:cNvSpPr>
          <p:nvPr/>
        </p:nvSpPr>
        <p:spPr bwMode="auto">
          <a:xfrm>
            <a:off x="3031763" y="3427288"/>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+3,9%</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68" name="TerSectFlc2">
            <a:extLst>
              <a:ext uri="{FF2B5EF4-FFF2-40B4-BE49-F238E27FC236}">
                <a16:creationId xmlns:a16="http://schemas.microsoft.com/office/drawing/2014/main" id="{DCA77792-E338-A9FB-E838-8CDDAC1DF77E}"/>
              </a:ext>
            </a:extLst>
          </p:cNvPr>
          <p:cNvSpPr/>
          <p:nvPr/>
        </p:nvSpPr>
        <p:spPr>
          <a:xfrm rot="18900000">
            <a:off x="2625136" y="3452488"/>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9" name="TerSectPrx2">
            <a:extLst>
              <a:ext uri="{FF2B5EF4-FFF2-40B4-BE49-F238E27FC236}">
                <a16:creationId xmlns:a16="http://schemas.microsoft.com/office/drawing/2014/main" id="{B3FE9C1D-DD6B-52FA-BF8D-F98C5409ED98}"/>
              </a:ext>
            </a:extLst>
          </p:cNvPr>
          <p:cNvSpPr/>
          <p:nvPr/>
        </p:nvSpPr>
        <p:spPr>
          <a:xfrm>
            <a:off x="1015212" y="3425336"/>
            <a:ext cx="1553444" cy="432000"/>
          </a:xfrm>
          <a:prstGeom prst="rect">
            <a:avLst/>
          </a:prstGeom>
          <a:solidFill>
            <a:srgbClr val="FF71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169 300 €</a:t>
            </a:r>
          </a:p>
        </p:txBody>
      </p:sp>
      <p:sp>
        <p:nvSpPr>
          <p:cNvPr id="89" name="TerSectPrx5">
            <a:extLst>
              <a:ext uri="{FF2B5EF4-FFF2-40B4-BE49-F238E27FC236}">
                <a16:creationId xmlns:a16="http://schemas.microsoft.com/office/drawing/2014/main" id="{96DE1C4F-E6B2-AD05-9715-7BF13A3782BB}"/>
              </a:ext>
            </a:extLst>
          </p:cNvPr>
          <p:cNvSpPr/>
          <p:nvPr/>
        </p:nvSpPr>
        <p:spPr>
          <a:xfrm>
            <a:off x="9208326" y="3420861"/>
            <a:ext cx="1553444" cy="432000"/>
          </a:xfrm>
          <a:prstGeom prst="rect">
            <a:avLst/>
          </a:prstGeom>
          <a:solidFill>
            <a:srgbClr val="FFF7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101 400 €</a:t>
            </a:r>
          </a:p>
        </p:txBody>
      </p:sp>
      <p:sp>
        <p:nvSpPr>
          <p:cNvPr id="90" name="TerSectEvo5">
            <a:extLst>
              <a:ext uri="{FF2B5EF4-FFF2-40B4-BE49-F238E27FC236}">
                <a16:creationId xmlns:a16="http://schemas.microsoft.com/office/drawing/2014/main" id="{99387BA1-6A4A-5B34-BB59-764073A4784C}"/>
              </a:ext>
            </a:extLst>
          </p:cNvPr>
          <p:cNvSpPr txBox="1">
            <a:spLocks noChangeArrowheads="1"/>
          </p:cNvSpPr>
          <p:nvPr/>
        </p:nvSpPr>
        <p:spPr bwMode="auto">
          <a:xfrm>
            <a:off x="11224877" y="3422813"/>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-13%</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91" name="TerSectFlc5">
            <a:extLst>
              <a:ext uri="{FF2B5EF4-FFF2-40B4-BE49-F238E27FC236}">
                <a16:creationId xmlns:a16="http://schemas.microsoft.com/office/drawing/2014/main" id="{9031F494-EC71-0EC5-532A-409A20C98369}"/>
              </a:ext>
            </a:extLst>
          </p:cNvPr>
          <p:cNvSpPr/>
          <p:nvPr/>
        </p:nvSpPr>
        <p:spPr>
          <a:xfrm rot="2700000">
            <a:off x="10818250" y="3448013"/>
            <a:ext cx="473394" cy="324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0" name="TerSectEvo6">
            <a:extLst>
              <a:ext uri="{FF2B5EF4-FFF2-40B4-BE49-F238E27FC236}">
                <a16:creationId xmlns:a16="http://schemas.microsoft.com/office/drawing/2014/main" id="{64E3B495-43AE-92E4-135A-91EE8FA00751}"/>
              </a:ext>
            </a:extLst>
          </p:cNvPr>
          <p:cNvSpPr txBox="1">
            <a:spLocks noChangeArrowheads="1"/>
          </p:cNvSpPr>
          <p:nvPr/>
        </p:nvSpPr>
        <p:spPr bwMode="auto">
          <a:xfrm>
            <a:off x="11186517" y="5120167"/>
            <a:ext cx="1101675" cy="41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FontTx/>
              <a:buNone/>
            </a:pPr>
            <a:r>
              <a:rPr lang="fr-FR" altLang="fr-FR" sz="2000" b="1">
                <a:solidFill>
                  <a:srgbClr val="002060"/>
                </a:solidFill>
                <a:latin typeface="+mn-lt"/>
                <a:ea typeface="Cambria" panose="02040503050406030204" pitchFamily="18" charset="0"/>
                <a:cs typeface="Lucida Sans Unicode" panose="020B0602030504020204" pitchFamily="34" charset="0"/>
              </a:rPr>
              <a:t>+5,9%</a:t>
            </a:r>
            <a:endParaRPr lang="fr-FR" altLang="fr-FR" sz="1800" b="1" dirty="0">
              <a:solidFill>
                <a:srgbClr val="002060"/>
              </a:solidFill>
              <a:latin typeface="+mn-lt"/>
              <a:ea typeface="Cambria" panose="02040503050406030204" pitchFamily="18" charset="0"/>
              <a:cs typeface="Lucida Sans Unicode" panose="020B0602030504020204" pitchFamily="34" charset="0"/>
            </a:endParaRPr>
          </a:p>
        </p:txBody>
      </p:sp>
      <p:sp>
        <p:nvSpPr>
          <p:cNvPr id="101" name="TerSectFlc6">
            <a:extLst>
              <a:ext uri="{FF2B5EF4-FFF2-40B4-BE49-F238E27FC236}">
                <a16:creationId xmlns:a16="http://schemas.microsoft.com/office/drawing/2014/main" id="{3207F575-F23A-AE5D-1EA0-E702C84D2FF8}"/>
              </a:ext>
            </a:extLst>
          </p:cNvPr>
          <p:cNvSpPr/>
          <p:nvPr/>
        </p:nvSpPr>
        <p:spPr>
          <a:xfrm rot="18900000">
            <a:off x="10779890" y="5145367"/>
            <a:ext cx="473394" cy="324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2" name="TerSectPrx6">
            <a:extLst>
              <a:ext uri="{FF2B5EF4-FFF2-40B4-BE49-F238E27FC236}">
                <a16:creationId xmlns:a16="http://schemas.microsoft.com/office/drawing/2014/main" id="{29A084F5-76D5-3A80-4797-98C22888F00E}"/>
              </a:ext>
            </a:extLst>
          </p:cNvPr>
          <p:cNvSpPr/>
          <p:nvPr/>
        </p:nvSpPr>
        <p:spPr>
          <a:xfrm>
            <a:off x="9169966" y="5118215"/>
            <a:ext cx="1553444" cy="432000"/>
          </a:xfrm>
          <a:prstGeom prst="rect">
            <a:avLst/>
          </a:prstGeom>
          <a:solidFill>
            <a:srgbClr val="FFFF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700"/>
              </a:lnSpc>
              <a:spcBef>
                <a:spcPts val="0"/>
              </a:spcBef>
              <a:spcAft>
                <a:spcPts val="0"/>
              </a:spcAft>
              <a:defRPr/>
            </a:pPr>
            <a:r>
              <a:rPr lang="fr-FR" sz="2400" b="1" dirty="0">
                <a:solidFill>
                  <a:srgbClr val="002060"/>
                </a:solidFill>
                <a:ea typeface="Cambria" panose="02040503050406030204" pitchFamily="18" charset="0"/>
                <a:cs typeface="Lucida Sans Unicode" panose="020B0602030504020204" pitchFamily="34" charset="0"/>
              </a:rPr>
              <a:t>97 600 €</a:t>
            </a:r>
          </a:p>
        </p:txBody>
      </p:sp>
      <p:sp>
        <p:nvSpPr>
          <p:cNvPr id="5" name="TerSectLib1">
            <a:extLst>
              <a:ext uri="{FF2B5EF4-FFF2-40B4-BE49-F238E27FC236}">
                <a16:creationId xmlns:a16="http://schemas.microsoft.com/office/drawing/2014/main" id="{33D36640-B913-C679-AEF7-C90A4C14F9B8}"/>
              </a:ext>
            </a:extLst>
          </p:cNvPr>
          <p:cNvSpPr txBox="1">
            <a:spLocks noChangeArrowheads="1"/>
          </p:cNvSpPr>
          <p:nvPr/>
        </p:nvSpPr>
        <p:spPr bwMode="auto">
          <a:xfrm>
            <a:off x="911423" y="1033119"/>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203965"/>
                </a:solidFill>
                <a:latin typeface="Lucida Sans Unicode" panose="020B0602030504020204" pitchFamily="34" charset="0"/>
                <a:ea typeface="Cambria" panose="02040503050406030204" pitchFamily="18" charset="0"/>
                <a:cs typeface="Lucida Sans Unicode" panose="020B0602030504020204" pitchFamily="34" charset="0"/>
              </a:rPr>
              <a:t>Périphérie Montpelliéraine</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8" name="TerSectLib4">
            <a:extLst>
              <a:ext uri="{FF2B5EF4-FFF2-40B4-BE49-F238E27FC236}">
                <a16:creationId xmlns:a16="http://schemas.microsoft.com/office/drawing/2014/main" id="{72BE7903-EC8B-F42D-D0ED-E1A0250BBD59}"/>
              </a:ext>
            </a:extLst>
          </p:cNvPr>
          <p:cNvSpPr txBox="1">
            <a:spLocks noChangeArrowheads="1"/>
          </p:cNvSpPr>
          <p:nvPr/>
        </p:nvSpPr>
        <p:spPr bwMode="auto">
          <a:xfrm>
            <a:off x="9115792" y="1070770"/>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Béziers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9" name="TerSectLib3">
            <a:extLst>
              <a:ext uri="{FF2B5EF4-FFF2-40B4-BE49-F238E27FC236}">
                <a16:creationId xmlns:a16="http://schemas.microsoft.com/office/drawing/2014/main" id="{ADF40F34-94F7-A975-B533-14CF3276CEC1}"/>
              </a:ext>
            </a:extLst>
          </p:cNvPr>
          <p:cNvSpPr txBox="1">
            <a:spLocks noChangeArrowheads="1"/>
          </p:cNvSpPr>
          <p:nvPr/>
        </p:nvSpPr>
        <p:spPr bwMode="auto">
          <a:xfrm>
            <a:off x="911423" y="4454017"/>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Littoral</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0" name="TerSectLib2">
            <a:extLst>
              <a:ext uri="{FF2B5EF4-FFF2-40B4-BE49-F238E27FC236}">
                <a16:creationId xmlns:a16="http://schemas.microsoft.com/office/drawing/2014/main" id="{52EE78EA-C031-5465-393D-D1CA210217D6}"/>
              </a:ext>
            </a:extLst>
          </p:cNvPr>
          <p:cNvSpPr txBox="1">
            <a:spLocks noChangeArrowheads="1"/>
          </p:cNvSpPr>
          <p:nvPr/>
        </p:nvSpPr>
        <p:spPr bwMode="auto">
          <a:xfrm>
            <a:off x="911423" y="2762358"/>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Pays Sétois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2" name="TerSectLib5">
            <a:extLst>
              <a:ext uri="{FF2B5EF4-FFF2-40B4-BE49-F238E27FC236}">
                <a16:creationId xmlns:a16="http://schemas.microsoft.com/office/drawing/2014/main" id="{10B70EDF-C23C-80C1-CEC3-F71880FB7E50}"/>
              </a:ext>
            </a:extLst>
          </p:cNvPr>
          <p:cNvSpPr txBox="1">
            <a:spLocks noChangeArrowheads="1"/>
          </p:cNvSpPr>
          <p:nvPr/>
        </p:nvSpPr>
        <p:spPr bwMode="auto">
          <a:xfrm>
            <a:off x="9104537" y="2757883"/>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Hauts Cantons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5" name="TerSectLib6">
            <a:extLst>
              <a:ext uri="{FF2B5EF4-FFF2-40B4-BE49-F238E27FC236}">
                <a16:creationId xmlns:a16="http://schemas.microsoft.com/office/drawing/2014/main" id="{4BB586B2-3EBE-1A47-DAE6-C3887F02C359}"/>
              </a:ext>
            </a:extLst>
          </p:cNvPr>
          <p:cNvSpPr txBox="1">
            <a:spLocks noChangeArrowheads="1"/>
          </p:cNvSpPr>
          <p:nvPr/>
        </p:nvSpPr>
        <p:spPr bwMode="auto">
          <a:xfrm>
            <a:off x="9066177" y="4455237"/>
            <a:ext cx="28700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200"/>
              </a:lnSpc>
              <a:spcBef>
                <a:spcPct val="0"/>
              </a:spcBef>
              <a:buFontTx/>
              <a:buNone/>
            </a:pPr>
            <a:r>
              <a:rPr lang="fr-FR" altLang="fr-FR" sz="20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Pays Biterrois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1" name="Carto">
            <a:extLst>
              <a:ext uri="{FF2B5EF4-FFF2-40B4-BE49-F238E27FC236}">
                <a16:creationId xmlns:a16="http://schemas.microsoft.com/office/drawing/2014/main" id="{5BB85FE7-7CEE-21C4-C0CF-75DDA137355E}"/>
              </a:ext>
            </a:extLst>
          </p:cNvPr>
          <p:cNvSpPr/>
          <p:nvPr/>
        </p:nvSpPr>
        <p:spPr>
          <a:xfrm>
            <a:off x="3973528" y="974753"/>
            <a:ext cx="5004334" cy="500129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292A521C-8DD1-DCB6-EF68-67F8E1F17FBD}"/>
              </a:ext>
            </a:extLst>
          </p:cNvPr>
          <p:cNvSpPr/>
          <p:nvPr/>
        </p:nvSpPr>
        <p:spPr>
          <a:xfrm>
            <a:off x="-9211" y="-2961"/>
            <a:ext cx="768820" cy="6372000"/>
          </a:xfrm>
          <a:prstGeom prst="rect">
            <a:avLst/>
          </a:prstGeom>
          <a:solidFill>
            <a:srgbClr val="D0A89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spc="-9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Terrains à bâtir</a:t>
            </a:r>
            <a:endParaRPr lang="fr-FR" sz="2400" spc="-90" dirty="0">
              <a:solidFill>
                <a:srgbClr val="FFFFFF"/>
              </a:solidFill>
              <a:latin typeface="Lucida Sans Unicode" panose="020B0602030504020204" pitchFamily="34" charset="0"/>
              <a:cs typeface="Lucida Sans Unicode" panose="020B0602030504020204" pitchFamily="34" charset="0"/>
            </a:endParaRPr>
          </a:p>
        </p:txBody>
      </p:sp>
      <p:pic>
        <p:nvPicPr>
          <p:cNvPr id="16" name="Image 15" descr="Une image contenant conception&#10;&#10;Description générée automatiquement">
            <a:extLst>
              <a:ext uri="{FF2B5EF4-FFF2-40B4-BE49-F238E27FC236}">
                <a16:creationId xmlns:a16="http://schemas.microsoft.com/office/drawing/2014/main" id="{79F9FA9A-FFEB-F1ED-DBE0-2FF7C43164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17" name="Rectangle 16">
            <a:extLst>
              <a:ext uri="{FF2B5EF4-FFF2-40B4-BE49-F238E27FC236}">
                <a16:creationId xmlns:a16="http://schemas.microsoft.com/office/drawing/2014/main" id="{E1E16F87-90B2-3643-EC8C-9D0D23BD050D}"/>
              </a:ext>
            </a:extLst>
          </p:cNvPr>
          <p:cNvSpPr/>
          <p:nvPr/>
        </p:nvSpPr>
        <p:spPr>
          <a:xfrm>
            <a:off x="1079999" y="582267"/>
            <a:ext cx="10856625" cy="25200"/>
          </a:xfrm>
          <a:prstGeom prst="rect">
            <a:avLst/>
          </a:prstGeom>
          <a:solidFill>
            <a:srgbClr val="D0A8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Tree>
    <p:extLst>
      <p:ext uri="{BB962C8B-B14F-4D97-AF65-F5344CB8AC3E}">
        <p14:creationId xmlns:p14="http://schemas.microsoft.com/office/powerpoint/2010/main" val="32492016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43</a:t>
            </a:fld>
            <a:endParaRPr lang="fr-FR" dirty="0"/>
          </a:p>
        </p:txBody>
      </p:sp>
      <p:sp>
        <p:nvSpPr>
          <p:cNvPr id="32" name="Rectangle 31">
            <a:extLst>
              <a:ext uri="{FF2B5EF4-FFF2-40B4-BE49-F238E27FC236}">
                <a16:creationId xmlns:a16="http://schemas.microsoft.com/office/drawing/2014/main" id="{43AAA463-0DFF-5531-04A5-0C0AFD96CFBC}"/>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les prix de vente médians</a:t>
            </a:r>
            <a:r>
              <a:rPr kumimoji="0" lang="fr-FR" altLang="fr-FR" sz="2400" b="1" i="0" u="none" strike="noStrike" kern="1200" cap="none" spc="0" normalizeH="0" baseline="0" noProof="0" dirty="0">
                <a:ln>
                  <a:noFill/>
                </a:ln>
                <a:solidFill>
                  <a:srgbClr val="002060"/>
                </a:solidFill>
                <a:effectLst/>
                <a:uLnTx/>
                <a:uFillTx/>
                <a:latin typeface="Lucida Sans Unicode" panose="020B0602030504020204" pitchFamily="34" charset="0"/>
                <a:ea typeface="Cambria" panose="02040503050406030204" pitchFamily="18" charset="0"/>
                <a:cs typeface="Lucida Sans Unicode" panose="020B0602030504020204" pitchFamily="34" charset="0"/>
              </a:rPr>
              <a:t> et évolutions sur 1 an</a:t>
            </a: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par secteur</a:t>
            </a:r>
          </a:p>
        </p:txBody>
      </p:sp>
      <p:sp>
        <p:nvSpPr>
          <p:cNvPr id="3" name="Rectangle 2">
            <a:extLst>
              <a:ext uri="{FF2B5EF4-FFF2-40B4-BE49-F238E27FC236}">
                <a16:creationId xmlns:a16="http://schemas.microsoft.com/office/drawing/2014/main" id="{292A521C-8DD1-DCB6-EF68-67F8E1F17FBD}"/>
              </a:ext>
            </a:extLst>
          </p:cNvPr>
          <p:cNvSpPr/>
          <p:nvPr/>
        </p:nvSpPr>
        <p:spPr>
          <a:xfrm>
            <a:off x="-9211" y="-2961"/>
            <a:ext cx="768820" cy="6372000"/>
          </a:xfrm>
          <a:prstGeom prst="rect">
            <a:avLst/>
          </a:prstGeom>
          <a:solidFill>
            <a:srgbClr val="D0A89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spc="-9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Terrains à bâtir</a:t>
            </a:r>
            <a:endParaRPr lang="fr-FR" sz="2400" spc="-90" dirty="0">
              <a:solidFill>
                <a:srgbClr val="FFFFFF"/>
              </a:solidFill>
              <a:latin typeface="Lucida Sans Unicode" panose="020B0602030504020204" pitchFamily="34" charset="0"/>
              <a:cs typeface="Lucida Sans Unicode" panose="020B0602030504020204" pitchFamily="34" charset="0"/>
            </a:endParaRPr>
          </a:p>
        </p:txBody>
      </p:sp>
      <p:pic>
        <p:nvPicPr>
          <p:cNvPr id="16" name="Image 15" descr="Une image contenant conception&#10;&#10;Description générée automatiquement">
            <a:extLst>
              <a:ext uri="{FF2B5EF4-FFF2-40B4-BE49-F238E27FC236}">
                <a16:creationId xmlns:a16="http://schemas.microsoft.com/office/drawing/2014/main" id="{79F9FA9A-FFEB-F1ED-DBE0-2FF7C43164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17" name="Rectangle 16">
            <a:extLst>
              <a:ext uri="{FF2B5EF4-FFF2-40B4-BE49-F238E27FC236}">
                <a16:creationId xmlns:a16="http://schemas.microsoft.com/office/drawing/2014/main" id="{E1E16F87-90B2-3643-EC8C-9D0D23BD050D}"/>
              </a:ext>
            </a:extLst>
          </p:cNvPr>
          <p:cNvSpPr/>
          <p:nvPr/>
        </p:nvSpPr>
        <p:spPr>
          <a:xfrm>
            <a:off x="1079999" y="582267"/>
            <a:ext cx="10856625" cy="25200"/>
          </a:xfrm>
          <a:prstGeom prst="rect">
            <a:avLst/>
          </a:prstGeom>
          <a:solidFill>
            <a:srgbClr val="D0A8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18" name="Tableau 17">
            <a:extLst>
              <a:ext uri="{FF2B5EF4-FFF2-40B4-BE49-F238E27FC236}">
                <a16:creationId xmlns:a16="http://schemas.microsoft.com/office/drawing/2014/main" id="{58394943-4D77-D8C9-3721-9D196E33B07C}"/>
              </a:ext>
            </a:extLst>
          </p:cNvPr>
          <p:cNvGraphicFramePr>
            <a:graphicFrameLocks noGrp="1"/>
          </p:cNvGraphicFramePr>
          <p:nvPr>
            <p:extLst>
              <p:ext uri="{D42A27DB-BD31-4B8C-83A1-F6EECF244321}">
                <p14:modId xmlns:p14="http://schemas.microsoft.com/office/powerpoint/2010/main" val="2291626814"/>
              </p:ext>
            </p:extLst>
          </p:nvPr>
        </p:nvGraphicFramePr>
        <p:xfrm>
          <a:off x="2694044" y="1689037"/>
          <a:ext cx="7596000" cy="2988003"/>
        </p:xfrm>
        <a:graphic>
          <a:graphicData uri="http://schemas.openxmlformats.org/drawingml/2006/table">
            <a:tbl>
              <a:tblPr/>
              <a:tblGrid>
                <a:gridCol w="3753696">
                  <a:extLst>
                    <a:ext uri="{9D8B030D-6E8A-4147-A177-3AD203B41FA5}">
                      <a16:colId xmlns:a16="http://schemas.microsoft.com/office/drawing/2014/main" val="1760824437"/>
                    </a:ext>
                  </a:extLst>
                </a:gridCol>
                <a:gridCol w="1921152">
                  <a:extLst>
                    <a:ext uri="{9D8B030D-6E8A-4147-A177-3AD203B41FA5}">
                      <a16:colId xmlns:a16="http://schemas.microsoft.com/office/drawing/2014/main" val="1487474725"/>
                    </a:ext>
                  </a:extLst>
                </a:gridCol>
                <a:gridCol w="1921152">
                  <a:extLst>
                    <a:ext uri="{9D8B030D-6E8A-4147-A177-3AD203B41FA5}">
                      <a16:colId xmlns:a16="http://schemas.microsoft.com/office/drawing/2014/main" val="1824496384"/>
                    </a:ext>
                  </a:extLst>
                </a:gridCol>
              </a:tblGrid>
              <a:tr h="894567">
                <a:tc>
                  <a:txBody>
                    <a:bodyPr/>
                    <a:lstStyle/>
                    <a:p>
                      <a:pPr algn="l" fontAlgn="ctr"/>
                      <a:r>
                        <a:rPr lang="fr-FR" sz="2100" b="1" i="0" u="none" strike="noStrike" dirty="0">
                          <a:solidFill>
                            <a:srgbClr val="002060"/>
                          </a:solidFill>
                          <a:effectLst/>
                          <a:latin typeface="Lucida Sans Unicode" panose="020B0602030504020204" pitchFamily="34" charset="0"/>
                          <a:cs typeface="Lucida Sans Unicode" panose="020B0602030504020204" pitchFamily="34" charset="0"/>
                        </a:rPr>
                        <a:t>Secteurs</a:t>
                      </a:r>
                    </a:p>
                  </a:txBody>
                  <a:tcPr marL="72000"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ctr" fontAlgn="ctr"/>
                      <a:r>
                        <a:rPr lang="fr-FR" sz="2100" b="1" i="0" u="none" strike="noStrike" dirty="0">
                          <a:solidFill>
                            <a:srgbClr val="002060"/>
                          </a:solidFill>
                          <a:effectLst/>
                          <a:latin typeface="Lucida Sans Unicode" panose="020B0602030504020204" pitchFamily="34" charset="0"/>
                          <a:cs typeface="Lucida Sans Unicode" panose="020B0602030504020204" pitchFamily="34" charset="0"/>
                        </a:rPr>
                        <a:t>Prix médians</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tc>
                  <a:txBody>
                    <a:bodyPr/>
                    <a:lstStyle/>
                    <a:p>
                      <a:pPr algn="r" fontAlgn="ctr"/>
                      <a:r>
                        <a:rPr lang="fr-FR" sz="2100" b="1" i="0" u="none" strike="noStrike" dirty="0">
                          <a:solidFill>
                            <a:srgbClr val="002060"/>
                          </a:solidFill>
                          <a:effectLst/>
                          <a:latin typeface="Lucida Sans Unicode" panose="020B0602030504020204" pitchFamily="34" charset="0"/>
                          <a:cs typeface="Lucida Sans Unicode" panose="020B0602030504020204" pitchFamily="34" charset="0"/>
                        </a:rPr>
                        <a:t>Évolutions </a:t>
                      </a:r>
                    </a:p>
                    <a:p>
                      <a:pPr algn="r" fontAlgn="ctr"/>
                      <a:r>
                        <a:rPr lang="fr-FR" sz="2100" b="1" i="0" u="none" strike="noStrike" dirty="0">
                          <a:solidFill>
                            <a:srgbClr val="002060"/>
                          </a:solidFill>
                          <a:effectLst/>
                          <a:latin typeface="Lucida Sans Unicode" panose="020B0602030504020204" pitchFamily="34" charset="0"/>
                          <a:cs typeface="Lucida Sans Unicode" panose="020B0602030504020204" pitchFamily="34" charset="0"/>
                        </a:rPr>
                        <a:t>sur 1 an</a:t>
                      </a:r>
                    </a:p>
                  </a:txBody>
                  <a:tcPr marL="9525" marR="9525" marT="9525" marB="0" anchor="ctr">
                    <a:lnL>
                      <a:noFill/>
                    </a:lnL>
                    <a:lnR>
                      <a:noFill/>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612860740"/>
                  </a:ext>
                </a:extLst>
              </a:tr>
              <a:tr h="348906">
                <a:tc>
                  <a:txBody>
                    <a:bodyPr/>
                    <a:lstStyle/>
                    <a:p>
                      <a:pPr algn="l"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Périphérie Montpelliéraine</a:t>
                      </a:r>
                    </a:p>
                  </a:txBody>
                  <a:tcPr marL="72000"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174 700 €</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-0,8%</a:t>
                      </a:r>
                    </a:p>
                  </a:txBody>
                  <a:tcPr marL="9525" marR="9525" marT="9525" marB="0" anchor="ctr">
                    <a:lnL>
                      <a:noFill/>
                    </a:lnL>
                    <a:lnR>
                      <a:noFill/>
                    </a:lnR>
                    <a:lnT w="6350" cap="flat" cmpd="sng" algn="ctr">
                      <a:solidFill>
                        <a:srgbClr val="00206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219589678"/>
                  </a:ext>
                </a:extLst>
              </a:tr>
              <a:tr h="348906">
                <a:tc>
                  <a:txBody>
                    <a:bodyPr/>
                    <a:lstStyle/>
                    <a:p>
                      <a:pPr algn="l" fontAlgn="ctr"/>
                      <a:r>
                        <a:rPr lang="fr-FR" sz="1600" b="0" i="0" u="none" strike="noStrike">
                          <a:solidFill>
                            <a:srgbClr val="002060"/>
                          </a:solidFill>
                          <a:effectLst/>
                          <a:latin typeface="Lucida Sans Unicode" panose="020B0602030504020204" pitchFamily="34" charset="0"/>
                          <a:cs typeface="Lucida Sans Unicode" panose="020B0602030504020204" pitchFamily="34" charset="0"/>
                        </a:rPr>
                        <a:t>Pays Sétois</a:t>
                      </a:r>
                    </a:p>
                  </a:txBody>
                  <a:tcPr marL="72000" marR="9525" marT="9525" marB="0" anchor="ctr">
                    <a:lnL>
                      <a:noFill/>
                    </a:lnL>
                    <a:lnR>
                      <a:noFill/>
                    </a:lnR>
                    <a:lnT>
                      <a:noFill/>
                    </a:lnT>
                    <a:lnB>
                      <a:noFill/>
                    </a:lnB>
                    <a:solidFill>
                      <a:srgbClr val="D0A890"/>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169 300 €</a:t>
                      </a:r>
                    </a:p>
                  </a:txBody>
                  <a:tcPr marL="9525" marR="9525" marT="9525" marB="0" anchor="ctr">
                    <a:lnL>
                      <a:noFill/>
                    </a:lnL>
                    <a:lnR>
                      <a:noFill/>
                    </a:lnR>
                    <a:lnT>
                      <a:noFill/>
                    </a:lnT>
                    <a:lnB>
                      <a:noFill/>
                    </a:lnB>
                    <a:solidFill>
                      <a:srgbClr val="D0A890"/>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+3,9%</a:t>
                      </a:r>
                    </a:p>
                  </a:txBody>
                  <a:tcPr marL="9525" marR="9525" marT="9525" marB="0" anchor="ctr">
                    <a:lnL>
                      <a:noFill/>
                    </a:lnL>
                    <a:lnR>
                      <a:noFill/>
                    </a:lnR>
                    <a:lnT>
                      <a:noFill/>
                    </a:lnT>
                    <a:lnB>
                      <a:noFill/>
                    </a:lnB>
                    <a:solidFill>
                      <a:srgbClr val="D0A890"/>
                    </a:solidFill>
                  </a:tcPr>
                </a:tc>
                <a:extLst>
                  <a:ext uri="{0D108BD9-81ED-4DB2-BD59-A6C34878D82A}">
                    <a16:rowId xmlns:a16="http://schemas.microsoft.com/office/drawing/2014/main" val="2558287312"/>
                  </a:ext>
                </a:extLst>
              </a:tr>
              <a:tr h="348906">
                <a:tc>
                  <a:txBody>
                    <a:bodyPr/>
                    <a:lstStyle/>
                    <a:p>
                      <a:pPr algn="l"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Littoral</a:t>
                      </a:r>
                    </a:p>
                  </a:txBody>
                  <a:tcPr marL="72000" marR="9525" marT="9525" marB="0" anchor="ctr">
                    <a:lnL>
                      <a:noFill/>
                    </a:lnL>
                    <a:lnR>
                      <a:noFill/>
                    </a:lnR>
                    <a:lnT>
                      <a:noFill/>
                    </a:lnT>
                    <a:lnB>
                      <a:noFill/>
                    </a:lnB>
                    <a:solidFill>
                      <a:srgbClr val="FFFFFF"/>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127 600 €</a:t>
                      </a:r>
                    </a:p>
                  </a:txBody>
                  <a:tcPr marL="9525" marR="9525" marT="9525" marB="0" anchor="ctr">
                    <a:lnL>
                      <a:noFill/>
                    </a:lnL>
                    <a:lnR>
                      <a:noFill/>
                    </a:lnR>
                    <a:lnT>
                      <a:noFill/>
                    </a:lnT>
                    <a:lnB>
                      <a:noFill/>
                    </a:lnB>
                    <a:solidFill>
                      <a:srgbClr val="FFFFFF"/>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+8,6%</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2708863135"/>
                  </a:ext>
                </a:extLst>
              </a:tr>
              <a:tr h="348906">
                <a:tc>
                  <a:txBody>
                    <a:bodyPr/>
                    <a:lstStyle/>
                    <a:p>
                      <a:pPr algn="l"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Béziers</a:t>
                      </a:r>
                    </a:p>
                  </a:txBody>
                  <a:tcPr marL="72000" marR="9525" marT="9525" marB="0" anchor="ctr">
                    <a:lnL>
                      <a:noFill/>
                    </a:lnL>
                    <a:lnR>
                      <a:noFill/>
                    </a:lnR>
                    <a:lnT>
                      <a:noFill/>
                    </a:lnT>
                    <a:lnB>
                      <a:noFill/>
                    </a:lnB>
                    <a:solidFill>
                      <a:srgbClr val="D0A890"/>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104 800 €</a:t>
                      </a:r>
                    </a:p>
                  </a:txBody>
                  <a:tcPr marL="9525" marR="9525" marT="9525" marB="0" anchor="ctr">
                    <a:lnL>
                      <a:noFill/>
                    </a:lnL>
                    <a:lnR>
                      <a:noFill/>
                    </a:lnR>
                    <a:lnT>
                      <a:noFill/>
                    </a:lnT>
                    <a:lnB>
                      <a:noFill/>
                    </a:lnB>
                    <a:solidFill>
                      <a:srgbClr val="D0A890"/>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-12%</a:t>
                      </a:r>
                    </a:p>
                  </a:txBody>
                  <a:tcPr marL="9525" marR="9525" marT="9525" marB="0" anchor="ctr">
                    <a:lnL>
                      <a:noFill/>
                    </a:lnL>
                    <a:lnR>
                      <a:noFill/>
                    </a:lnR>
                    <a:lnT>
                      <a:noFill/>
                    </a:lnT>
                    <a:lnB>
                      <a:noFill/>
                    </a:lnB>
                    <a:solidFill>
                      <a:srgbClr val="D0A890"/>
                    </a:solidFill>
                  </a:tcPr>
                </a:tc>
                <a:extLst>
                  <a:ext uri="{0D108BD9-81ED-4DB2-BD59-A6C34878D82A}">
                    <a16:rowId xmlns:a16="http://schemas.microsoft.com/office/drawing/2014/main" val="364395758"/>
                  </a:ext>
                </a:extLst>
              </a:tr>
              <a:tr h="348906">
                <a:tc>
                  <a:txBody>
                    <a:bodyPr/>
                    <a:lstStyle/>
                    <a:p>
                      <a:pPr algn="l" fontAlgn="ctr"/>
                      <a:r>
                        <a:rPr lang="fr-FR" sz="1600" b="0" i="0" u="none" strike="noStrike">
                          <a:solidFill>
                            <a:srgbClr val="002060"/>
                          </a:solidFill>
                          <a:effectLst/>
                          <a:latin typeface="Lucida Sans Unicode" panose="020B0602030504020204" pitchFamily="34" charset="0"/>
                          <a:cs typeface="Lucida Sans Unicode" panose="020B0602030504020204" pitchFamily="34" charset="0"/>
                        </a:rPr>
                        <a:t>Hauts Cantons</a:t>
                      </a:r>
                    </a:p>
                  </a:txBody>
                  <a:tcPr marL="72000" marR="9525" marT="9525" marB="0" anchor="ctr">
                    <a:lnL>
                      <a:noFill/>
                    </a:lnL>
                    <a:lnR>
                      <a:noFill/>
                    </a:lnR>
                    <a:lnT>
                      <a:noFill/>
                    </a:lnT>
                    <a:lnB>
                      <a:noFill/>
                    </a:lnB>
                    <a:solidFill>
                      <a:srgbClr val="FFFFFF"/>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101 400 €</a:t>
                      </a:r>
                    </a:p>
                  </a:txBody>
                  <a:tcPr marL="9525" marR="9525" marT="9525" marB="0" anchor="ctr">
                    <a:lnL>
                      <a:noFill/>
                    </a:lnL>
                    <a:lnR>
                      <a:noFill/>
                    </a:lnR>
                    <a:lnT>
                      <a:noFill/>
                    </a:lnT>
                    <a:lnB>
                      <a:noFill/>
                    </a:lnB>
                    <a:solidFill>
                      <a:srgbClr val="FFFFFF"/>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-13%</a:t>
                      </a:r>
                    </a:p>
                  </a:txBody>
                  <a:tcPr marL="9525" marR="9525" marT="9525" marB="0" anchor="ctr">
                    <a:lnL>
                      <a:noFill/>
                    </a:lnL>
                    <a:lnR>
                      <a:noFill/>
                    </a:lnR>
                    <a:lnT>
                      <a:noFill/>
                    </a:lnT>
                    <a:lnB>
                      <a:noFill/>
                    </a:lnB>
                    <a:solidFill>
                      <a:srgbClr val="FFFFFF"/>
                    </a:solidFill>
                  </a:tcPr>
                </a:tc>
                <a:extLst>
                  <a:ext uri="{0D108BD9-81ED-4DB2-BD59-A6C34878D82A}">
                    <a16:rowId xmlns:a16="http://schemas.microsoft.com/office/drawing/2014/main" val="1121267011"/>
                  </a:ext>
                </a:extLst>
              </a:tr>
              <a:tr h="348906">
                <a:tc>
                  <a:txBody>
                    <a:bodyPr/>
                    <a:lstStyle/>
                    <a:p>
                      <a:pPr algn="l"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Pays Biterrois</a:t>
                      </a:r>
                    </a:p>
                  </a:txBody>
                  <a:tcPr marL="72000" marR="9525" marT="9525" marB="0" anchor="ctr">
                    <a:lnL>
                      <a:noFill/>
                    </a:lnL>
                    <a:lnR>
                      <a:noFill/>
                    </a:lnR>
                    <a:lnT>
                      <a:noFill/>
                    </a:lnT>
                    <a:lnB w="6350" cap="flat" cmpd="sng" algn="ctr">
                      <a:solidFill>
                        <a:srgbClr val="002060"/>
                      </a:solidFill>
                      <a:prstDash val="solid"/>
                      <a:round/>
                      <a:headEnd type="none" w="med" len="med"/>
                      <a:tailEnd type="none" w="med" len="med"/>
                    </a:lnB>
                    <a:solidFill>
                      <a:srgbClr val="D0A890"/>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97 600 €</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D0A890"/>
                    </a:solidFill>
                  </a:tcPr>
                </a:tc>
                <a:tc>
                  <a:txBody>
                    <a:bodyPr/>
                    <a:lstStyle/>
                    <a:p>
                      <a:pPr algn="r" fontAlgn="ctr"/>
                      <a:r>
                        <a:rPr lang="fr-FR" sz="1600" b="0" i="0" u="none" strike="noStrike" dirty="0">
                          <a:solidFill>
                            <a:srgbClr val="002060"/>
                          </a:solidFill>
                          <a:effectLst/>
                          <a:latin typeface="Lucida Sans Unicode" panose="020B0602030504020204" pitchFamily="34" charset="0"/>
                          <a:cs typeface="Lucida Sans Unicode" panose="020B0602030504020204" pitchFamily="34" charset="0"/>
                        </a:rPr>
                        <a:t>+5,9%</a:t>
                      </a:r>
                    </a:p>
                  </a:txBody>
                  <a:tcPr marL="9525" marR="9525" marT="9525" marB="0" anchor="ctr">
                    <a:lnL>
                      <a:noFill/>
                    </a:lnL>
                    <a:lnR>
                      <a:noFill/>
                    </a:lnR>
                    <a:lnT>
                      <a:noFill/>
                    </a:lnT>
                    <a:lnB w="6350" cap="flat" cmpd="sng" algn="ctr">
                      <a:solidFill>
                        <a:srgbClr val="002060"/>
                      </a:solidFill>
                      <a:prstDash val="solid"/>
                      <a:round/>
                      <a:headEnd type="none" w="med" len="med"/>
                      <a:tailEnd type="none" w="med" len="med"/>
                    </a:lnB>
                    <a:solidFill>
                      <a:srgbClr val="D0A890"/>
                    </a:solidFill>
                  </a:tcPr>
                </a:tc>
                <a:extLst>
                  <a:ext uri="{0D108BD9-81ED-4DB2-BD59-A6C34878D82A}">
                    <a16:rowId xmlns:a16="http://schemas.microsoft.com/office/drawing/2014/main" val="2108488978"/>
                  </a:ext>
                </a:extLst>
              </a:tr>
            </a:tbl>
          </a:graphicData>
        </a:graphic>
      </p:graphicFrame>
      <p:sp>
        <p:nvSpPr>
          <p:cNvPr id="2" name="NomPrefect">
            <a:extLst>
              <a:ext uri="{FF2B5EF4-FFF2-40B4-BE49-F238E27FC236}">
                <a16:creationId xmlns:a16="http://schemas.microsoft.com/office/drawing/2014/main" id="{BB1100E4-2EBC-9F53-219C-818E5E11C848}"/>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38542509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TerRepart2">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44</a:t>
            </a:fld>
            <a:endParaRPr lang="fr-FR" dirty="0"/>
          </a:p>
        </p:txBody>
      </p:sp>
      <p:sp>
        <p:nvSpPr>
          <p:cNvPr id="32" name="Rectangle 31">
            <a:extLst>
              <a:ext uri="{FF2B5EF4-FFF2-40B4-BE49-F238E27FC236}">
                <a16:creationId xmlns:a16="http://schemas.microsoft.com/office/drawing/2014/main" id="{43AAA463-0DFF-5531-04A5-0C0AFD96CFBC}"/>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la part des ventes par tranche de superficie</a:t>
            </a:r>
          </a:p>
        </p:txBody>
      </p:sp>
      <p:sp>
        <p:nvSpPr>
          <p:cNvPr id="3" name="Rectangle 2">
            <a:extLst>
              <a:ext uri="{FF2B5EF4-FFF2-40B4-BE49-F238E27FC236}">
                <a16:creationId xmlns:a16="http://schemas.microsoft.com/office/drawing/2014/main" id="{292A521C-8DD1-DCB6-EF68-67F8E1F17FBD}"/>
              </a:ext>
            </a:extLst>
          </p:cNvPr>
          <p:cNvSpPr/>
          <p:nvPr/>
        </p:nvSpPr>
        <p:spPr>
          <a:xfrm>
            <a:off x="-9211" y="-2961"/>
            <a:ext cx="768820" cy="6372000"/>
          </a:xfrm>
          <a:prstGeom prst="rect">
            <a:avLst/>
          </a:prstGeom>
          <a:solidFill>
            <a:srgbClr val="D0A89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spc="-9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Terrains à bâtir</a:t>
            </a:r>
            <a:endParaRPr lang="fr-FR" sz="2400" spc="-90" dirty="0">
              <a:solidFill>
                <a:srgbClr val="FFFFFF"/>
              </a:solidFill>
              <a:latin typeface="Lucida Sans Unicode" panose="020B0602030504020204" pitchFamily="34" charset="0"/>
              <a:cs typeface="Lucida Sans Unicode" panose="020B0602030504020204" pitchFamily="34" charset="0"/>
            </a:endParaRPr>
          </a:p>
        </p:txBody>
      </p:sp>
      <p:pic>
        <p:nvPicPr>
          <p:cNvPr id="16" name="Image 15" descr="Une image contenant conception&#10;&#10;Description générée automatiquement">
            <a:extLst>
              <a:ext uri="{FF2B5EF4-FFF2-40B4-BE49-F238E27FC236}">
                <a16:creationId xmlns:a16="http://schemas.microsoft.com/office/drawing/2014/main" id="{79F9FA9A-FFEB-F1ED-DBE0-2FF7C43164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sp>
        <p:nvSpPr>
          <p:cNvPr id="17" name="Rectangle 16">
            <a:extLst>
              <a:ext uri="{FF2B5EF4-FFF2-40B4-BE49-F238E27FC236}">
                <a16:creationId xmlns:a16="http://schemas.microsoft.com/office/drawing/2014/main" id="{E1E16F87-90B2-3643-EC8C-9D0D23BD050D}"/>
              </a:ext>
            </a:extLst>
          </p:cNvPr>
          <p:cNvSpPr/>
          <p:nvPr/>
        </p:nvSpPr>
        <p:spPr>
          <a:xfrm>
            <a:off x="1079999" y="582267"/>
            <a:ext cx="10856625" cy="25200"/>
          </a:xfrm>
          <a:prstGeom prst="rect">
            <a:avLst/>
          </a:prstGeom>
          <a:solidFill>
            <a:srgbClr val="D0A8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2" name="graphTerRepart2">
            <a:extLst>
              <a:ext uri="{FF2B5EF4-FFF2-40B4-BE49-F238E27FC236}">
                <a16:creationId xmlns:a16="http://schemas.microsoft.com/office/drawing/2014/main" id="{881F4E2F-60AE-4338-86EA-AC9B023B5BF1}"/>
              </a:ext>
            </a:extLst>
          </p:cNvPr>
          <p:cNvGraphicFramePr>
            <a:graphicFrameLocks/>
          </p:cNvGraphicFramePr>
          <p:nvPr>
            <p:extLst>
              <p:ext uri="{D42A27DB-BD31-4B8C-83A1-F6EECF244321}">
                <p14:modId xmlns:p14="http://schemas.microsoft.com/office/powerpoint/2010/main" val="1586502440"/>
              </p:ext>
            </p:extLst>
          </p:nvPr>
        </p:nvGraphicFramePr>
        <p:xfrm>
          <a:off x="1003300" y="1524000"/>
          <a:ext cx="10715626" cy="4786313"/>
        </p:xfrm>
        <a:graphic>
          <a:graphicData uri="http://schemas.openxmlformats.org/drawingml/2006/chart">
            <c:chart xmlns:c="http://schemas.openxmlformats.org/drawingml/2006/chart" xmlns:r="http://schemas.openxmlformats.org/officeDocument/2006/relationships" r:id="rId3"/>
          </a:graphicData>
        </a:graphic>
      </p:graphicFrame>
      <p:sp>
        <p:nvSpPr>
          <p:cNvPr id="5" name="NomPrefect">
            <a:extLst>
              <a:ext uri="{FF2B5EF4-FFF2-40B4-BE49-F238E27FC236}">
                <a16:creationId xmlns:a16="http://schemas.microsoft.com/office/drawing/2014/main" id="{24A2044A-E03E-D482-DC51-14D58B94E858}"/>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30111278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ProfilRecap">
    <p:spTree>
      <p:nvGrpSpPr>
        <p:cNvPr id="1" name=""/>
        <p:cNvGrpSpPr/>
        <p:nvPr/>
      </p:nvGrpSpPr>
      <p:grpSpPr>
        <a:xfrm>
          <a:off x="0" y="0"/>
          <a:ext cx="0" cy="0"/>
          <a:chOff x="0" y="0"/>
          <a:chExt cx="0" cy="0"/>
        </a:xfrm>
      </p:grpSpPr>
      <p:pic>
        <p:nvPicPr>
          <p:cNvPr id="29" name="Image 28" descr="Une image contenant symbole, Graphique, clipart, logo&#10;&#10;Description générée automatiquement">
            <a:extLst>
              <a:ext uri="{FF2B5EF4-FFF2-40B4-BE49-F238E27FC236}">
                <a16:creationId xmlns:a16="http://schemas.microsoft.com/office/drawing/2014/main" id="{2234BCEA-0816-E496-DB56-7ECA02A2B8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672" y="1628800"/>
            <a:ext cx="4695073" cy="4695073"/>
          </a:xfrm>
          <a:prstGeom prst="rect">
            <a:avLst/>
          </a:prstGeom>
        </p:spPr>
      </p:pic>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B6BC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45</a:t>
            </a:fld>
            <a:endParaRPr lang="fr-FR" dirty="0"/>
          </a:p>
        </p:txBody>
      </p:sp>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24467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Profil des intervenants</a:t>
            </a:r>
            <a:endPar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5" name="ModeOrigTx">
            <a:extLst>
              <a:ext uri="{FF2B5EF4-FFF2-40B4-BE49-F238E27FC236}">
                <a16:creationId xmlns:a16="http://schemas.microsoft.com/office/drawing/2014/main" id="{6249A0CB-1B67-BB49-DB4C-DACE434CA759}"/>
              </a:ext>
            </a:extLst>
          </p:cNvPr>
          <p:cNvSpPr txBox="1">
            <a:spLocks noChangeArrowheads="1"/>
          </p:cNvSpPr>
          <p:nvPr/>
        </p:nvSpPr>
        <p:spPr bwMode="auto">
          <a:xfrm>
            <a:off x="3000754" y="5518973"/>
            <a:ext cx="14913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fr-FR" altLang="fr-FR" sz="3600" b="1">
                <a:solidFill>
                  <a:srgbClr val="F7C970"/>
                </a:solidFill>
                <a:latin typeface="Lucida Sans Unicode" panose="020B0602030504020204" pitchFamily="34" charset="0"/>
                <a:ea typeface="Cambria" panose="02040503050406030204" pitchFamily="18" charset="0"/>
                <a:cs typeface="Lucida Sans Unicode" panose="020B0602030504020204" pitchFamily="34" charset="0"/>
              </a:rPr>
              <a:t>64%</a:t>
            </a:r>
            <a:endParaRPr lang="fr-FR" altLang="fr-FR" sz="3600" b="1" dirty="0">
              <a:solidFill>
                <a:srgbClr val="F7C97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20" name="ModeAgeTx">
            <a:extLst>
              <a:ext uri="{FF2B5EF4-FFF2-40B4-BE49-F238E27FC236}">
                <a16:creationId xmlns:a16="http://schemas.microsoft.com/office/drawing/2014/main" id="{ACC7A0C9-2FE5-3549-5E89-45B157E78F99}"/>
              </a:ext>
            </a:extLst>
          </p:cNvPr>
          <p:cNvSpPr txBox="1">
            <a:spLocks noChangeArrowheads="1"/>
          </p:cNvSpPr>
          <p:nvPr/>
        </p:nvSpPr>
        <p:spPr bwMode="auto">
          <a:xfrm>
            <a:off x="4402893" y="2065527"/>
            <a:ext cx="13330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3600" b="1">
                <a:solidFill>
                  <a:srgbClr val="F7C970"/>
                </a:solidFill>
                <a:latin typeface="Lucida Sans Unicode" panose="020B0602030504020204" pitchFamily="34" charset="0"/>
                <a:ea typeface="Cambria" panose="02040503050406030204" pitchFamily="18" charset="0"/>
                <a:cs typeface="Lucida Sans Unicode" panose="020B0602030504020204" pitchFamily="34" charset="0"/>
              </a:rPr>
              <a:t>28%</a:t>
            </a:r>
            <a:endParaRPr lang="fr-FR" altLang="fr-FR" sz="3600" b="1" dirty="0">
              <a:solidFill>
                <a:srgbClr val="F7C97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22" name="ModeAgeLib">
            <a:extLst>
              <a:ext uri="{FF2B5EF4-FFF2-40B4-BE49-F238E27FC236}">
                <a16:creationId xmlns:a16="http://schemas.microsoft.com/office/drawing/2014/main" id="{BF6C6739-509D-624D-CD28-8FB7BC97E2F4}"/>
              </a:ext>
            </a:extLst>
          </p:cNvPr>
          <p:cNvSpPr/>
          <p:nvPr/>
        </p:nvSpPr>
        <p:spPr>
          <a:xfrm>
            <a:off x="1775520" y="1942044"/>
            <a:ext cx="2577737" cy="769814"/>
          </a:xfrm>
          <a:prstGeom prst="rect">
            <a:avLst/>
          </a:prstGeom>
          <a:solidFill>
            <a:srgbClr val="002060"/>
          </a:solidFill>
          <a:ln>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108000" anchor="ctr"/>
          <a:lstStyle/>
          <a:p>
            <a:pPr fontAlgn="auto">
              <a:lnSpc>
                <a:spcPts val="2800"/>
              </a:lnSpc>
              <a:spcBef>
                <a:spcPts val="0"/>
              </a:spcBef>
              <a:spcAft>
                <a:spcPts val="0"/>
              </a:spcAft>
              <a:defRPr/>
            </a:pPr>
            <a:r>
              <a:rPr lang="fr-FR" sz="2100" b="1" dirty="0">
                <a:solidFill>
                  <a:schemeClr val="bg1"/>
                </a:solidFill>
                <a:latin typeface="Lucida Sans Unicode" panose="020B0602030504020204" pitchFamily="34" charset="0"/>
                <a:cs typeface="Lucida Sans Unicode" panose="020B0602030504020204" pitchFamily="34" charset="0"/>
              </a:rPr>
              <a:t>Tranche d'âge de 60 ans et plus</a:t>
            </a:r>
          </a:p>
        </p:txBody>
      </p:sp>
      <p:sp>
        <p:nvSpPr>
          <p:cNvPr id="30" name="ZoneTexte 19">
            <a:extLst>
              <a:ext uri="{FF2B5EF4-FFF2-40B4-BE49-F238E27FC236}">
                <a16:creationId xmlns:a16="http://schemas.microsoft.com/office/drawing/2014/main" id="{B0F7EE98-DE0F-697B-B735-4194C8E63C36}"/>
              </a:ext>
            </a:extLst>
          </p:cNvPr>
          <p:cNvSpPr txBox="1">
            <a:spLocks noChangeArrowheads="1"/>
          </p:cNvSpPr>
          <p:nvPr/>
        </p:nvSpPr>
        <p:spPr bwMode="auto">
          <a:xfrm>
            <a:off x="4223791" y="5877018"/>
            <a:ext cx="14913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11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en provenance de </a:t>
            </a:r>
          </a:p>
        </p:txBody>
      </p:sp>
      <p:sp>
        <p:nvSpPr>
          <p:cNvPr id="2" name="ZoneTexte 19">
            <a:extLst>
              <a:ext uri="{FF2B5EF4-FFF2-40B4-BE49-F238E27FC236}">
                <a16:creationId xmlns:a16="http://schemas.microsoft.com/office/drawing/2014/main" id="{44C982B6-C30D-B096-E81A-C64E2CF38D0D}"/>
              </a:ext>
            </a:extLst>
          </p:cNvPr>
          <p:cNvSpPr txBox="1">
            <a:spLocks noChangeArrowheads="1"/>
          </p:cNvSpPr>
          <p:nvPr/>
        </p:nvSpPr>
        <p:spPr bwMode="auto">
          <a:xfrm>
            <a:off x="9420040" y="4813700"/>
            <a:ext cx="2596722" cy="7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700"/>
              </a:lnSpc>
              <a:spcBef>
                <a:spcPct val="0"/>
              </a:spcBef>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conservent leur logement</a:t>
            </a:r>
          </a:p>
        </p:txBody>
      </p:sp>
      <p:sp>
        <p:nvSpPr>
          <p:cNvPr id="6" name="ModeCspTx">
            <a:extLst>
              <a:ext uri="{FF2B5EF4-FFF2-40B4-BE49-F238E27FC236}">
                <a16:creationId xmlns:a16="http://schemas.microsoft.com/office/drawing/2014/main" id="{43F359DD-2201-30CC-AAC0-29940F3ABD68}"/>
              </a:ext>
            </a:extLst>
          </p:cNvPr>
          <p:cNvSpPr/>
          <p:nvPr/>
        </p:nvSpPr>
        <p:spPr>
          <a:xfrm>
            <a:off x="7873280" y="2553263"/>
            <a:ext cx="1179689" cy="572331"/>
          </a:xfrm>
          <a:prstGeom prst="rect">
            <a:avLst/>
          </a:prstGeom>
          <a:noFill/>
          <a:ln>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5300"/>
              </a:lnSpc>
              <a:defRPr/>
            </a:pPr>
            <a:r>
              <a:rPr lang="fr-FR" sz="3600" b="1">
                <a:solidFill>
                  <a:srgbClr val="F7C970"/>
                </a:solidFill>
                <a:latin typeface="Lucida Sans Unicode" panose="020B0602030504020204" pitchFamily="34" charset="0"/>
                <a:ea typeface="Cambria" panose="02040503050406030204" pitchFamily="18" charset="0"/>
                <a:cs typeface="Lucida Sans Unicode" panose="020B0602030504020204" pitchFamily="34" charset="0"/>
              </a:rPr>
              <a:t>27%</a:t>
            </a:r>
            <a:endParaRPr lang="fr-FR" sz="3600" b="1" dirty="0">
              <a:solidFill>
                <a:srgbClr val="F7C97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7" name="ModeCspLib">
            <a:extLst>
              <a:ext uri="{FF2B5EF4-FFF2-40B4-BE49-F238E27FC236}">
                <a16:creationId xmlns:a16="http://schemas.microsoft.com/office/drawing/2014/main" id="{86EE8E1C-1C71-A4B6-7040-E142016E525A}"/>
              </a:ext>
            </a:extLst>
          </p:cNvPr>
          <p:cNvSpPr txBox="1">
            <a:spLocks noChangeArrowheads="1"/>
          </p:cNvSpPr>
          <p:nvPr/>
        </p:nvSpPr>
        <p:spPr bwMode="auto">
          <a:xfrm>
            <a:off x="6641047" y="2132856"/>
            <a:ext cx="4695073" cy="425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500"/>
              </a:lnSpc>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Profession intermédiaire</a:t>
            </a:r>
          </a:p>
        </p:txBody>
      </p:sp>
      <p:sp>
        <p:nvSpPr>
          <p:cNvPr id="8" name="Rectangle 7">
            <a:extLst>
              <a:ext uri="{FF2B5EF4-FFF2-40B4-BE49-F238E27FC236}">
                <a16:creationId xmlns:a16="http://schemas.microsoft.com/office/drawing/2014/main" id="{F3963DB8-9AE8-0CA7-E2BF-6E2E4079D9E3}"/>
              </a:ext>
            </a:extLst>
          </p:cNvPr>
          <p:cNvSpPr/>
          <p:nvPr/>
        </p:nvSpPr>
        <p:spPr>
          <a:xfrm rot="5400000">
            <a:off x="8229026" y="4694764"/>
            <a:ext cx="2268000" cy="57600"/>
          </a:xfrm>
          <a:prstGeom prst="rect">
            <a:avLst/>
          </a:prstGeom>
          <a:solidFill>
            <a:srgbClr val="FAC233"/>
          </a:solidFill>
          <a:ln>
            <a:solidFill>
              <a:srgbClr val="FAC23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10" name="Rectangle 9">
            <a:extLst>
              <a:ext uri="{FF2B5EF4-FFF2-40B4-BE49-F238E27FC236}">
                <a16:creationId xmlns:a16="http://schemas.microsoft.com/office/drawing/2014/main" id="{34A0B6C0-C4EC-5FCB-25FC-CE7119D7B374}"/>
              </a:ext>
            </a:extLst>
          </p:cNvPr>
          <p:cNvSpPr/>
          <p:nvPr/>
        </p:nvSpPr>
        <p:spPr>
          <a:xfrm>
            <a:off x="9410425" y="3573016"/>
            <a:ext cx="2734247" cy="746049"/>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ts val="2500"/>
              </a:lnSpc>
              <a:spcBef>
                <a:spcPct val="0"/>
              </a:spcBef>
              <a:buNone/>
            </a:pPr>
            <a:r>
              <a:rPr lang="fr-FR" altLang="fr-FR" sz="2400" b="1" i="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Et…</a:t>
            </a:r>
          </a:p>
          <a:p>
            <a:pPr eaLnBrk="1" hangingPunct="1">
              <a:lnSpc>
                <a:spcPts val="2500"/>
              </a:lnSpc>
              <a:spcBef>
                <a:spcPct val="0"/>
              </a:spcBef>
              <a:buNone/>
            </a:pPr>
            <a:r>
              <a:rPr lang="fr-FR" altLang="fr-FR" sz="2400" b="1" i="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les vendeurs :</a:t>
            </a:r>
          </a:p>
        </p:txBody>
      </p:sp>
      <p:sp>
        <p:nvSpPr>
          <p:cNvPr id="21" name="Rectangle 20">
            <a:extLst>
              <a:ext uri="{FF2B5EF4-FFF2-40B4-BE49-F238E27FC236}">
                <a16:creationId xmlns:a16="http://schemas.microsoft.com/office/drawing/2014/main" id="{2487D4F4-43C9-25C2-7300-82D01C41CC7E}"/>
              </a:ext>
            </a:extLst>
          </p:cNvPr>
          <p:cNvSpPr/>
          <p:nvPr/>
        </p:nvSpPr>
        <p:spPr>
          <a:xfrm rot="5400000">
            <a:off x="543628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3" name="ZoneTexte 19">
            <a:extLst>
              <a:ext uri="{FF2B5EF4-FFF2-40B4-BE49-F238E27FC236}">
                <a16:creationId xmlns:a16="http://schemas.microsoft.com/office/drawing/2014/main" id="{BCF5D2BA-7656-B118-3273-781B6C71E949}"/>
              </a:ext>
            </a:extLst>
          </p:cNvPr>
          <p:cNvSpPr txBox="1">
            <a:spLocks noChangeArrowheads="1"/>
          </p:cNvSpPr>
          <p:nvPr/>
        </p:nvSpPr>
        <p:spPr bwMode="auto">
          <a:xfrm>
            <a:off x="6408000" y="260648"/>
            <a:ext cx="58794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32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Les catégories d’acquéreurs les plus représentées </a:t>
            </a:r>
          </a:p>
        </p:txBody>
      </p:sp>
      <p:pic>
        <p:nvPicPr>
          <p:cNvPr id="5" name="Image 4" descr="Une image contenant conception, Police, Graphique, blanc&#10;&#10;Description générée automatiquement">
            <a:extLst>
              <a:ext uri="{FF2B5EF4-FFF2-40B4-BE49-F238E27FC236}">
                <a16:creationId xmlns:a16="http://schemas.microsoft.com/office/drawing/2014/main" id="{9D86CAF6-FFBA-756E-F7B9-A17FF8E5F7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p:spPr>
      </p:pic>
      <p:sp>
        <p:nvSpPr>
          <p:cNvPr id="11" name="ModeOrigLib">
            <a:extLst>
              <a:ext uri="{FF2B5EF4-FFF2-40B4-BE49-F238E27FC236}">
                <a16:creationId xmlns:a16="http://schemas.microsoft.com/office/drawing/2014/main" id="{9C377770-59AB-CA3E-6C02-00E96718D594}"/>
              </a:ext>
            </a:extLst>
          </p:cNvPr>
          <p:cNvSpPr/>
          <p:nvPr/>
        </p:nvSpPr>
        <p:spPr>
          <a:xfrm>
            <a:off x="3340768" y="6104186"/>
            <a:ext cx="3457316"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
        <p:nvSpPr>
          <p:cNvPr id="3" name="ModeDureeTx">
            <a:extLst>
              <a:ext uri="{FF2B5EF4-FFF2-40B4-BE49-F238E27FC236}">
                <a16:creationId xmlns:a16="http://schemas.microsoft.com/office/drawing/2014/main" id="{E134D3CD-A3DF-0F85-9FFB-CDFD4A35BC5F}"/>
              </a:ext>
            </a:extLst>
          </p:cNvPr>
          <p:cNvSpPr/>
          <p:nvPr/>
        </p:nvSpPr>
        <p:spPr>
          <a:xfrm>
            <a:off x="9410866" y="4318532"/>
            <a:ext cx="1080117" cy="46800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5300"/>
              </a:lnSpc>
              <a:spcBef>
                <a:spcPts val="0"/>
              </a:spcBef>
              <a:spcAft>
                <a:spcPts val="0"/>
              </a:spcAft>
              <a:defRPr/>
            </a:pPr>
            <a:r>
              <a:rPr lang="fr-FR" sz="3600" b="1">
                <a:latin typeface="Lucida Sans Unicode" panose="020B0602030504020204" pitchFamily="34" charset="0"/>
                <a:cs typeface="Lucida Sans Unicode" panose="020B0602030504020204" pitchFamily="34" charset="0"/>
              </a:rPr>
              <a:t>30%</a:t>
            </a:r>
            <a:endParaRPr lang="fr-FR" sz="3600" b="1" dirty="0">
              <a:latin typeface="Lucida Sans Unicode" panose="020B0602030504020204" pitchFamily="34" charset="0"/>
              <a:cs typeface="Lucida Sans Unicode" panose="020B0602030504020204" pitchFamily="34" charset="0"/>
            </a:endParaRPr>
          </a:p>
        </p:txBody>
      </p:sp>
      <p:sp>
        <p:nvSpPr>
          <p:cNvPr id="13" name="ModeDureeLib">
            <a:extLst>
              <a:ext uri="{FF2B5EF4-FFF2-40B4-BE49-F238E27FC236}">
                <a16:creationId xmlns:a16="http://schemas.microsoft.com/office/drawing/2014/main" id="{F2B179ED-4EE5-1F2D-C84F-D6A2EE316496}"/>
              </a:ext>
            </a:extLst>
          </p:cNvPr>
          <p:cNvSpPr txBox="1">
            <a:spLocks noChangeArrowheads="1"/>
          </p:cNvSpPr>
          <p:nvPr/>
        </p:nvSpPr>
        <p:spPr bwMode="auto">
          <a:xfrm>
            <a:off x="9420040" y="5505498"/>
            <a:ext cx="2596722" cy="79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500"/>
              </a:lnSpc>
              <a:spcBef>
                <a:spcPct val="0"/>
              </a:spcBef>
              <a:buNone/>
            </a:pPr>
            <a:r>
              <a:rPr lang="fr-FR" altLang="fr-FR" sz="2400" b="1">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Plus de 15 ans</a:t>
            </a:r>
            <a:endPar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Tree>
    <p:extLst>
      <p:ext uri="{BB962C8B-B14F-4D97-AF65-F5344CB8AC3E}">
        <p14:creationId xmlns:p14="http://schemas.microsoft.com/office/powerpoint/2010/main" val="24418911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Profil10Csp">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46</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0B9BDA24-1045-A279-620E-40DC2E564224}"/>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la répartition des ventes par CSP* de l’acquéreur</a:t>
            </a:r>
          </a:p>
        </p:txBody>
      </p:sp>
      <p:sp>
        <p:nvSpPr>
          <p:cNvPr id="3" name="Rectangle 2">
            <a:extLst>
              <a:ext uri="{FF2B5EF4-FFF2-40B4-BE49-F238E27FC236}">
                <a16:creationId xmlns:a16="http://schemas.microsoft.com/office/drawing/2014/main" id="{EE28106F-AA05-ADCA-8669-BEA22CBFAAE8}"/>
              </a:ext>
            </a:extLst>
          </p:cNvPr>
          <p:cNvSpPr/>
          <p:nvPr/>
        </p:nvSpPr>
        <p:spPr>
          <a:xfrm>
            <a:off x="-9211" y="-2961"/>
            <a:ext cx="768820" cy="6372000"/>
          </a:xfrm>
          <a:prstGeom prst="rect">
            <a:avLst/>
          </a:prstGeom>
          <a:solidFill>
            <a:srgbClr val="B6BCD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Profil des intervenants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6" name="Image 5" descr="Une image contenant conception, Graphique, Police, typographie&#10;&#10;Description générée automatiquement">
            <a:extLst>
              <a:ext uri="{FF2B5EF4-FFF2-40B4-BE49-F238E27FC236}">
                <a16:creationId xmlns:a16="http://schemas.microsoft.com/office/drawing/2014/main" id="{719C45D7-7351-EC4B-4E7D-8A5C6C68D4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5" name="Rectangle 4">
            <a:extLst>
              <a:ext uri="{FF2B5EF4-FFF2-40B4-BE49-F238E27FC236}">
                <a16:creationId xmlns:a16="http://schemas.microsoft.com/office/drawing/2014/main" id="{A1770D77-6251-1560-25CB-1DA79078A7D8}"/>
              </a:ext>
            </a:extLst>
          </p:cNvPr>
          <p:cNvSpPr/>
          <p:nvPr/>
        </p:nvSpPr>
        <p:spPr>
          <a:xfrm>
            <a:off x="1079999" y="582267"/>
            <a:ext cx="10856625" cy="25200"/>
          </a:xfrm>
          <a:prstGeom prst="rect">
            <a:avLst/>
          </a:prstGeom>
          <a:solidFill>
            <a:srgbClr val="B6BC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9" name="ZoneTexte 19">
            <a:extLst>
              <a:ext uri="{FF2B5EF4-FFF2-40B4-BE49-F238E27FC236}">
                <a16:creationId xmlns:a16="http://schemas.microsoft.com/office/drawing/2014/main" id="{4BDAAE09-E2FD-B573-6514-7EC01D6919EA}"/>
              </a:ext>
            </a:extLst>
          </p:cNvPr>
          <p:cNvSpPr txBox="1">
            <a:spLocks noChangeArrowheads="1"/>
          </p:cNvSpPr>
          <p:nvPr/>
        </p:nvSpPr>
        <p:spPr bwMode="auto">
          <a:xfrm>
            <a:off x="6822728" y="6162251"/>
            <a:ext cx="5187337" cy="41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lnSpc>
                <a:spcPts val="2700"/>
              </a:lnSpc>
              <a:spcBef>
                <a:spcPct val="0"/>
              </a:spcBef>
              <a:buNone/>
            </a:pPr>
            <a:r>
              <a:rPr lang="fr-FR" altLang="fr-FR" sz="16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Catégorie socio-professionnelle</a:t>
            </a:r>
          </a:p>
        </p:txBody>
      </p:sp>
      <p:graphicFrame>
        <p:nvGraphicFramePr>
          <p:cNvPr id="2" name="graphProfil10Csp">
            <a:extLst>
              <a:ext uri="{FF2B5EF4-FFF2-40B4-BE49-F238E27FC236}">
                <a16:creationId xmlns:a16="http://schemas.microsoft.com/office/drawing/2014/main" id="{A352CEF9-5C77-494B-8DC2-A2D0D5626AB1}"/>
              </a:ext>
            </a:extLst>
          </p:cNvPr>
          <p:cNvGraphicFramePr>
            <a:graphicFrameLocks/>
          </p:cNvGraphicFramePr>
          <p:nvPr>
            <p:extLst>
              <p:ext uri="{D42A27DB-BD31-4B8C-83A1-F6EECF244321}">
                <p14:modId xmlns:p14="http://schemas.microsoft.com/office/powerpoint/2010/main" val="3348930415"/>
              </p:ext>
            </p:extLst>
          </p:nvPr>
        </p:nvGraphicFramePr>
        <p:xfrm>
          <a:off x="1003300" y="1397000"/>
          <a:ext cx="10820400" cy="4572001"/>
        </p:xfrm>
        <a:graphic>
          <a:graphicData uri="http://schemas.openxmlformats.org/drawingml/2006/chart">
            <c:chart xmlns:c="http://schemas.openxmlformats.org/drawingml/2006/chart" xmlns:r="http://schemas.openxmlformats.org/officeDocument/2006/relationships" r:id="rId4"/>
          </a:graphicData>
        </a:graphic>
      </p:graphicFrame>
      <p:sp>
        <p:nvSpPr>
          <p:cNvPr id="10" name="NomPrefect">
            <a:extLst>
              <a:ext uri="{FF2B5EF4-FFF2-40B4-BE49-F238E27FC236}">
                <a16:creationId xmlns:a16="http://schemas.microsoft.com/office/drawing/2014/main" id="{541A2C96-4E45-CA58-8FC9-78AB761A56B6}"/>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30991839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Profil10Ag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47</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0B9BDA24-1045-A279-620E-40DC2E564224}"/>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la répartition des ventes par tranche d’âge de l’acquéreur</a:t>
            </a:r>
          </a:p>
        </p:txBody>
      </p:sp>
      <p:sp>
        <p:nvSpPr>
          <p:cNvPr id="3" name="Rectangle 2">
            <a:extLst>
              <a:ext uri="{FF2B5EF4-FFF2-40B4-BE49-F238E27FC236}">
                <a16:creationId xmlns:a16="http://schemas.microsoft.com/office/drawing/2014/main" id="{EE28106F-AA05-ADCA-8669-BEA22CBFAAE8}"/>
              </a:ext>
            </a:extLst>
          </p:cNvPr>
          <p:cNvSpPr/>
          <p:nvPr/>
        </p:nvSpPr>
        <p:spPr>
          <a:xfrm>
            <a:off x="-9211" y="-2961"/>
            <a:ext cx="768820" cy="6372000"/>
          </a:xfrm>
          <a:prstGeom prst="rect">
            <a:avLst/>
          </a:prstGeom>
          <a:solidFill>
            <a:srgbClr val="B6BCD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Profil des intervenants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6" name="Image 5" descr="Une image contenant conception, Graphique, Police, typographie&#10;&#10;Description générée automatiquement">
            <a:extLst>
              <a:ext uri="{FF2B5EF4-FFF2-40B4-BE49-F238E27FC236}">
                <a16:creationId xmlns:a16="http://schemas.microsoft.com/office/drawing/2014/main" id="{719C45D7-7351-EC4B-4E7D-8A5C6C68D4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5" name="Rectangle 4">
            <a:extLst>
              <a:ext uri="{FF2B5EF4-FFF2-40B4-BE49-F238E27FC236}">
                <a16:creationId xmlns:a16="http://schemas.microsoft.com/office/drawing/2014/main" id="{A1770D77-6251-1560-25CB-1DA79078A7D8}"/>
              </a:ext>
            </a:extLst>
          </p:cNvPr>
          <p:cNvSpPr/>
          <p:nvPr/>
        </p:nvSpPr>
        <p:spPr>
          <a:xfrm>
            <a:off x="1079999" y="582267"/>
            <a:ext cx="10856625" cy="25200"/>
          </a:xfrm>
          <a:prstGeom prst="rect">
            <a:avLst/>
          </a:prstGeom>
          <a:solidFill>
            <a:srgbClr val="B6BC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2" name="graphProfil10Age">
            <a:extLst>
              <a:ext uri="{FF2B5EF4-FFF2-40B4-BE49-F238E27FC236}">
                <a16:creationId xmlns:a16="http://schemas.microsoft.com/office/drawing/2014/main" id="{00000000-0008-0000-2500-000002000000}"/>
              </a:ext>
            </a:extLst>
          </p:cNvPr>
          <p:cNvGraphicFramePr>
            <a:graphicFrameLocks/>
          </p:cNvGraphicFramePr>
          <p:nvPr>
            <p:extLst>
              <p:ext uri="{D42A27DB-BD31-4B8C-83A1-F6EECF244321}">
                <p14:modId xmlns:p14="http://schemas.microsoft.com/office/powerpoint/2010/main" val="955269379"/>
              </p:ext>
            </p:extLst>
          </p:nvPr>
        </p:nvGraphicFramePr>
        <p:xfrm>
          <a:off x="1003300" y="1397000"/>
          <a:ext cx="10839450" cy="4953000"/>
        </p:xfrm>
        <a:graphic>
          <a:graphicData uri="http://schemas.openxmlformats.org/drawingml/2006/chart">
            <c:chart xmlns:c="http://schemas.openxmlformats.org/drawingml/2006/chart" xmlns:r="http://schemas.openxmlformats.org/officeDocument/2006/relationships" r:id="rId4"/>
          </a:graphicData>
        </a:graphic>
      </p:graphicFrame>
      <p:sp>
        <p:nvSpPr>
          <p:cNvPr id="9" name="NomPrefect">
            <a:extLst>
              <a:ext uri="{FF2B5EF4-FFF2-40B4-BE49-F238E27FC236}">
                <a16:creationId xmlns:a16="http://schemas.microsoft.com/office/drawing/2014/main" id="{3A63B185-1B9A-35F3-0B81-02AC6DD043AE}"/>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28295086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ProfilSectAg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48</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0B9BDA24-1045-A279-620E-40DC2E564224}"/>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la part des acquéreurs selon les tranches d’âges par secteur</a:t>
            </a:r>
          </a:p>
        </p:txBody>
      </p:sp>
      <p:sp>
        <p:nvSpPr>
          <p:cNvPr id="8" name="ZoneTexte 7">
            <a:extLst>
              <a:ext uri="{FF2B5EF4-FFF2-40B4-BE49-F238E27FC236}">
                <a16:creationId xmlns:a16="http://schemas.microsoft.com/office/drawing/2014/main" id="{556F2BD6-F21D-1055-2CEE-D2A65CEEC625}"/>
              </a:ext>
            </a:extLst>
          </p:cNvPr>
          <p:cNvSpPr txBox="1"/>
          <p:nvPr/>
        </p:nvSpPr>
        <p:spPr>
          <a:xfrm>
            <a:off x="8384400" y="1317864"/>
            <a:ext cx="1954494" cy="400110"/>
          </a:xfrm>
          <a:prstGeom prst="rect">
            <a:avLst/>
          </a:prstGeom>
          <a:noFill/>
          <a:scene3d>
            <a:camera prst="orthographicFront">
              <a:rot lat="0" lon="0" rev="0"/>
            </a:camera>
            <a:lightRig rig="threePt" dir="t"/>
          </a:scene3d>
        </p:spPr>
        <p:txBody>
          <a:bodyPr wrap="square">
            <a:spAutoFit/>
          </a:bodyP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60 ans et plus</a:t>
            </a:r>
          </a:p>
        </p:txBody>
      </p:sp>
      <p:sp>
        <p:nvSpPr>
          <p:cNvPr id="9" name="ZoneTexte 8">
            <a:extLst>
              <a:ext uri="{FF2B5EF4-FFF2-40B4-BE49-F238E27FC236}">
                <a16:creationId xmlns:a16="http://schemas.microsoft.com/office/drawing/2014/main" id="{7381A7F3-89AA-57F9-2253-80FAD2ACF798}"/>
              </a:ext>
            </a:extLst>
          </p:cNvPr>
          <p:cNvSpPr txBox="1"/>
          <p:nvPr/>
        </p:nvSpPr>
        <p:spPr>
          <a:xfrm>
            <a:off x="2815200" y="1317864"/>
            <a:ext cx="2296616" cy="400110"/>
          </a:xfrm>
          <a:prstGeom prst="rect">
            <a:avLst/>
          </a:prstGeom>
          <a:noFill/>
          <a:scene3d>
            <a:camera prst="orthographicFront">
              <a:rot lat="0" lon="0" rev="0"/>
            </a:camera>
            <a:lightRig rig="threePt" dir="t"/>
          </a:scene3d>
        </p:spPr>
        <p:txBody>
          <a:bodyPr wrap="square">
            <a:spAutoFit/>
          </a:bodyP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Moins de 30 ans</a:t>
            </a:r>
          </a:p>
        </p:txBody>
      </p:sp>
      <p:sp>
        <p:nvSpPr>
          <p:cNvPr id="2" name="Rectangle 1">
            <a:extLst>
              <a:ext uri="{FF2B5EF4-FFF2-40B4-BE49-F238E27FC236}">
                <a16:creationId xmlns:a16="http://schemas.microsoft.com/office/drawing/2014/main" id="{C25ACE3F-95FA-B4B9-C077-CF3A6425236A}"/>
              </a:ext>
            </a:extLst>
          </p:cNvPr>
          <p:cNvSpPr/>
          <p:nvPr/>
        </p:nvSpPr>
        <p:spPr>
          <a:xfrm>
            <a:off x="-9211" y="-2961"/>
            <a:ext cx="768820" cy="6372000"/>
          </a:xfrm>
          <a:prstGeom prst="rect">
            <a:avLst/>
          </a:prstGeom>
          <a:solidFill>
            <a:srgbClr val="B6BCD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Profil des intervenants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11" name="Image 10" descr="Une image contenant conception, Graphique, Police, typographie&#10;&#10;Description générée automatiquement">
            <a:extLst>
              <a:ext uri="{FF2B5EF4-FFF2-40B4-BE49-F238E27FC236}">
                <a16:creationId xmlns:a16="http://schemas.microsoft.com/office/drawing/2014/main" id="{BD834061-879D-674F-92A0-9A1C0796BB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5" name="Rectangle 4">
            <a:extLst>
              <a:ext uri="{FF2B5EF4-FFF2-40B4-BE49-F238E27FC236}">
                <a16:creationId xmlns:a16="http://schemas.microsoft.com/office/drawing/2014/main" id="{2068D996-7997-FBBD-0BDC-E0888847BB4C}"/>
              </a:ext>
            </a:extLst>
          </p:cNvPr>
          <p:cNvSpPr/>
          <p:nvPr/>
        </p:nvSpPr>
        <p:spPr>
          <a:xfrm>
            <a:off x="1079999" y="582267"/>
            <a:ext cx="10856625" cy="25200"/>
          </a:xfrm>
          <a:prstGeom prst="rect">
            <a:avLst/>
          </a:prstGeom>
          <a:solidFill>
            <a:srgbClr val="B6BC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3" name="graphProfilSectAge30">
            <a:extLst>
              <a:ext uri="{FF2B5EF4-FFF2-40B4-BE49-F238E27FC236}">
                <a16:creationId xmlns:a16="http://schemas.microsoft.com/office/drawing/2014/main" id="{00000000-0008-0000-2600-000002000000}"/>
              </a:ext>
            </a:extLst>
          </p:cNvPr>
          <p:cNvGraphicFramePr>
            <a:graphicFrameLocks/>
          </p:cNvGraphicFramePr>
          <p:nvPr>
            <p:extLst>
              <p:ext uri="{D42A27DB-BD31-4B8C-83A1-F6EECF244321}">
                <p14:modId xmlns:p14="http://schemas.microsoft.com/office/powerpoint/2010/main" val="1407977958"/>
              </p:ext>
            </p:extLst>
          </p:nvPr>
        </p:nvGraphicFramePr>
        <p:xfrm>
          <a:off x="1003300" y="1651000"/>
          <a:ext cx="5324475" cy="47529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graphProfilSectAge60">
            <a:extLst>
              <a:ext uri="{FF2B5EF4-FFF2-40B4-BE49-F238E27FC236}">
                <a16:creationId xmlns:a16="http://schemas.microsoft.com/office/drawing/2014/main" id="{14D7D581-EC93-4451-911B-A3F5BBE8E129}"/>
              </a:ext>
            </a:extLst>
          </p:cNvPr>
          <p:cNvGraphicFramePr>
            <a:graphicFrameLocks/>
          </p:cNvGraphicFramePr>
          <p:nvPr>
            <p:extLst>
              <p:ext uri="{D42A27DB-BD31-4B8C-83A1-F6EECF244321}">
                <p14:modId xmlns:p14="http://schemas.microsoft.com/office/powerpoint/2010/main" val="1928149800"/>
              </p:ext>
            </p:extLst>
          </p:nvPr>
        </p:nvGraphicFramePr>
        <p:xfrm>
          <a:off x="6604000" y="1651000"/>
          <a:ext cx="5353049" cy="4752975"/>
        </p:xfrm>
        <a:graphic>
          <a:graphicData uri="http://schemas.openxmlformats.org/drawingml/2006/chart">
            <c:chart xmlns:c="http://schemas.openxmlformats.org/drawingml/2006/chart" xmlns:r="http://schemas.openxmlformats.org/officeDocument/2006/relationships" r:id="rId5"/>
          </a:graphicData>
        </a:graphic>
      </p:graphicFrame>
      <p:sp>
        <p:nvSpPr>
          <p:cNvPr id="12" name="NomPrefect">
            <a:extLst>
              <a:ext uri="{FF2B5EF4-FFF2-40B4-BE49-F238E27FC236}">
                <a16:creationId xmlns:a16="http://schemas.microsoft.com/office/drawing/2014/main" id="{8C2AD11B-BFD4-5FD8-91D7-E67D9342B1E3}"/>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33471598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Profil10Geo">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49</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0B9BDA24-1045-A279-620E-40DC2E564224}"/>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spc="-4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la répartition des ventes par origine géographique de l’acquéreur</a:t>
            </a:r>
          </a:p>
        </p:txBody>
      </p:sp>
      <p:sp>
        <p:nvSpPr>
          <p:cNvPr id="3" name="Rectangle 2">
            <a:extLst>
              <a:ext uri="{FF2B5EF4-FFF2-40B4-BE49-F238E27FC236}">
                <a16:creationId xmlns:a16="http://schemas.microsoft.com/office/drawing/2014/main" id="{8411D4DE-C1D0-C53D-FD49-04DAD40BFAC4}"/>
              </a:ext>
            </a:extLst>
          </p:cNvPr>
          <p:cNvSpPr/>
          <p:nvPr/>
        </p:nvSpPr>
        <p:spPr>
          <a:xfrm>
            <a:off x="-9211" y="-2961"/>
            <a:ext cx="768820" cy="6372000"/>
          </a:xfrm>
          <a:prstGeom prst="rect">
            <a:avLst/>
          </a:prstGeom>
          <a:solidFill>
            <a:srgbClr val="B6BCD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Profil des intervenants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6" name="Image 5" descr="Une image contenant conception, Graphique, Police, typographie&#10;&#10;Description générée automatiquement">
            <a:extLst>
              <a:ext uri="{FF2B5EF4-FFF2-40B4-BE49-F238E27FC236}">
                <a16:creationId xmlns:a16="http://schemas.microsoft.com/office/drawing/2014/main" id="{CD52D9ED-1C83-863B-F8F8-092FE0CC65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5" name="Rectangle 4">
            <a:extLst>
              <a:ext uri="{FF2B5EF4-FFF2-40B4-BE49-F238E27FC236}">
                <a16:creationId xmlns:a16="http://schemas.microsoft.com/office/drawing/2014/main" id="{A5D7C3AA-95EA-EA20-68E5-9AB7A35B3EEF}"/>
              </a:ext>
            </a:extLst>
          </p:cNvPr>
          <p:cNvSpPr/>
          <p:nvPr/>
        </p:nvSpPr>
        <p:spPr>
          <a:xfrm>
            <a:off x="1079999" y="582267"/>
            <a:ext cx="10856625" cy="25200"/>
          </a:xfrm>
          <a:prstGeom prst="rect">
            <a:avLst/>
          </a:prstGeom>
          <a:solidFill>
            <a:srgbClr val="B6BC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2" name="graphProfil10Geo">
            <a:extLst>
              <a:ext uri="{FF2B5EF4-FFF2-40B4-BE49-F238E27FC236}">
                <a16:creationId xmlns:a16="http://schemas.microsoft.com/office/drawing/2014/main" id="{00000000-0008-0000-2800-000002000000}"/>
              </a:ext>
            </a:extLst>
          </p:cNvPr>
          <p:cNvGraphicFramePr>
            <a:graphicFrameLocks/>
          </p:cNvGraphicFramePr>
          <p:nvPr>
            <p:extLst>
              <p:ext uri="{D42A27DB-BD31-4B8C-83A1-F6EECF244321}">
                <p14:modId xmlns:p14="http://schemas.microsoft.com/office/powerpoint/2010/main" val="4217812109"/>
              </p:ext>
            </p:extLst>
          </p:nvPr>
        </p:nvGraphicFramePr>
        <p:xfrm>
          <a:off x="1003300" y="1397000"/>
          <a:ext cx="10868025" cy="4962526"/>
        </p:xfrm>
        <a:graphic>
          <a:graphicData uri="http://schemas.openxmlformats.org/drawingml/2006/chart">
            <c:chart xmlns:c="http://schemas.openxmlformats.org/drawingml/2006/chart" xmlns:r="http://schemas.openxmlformats.org/officeDocument/2006/relationships" r:id="rId4"/>
          </a:graphicData>
        </a:graphic>
      </p:graphicFrame>
      <p:sp>
        <p:nvSpPr>
          <p:cNvPr id="9" name="NomPrefect">
            <a:extLst>
              <a:ext uri="{FF2B5EF4-FFF2-40B4-BE49-F238E27FC236}">
                <a16:creationId xmlns:a16="http://schemas.microsoft.com/office/drawing/2014/main" id="{7955A803-BC0D-EEB7-E114-3F6070F694EB}"/>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33400097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ProfilSectOrigIdf">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50</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0B9BDA24-1045-A279-620E-40DC2E564224}"/>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la part des acquéreurs franciliens par secteur</a:t>
            </a:r>
          </a:p>
        </p:txBody>
      </p:sp>
      <p:sp>
        <p:nvSpPr>
          <p:cNvPr id="8" name="Rectangle 7">
            <a:extLst>
              <a:ext uri="{FF2B5EF4-FFF2-40B4-BE49-F238E27FC236}">
                <a16:creationId xmlns:a16="http://schemas.microsoft.com/office/drawing/2014/main" id="{1A0F89B0-24D4-2082-B4D2-CC889924B46D}"/>
              </a:ext>
            </a:extLst>
          </p:cNvPr>
          <p:cNvSpPr/>
          <p:nvPr/>
        </p:nvSpPr>
        <p:spPr>
          <a:xfrm>
            <a:off x="-9211" y="-2961"/>
            <a:ext cx="768820" cy="6372000"/>
          </a:xfrm>
          <a:prstGeom prst="rect">
            <a:avLst/>
          </a:prstGeom>
          <a:solidFill>
            <a:srgbClr val="B6BCD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Profil des intervenants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9" name="Image 8" descr="Une image contenant conception, Graphique, Police, typographie&#10;&#10;Description générée automatiquement">
            <a:extLst>
              <a:ext uri="{FF2B5EF4-FFF2-40B4-BE49-F238E27FC236}">
                <a16:creationId xmlns:a16="http://schemas.microsoft.com/office/drawing/2014/main" id="{D186E79C-D636-D89E-7959-5C2B557CD1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2" name="Rectangle 1">
            <a:extLst>
              <a:ext uri="{FF2B5EF4-FFF2-40B4-BE49-F238E27FC236}">
                <a16:creationId xmlns:a16="http://schemas.microsoft.com/office/drawing/2014/main" id="{73FD72B0-9B0E-B662-047C-B9E1390C53E6}"/>
              </a:ext>
            </a:extLst>
          </p:cNvPr>
          <p:cNvSpPr/>
          <p:nvPr/>
        </p:nvSpPr>
        <p:spPr>
          <a:xfrm>
            <a:off x="1079999" y="582267"/>
            <a:ext cx="10856625" cy="25200"/>
          </a:xfrm>
          <a:prstGeom prst="rect">
            <a:avLst/>
          </a:prstGeom>
          <a:solidFill>
            <a:srgbClr val="B6BC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3" name="graphProfilSectOrigIdf">
            <a:extLst>
              <a:ext uri="{FF2B5EF4-FFF2-40B4-BE49-F238E27FC236}">
                <a16:creationId xmlns:a16="http://schemas.microsoft.com/office/drawing/2014/main" id="{00000000-0008-0000-2900-000002000000}"/>
              </a:ext>
            </a:extLst>
          </p:cNvPr>
          <p:cNvGraphicFramePr>
            <a:graphicFrameLocks/>
          </p:cNvGraphicFramePr>
          <p:nvPr>
            <p:extLst>
              <p:ext uri="{D42A27DB-BD31-4B8C-83A1-F6EECF244321}">
                <p14:modId xmlns:p14="http://schemas.microsoft.com/office/powerpoint/2010/main" val="423778952"/>
              </p:ext>
            </p:extLst>
          </p:nvPr>
        </p:nvGraphicFramePr>
        <p:xfrm>
          <a:off x="1003300" y="1524000"/>
          <a:ext cx="9906000" cy="4752975"/>
        </p:xfrm>
        <a:graphic>
          <a:graphicData uri="http://schemas.openxmlformats.org/drawingml/2006/chart">
            <c:chart xmlns:c="http://schemas.openxmlformats.org/drawingml/2006/chart" xmlns:r="http://schemas.openxmlformats.org/officeDocument/2006/relationships" r:id="rId4"/>
          </a:graphicData>
        </a:graphic>
      </p:graphicFrame>
      <p:sp>
        <p:nvSpPr>
          <p:cNvPr id="10" name="NomPrefect">
            <a:extLst>
              <a:ext uri="{FF2B5EF4-FFF2-40B4-BE49-F238E27FC236}">
                <a16:creationId xmlns:a16="http://schemas.microsoft.com/office/drawing/2014/main" id="{C99D80EC-975D-1354-FAF9-7347B31FA2A5}"/>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26283965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ProfilSectOrigEtr">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51</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0B9BDA24-1045-A279-620E-40DC2E564224}"/>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la part des acquéreurs étrangers par secteur</a:t>
            </a:r>
          </a:p>
        </p:txBody>
      </p:sp>
      <p:sp>
        <p:nvSpPr>
          <p:cNvPr id="2" name="Rectangle 1">
            <a:extLst>
              <a:ext uri="{FF2B5EF4-FFF2-40B4-BE49-F238E27FC236}">
                <a16:creationId xmlns:a16="http://schemas.microsoft.com/office/drawing/2014/main" id="{C6447AA5-6D84-C155-78C7-A88C8F6272BA}"/>
              </a:ext>
            </a:extLst>
          </p:cNvPr>
          <p:cNvSpPr/>
          <p:nvPr/>
        </p:nvSpPr>
        <p:spPr>
          <a:xfrm>
            <a:off x="-9211" y="-2961"/>
            <a:ext cx="768820" cy="6372000"/>
          </a:xfrm>
          <a:prstGeom prst="rect">
            <a:avLst/>
          </a:prstGeom>
          <a:solidFill>
            <a:srgbClr val="B6BCD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Profil des intervenants</a:t>
            </a:r>
            <a:endParaRPr lang="fr-FR" sz="2400" dirty="0">
              <a:solidFill>
                <a:srgbClr val="FFFFFF"/>
              </a:solidFill>
              <a:latin typeface="Lucida Sans Unicode" panose="020B0602030504020204" pitchFamily="34" charset="0"/>
              <a:cs typeface="Lucida Sans Unicode" panose="020B0602030504020204" pitchFamily="34" charset="0"/>
            </a:endParaRPr>
          </a:p>
        </p:txBody>
      </p:sp>
      <p:pic>
        <p:nvPicPr>
          <p:cNvPr id="6" name="Image 5" descr="Une image contenant conception, Graphique, Police, typographie&#10;&#10;Description générée automatiquement">
            <a:extLst>
              <a:ext uri="{FF2B5EF4-FFF2-40B4-BE49-F238E27FC236}">
                <a16:creationId xmlns:a16="http://schemas.microsoft.com/office/drawing/2014/main" id="{6B57896C-95A0-24E1-202A-6BD657A677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5" name="Rectangle 4">
            <a:extLst>
              <a:ext uri="{FF2B5EF4-FFF2-40B4-BE49-F238E27FC236}">
                <a16:creationId xmlns:a16="http://schemas.microsoft.com/office/drawing/2014/main" id="{D24CB50D-C234-2C8C-D77E-478C09F15A73}"/>
              </a:ext>
            </a:extLst>
          </p:cNvPr>
          <p:cNvSpPr/>
          <p:nvPr/>
        </p:nvSpPr>
        <p:spPr>
          <a:xfrm>
            <a:off x="1079999" y="582267"/>
            <a:ext cx="10856625" cy="25200"/>
          </a:xfrm>
          <a:prstGeom prst="rect">
            <a:avLst/>
          </a:prstGeom>
          <a:solidFill>
            <a:srgbClr val="B6BC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3" name="graphProfilSectOrigEtr">
            <a:extLst>
              <a:ext uri="{FF2B5EF4-FFF2-40B4-BE49-F238E27FC236}">
                <a16:creationId xmlns:a16="http://schemas.microsoft.com/office/drawing/2014/main" id="{00000000-0008-0000-2A00-000002000000}"/>
              </a:ext>
            </a:extLst>
          </p:cNvPr>
          <p:cNvGraphicFramePr>
            <a:graphicFrameLocks/>
          </p:cNvGraphicFramePr>
          <p:nvPr>
            <p:extLst>
              <p:ext uri="{D42A27DB-BD31-4B8C-83A1-F6EECF244321}">
                <p14:modId xmlns:p14="http://schemas.microsoft.com/office/powerpoint/2010/main" val="2440020279"/>
              </p:ext>
            </p:extLst>
          </p:nvPr>
        </p:nvGraphicFramePr>
        <p:xfrm>
          <a:off x="1003300" y="1524000"/>
          <a:ext cx="9896475" cy="4752975"/>
        </p:xfrm>
        <a:graphic>
          <a:graphicData uri="http://schemas.openxmlformats.org/drawingml/2006/chart">
            <c:chart xmlns:c="http://schemas.openxmlformats.org/drawingml/2006/chart" xmlns:r="http://schemas.openxmlformats.org/officeDocument/2006/relationships" r:id="rId4"/>
          </a:graphicData>
        </a:graphic>
      </p:graphicFrame>
      <p:sp>
        <p:nvSpPr>
          <p:cNvPr id="9" name="NomPrefect">
            <a:extLst>
              <a:ext uri="{FF2B5EF4-FFF2-40B4-BE49-F238E27FC236}">
                <a16:creationId xmlns:a16="http://schemas.microsoft.com/office/drawing/2014/main" id="{C487A739-DA16-1D7C-570D-1B4809FEBBAC}"/>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3036437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Profil10Dure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C66FCEB-1FB4-0429-A899-562DA1A71FAD}"/>
              </a:ext>
            </a:extLst>
          </p:cNvPr>
          <p:cNvSpPr/>
          <p:nvPr/>
        </p:nvSpPr>
        <p:spPr>
          <a:xfrm>
            <a:off x="-9211" y="-2961"/>
            <a:ext cx="768820" cy="6372000"/>
          </a:xfrm>
          <a:prstGeom prst="rect">
            <a:avLst/>
          </a:prstGeom>
          <a:solidFill>
            <a:srgbClr val="B6BCD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Profil des intervenants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52</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0B9BDA24-1045-A279-620E-40DC2E564224}"/>
              </a:ext>
            </a:extLst>
          </p:cNvPr>
          <p:cNvSpPr/>
          <p:nvPr/>
        </p:nvSpPr>
        <p:spPr>
          <a:xfrm>
            <a:off x="983432" y="189781"/>
            <a:ext cx="11017224"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Focus sur la répartition des ventes par durée de détention des biens</a:t>
            </a:r>
          </a:p>
        </p:txBody>
      </p:sp>
      <p:pic>
        <p:nvPicPr>
          <p:cNvPr id="10" name="Image 9" descr="Une image contenant conception, Graphique, Police, orange&#10;&#10;Description générée automatiquement">
            <a:extLst>
              <a:ext uri="{FF2B5EF4-FFF2-40B4-BE49-F238E27FC236}">
                <a16:creationId xmlns:a16="http://schemas.microsoft.com/office/drawing/2014/main" id="{ADF10302-B895-CC9A-566B-CA7C63DC53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00" y="144000"/>
            <a:ext cx="720000" cy="720000"/>
          </a:xfrm>
          <a:prstGeom prst="rect">
            <a:avLst/>
          </a:prstGeom>
        </p:spPr>
      </p:pic>
      <p:pic>
        <p:nvPicPr>
          <p:cNvPr id="8" name="Image 7" descr="Une image contenant conception, Graphique, Police, typographie&#10;&#10;Description générée automatiquement">
            <a:extLst>
              <a:ext uri="{FF2B5EF4-FFF2-40B4-BE49-F238E27FC236}">
                <a16:creationId xmlns:a16="http://schemas.microsoft.com/office/drawing/2014/main" id="{60743499-9096-079C-5A90-023C84A974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00" y="144000"/>
            <a:ext cx="720001" cy="720001"/>
          </a:xfrm>
          <a:prstGeom prst="rect">
            <a:avLst/>
          </a:prstGeom>
        </p:spPr>
      </p:pic>
      <p:sp>
        <p:nvSpPr>
          <p:cNvPr id="3" name="Rectangle 2">
            <a:extLst>
              <a:ext uri="{FF2B5EF4-FFF2-40B4-BE49-F238E27FC236}">
                <a16:creationId xmlns:a16="http://schemas.microsoft.com/office/drawing/2014/main" id="{79F17FEE-F44F-124A-D641-F291303A2CDE}"/>
              </a:ext>
            </a:extLst>
          </p:cNvPr>
          <p:cNvSpPr/>
          <p:nvPr/>
        </p:nvSpPr>
        <p:spPr>
          <a:xfrm>
            <a:off x="1079999" y="582267"/>
            <a:ext cx="10856625" cy="25200"/>
          </a:xfrm>
          <a:prstGeom prst="rect">
            <a:avLst/>
          </a:prstGeom>
          <a:solidFill>
            <a:srgbClr val="B6BC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2" name="graphProfil10Duree">
            <a:extLst>
              <a:ext uri="{FF2B5EF4-FFF2-40B4-BE49-F238E27FC236}">
                <a16:creationId xmlns:a16="http://schemas.microsoft.com/office/drawing/2014/main" id="{00000000-0008-0000-2B00-000002000000}"/>
              </a:ext>
            </a:extLst>
          </p:cNvPr>
          <p:cNvGraphicFramePr>
            <a:graphicFrameLocks/>
          </p:cNvGraphicFramePr>
          <p:nvPr>
            <p:extLst>
              <p:ext uri="{D42A27DB-BD31-4B8C-83A1-F6EECF244321}">
                <p14:modId xmlns:p14="http://schemas.microsoft.com/office/powerpoint/2010/main" val="3025979789"/>
              </p:ext>
            </p:extLst>
          </p:nvPr>
        </p:nvGraphicFramePr>
        <p:xfrm>
          <a:off x="1003300" y="1397000"/>
          <a:ext cx="10839450" cy="4953001"/>
        </p:xfrm>
        <a:graphic>
          <a:graphicData uri="http://schemas.openxmlformats.org/drawingml/2006/chart">
            <c:chart xmlns:c="http://schemas.openxmlformats.org/drawingml/2006/chart" xmlns:r="http://schemas.openxmlformats.org/officeDocument/2006/relationships" r:id="rId5"/>
          </a:graphicData>
        </a:graphic>
      </p:graphicFrame>
      <p:sp>
        <p:nvSpPr>
          <p:cNvPr id="9" name="NomPrefect">
            <a:extLst>
              <a:ext uri="{FF2B5EF4-FFF2-40B4-BE49-F238E27FC236}">
                <a16:creationId xmlns:a16="http://schemas.microsoft.com/office/drawing/2014/main" id="{C0C2CB13-72DC-EF59-7A13-128D6B3767E2}"/>
              </a:ext>
            </a:extLst>
          </p:cNvPr>
          <p:cNvSpPr/>
          <p:nvPr/>
        </p:nvSpPr>
        <p:spPr>
          <a:xfrm>
            <a:off x="1000383" y="828849"/>
            <a:ext cx="2838192"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spTree>
    <p:extLst>
      <p:ext uri="{BB962C8B-B14F-4D97-AF65-F5344CB8AC3E}">
        <p14:creationId xmlns:p14="http://schemas.microsoft.com/office/powerpoint/2010/main" val="2936240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LoaRepartD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B9E08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53</a:t>
            </a:fld>
            <a:endParaRPr lang="fr-FR" dirty="0"/>
          </a:p>
        </p:txBody>
      </p:sp>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24467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Étiquette énergie (DPE)</a:t>
            </a:r>
            <a:endParaRPr lang="fr-FR" altLang="fr-FR" sz="4400" b="1"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endParaRPr>
          </a:p>
        </p:txBody>
      </p:sp>
      <p:pic>
        <p:nvPicPr>
          <p:cNvPr id="39" name="Image 38" descr="Une image contenant texte, Graphique, conception&#10;&#10;Description générée automatiquement">
            <a:extLst>
              <a:ext uri="{FF2B5EF4-FFF2-40B4-BE49-F238E27FC236}">
                <a16:creationId xmlns:a16="http://schemas.microsoft.com/office/drawing/2014/main" id="{703BCBF3-A28C-EC0A-3B0C-C0CA411791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1924" y="1640667"/>
            <a:ext cx="541965" cy="541965"/>
          </a:xfrm>
          <a:prstGeom prst="rect">
            <a:avLst/>
          </a:prstGeom>
        </p:spPr>
      </p:pic>
      <p:sp>
        <p:nvSpPr>
          <p:cNvPr id="40" name="LibPeriodeDPE">
            <a:extLst>
              <a:ext uri="{FF2B5EF4-FFF2-40B4-BE49-F238E27FC236}">
                <a16:creationId xmlns:a16="http://schemas.microsoft.com/office/drawing/2014/main" id="{5FA13ACB-8C3A-8FFF-A8E1-08489D0656D9}"/>
              </a:ext>
            </a:extLst>
          </p:cNvPr>
          <p:cNvSpPr/>
          <p:nvPr/>
        </p:nvSpPr>
        <p:spPr>
          <a:xfrm>
            <a:off x="997411" y="6250627"/>
            <a:ext cx="10327511" cy="276999"/>
          </a:xfrm>
          <a:prstGeom prst="rect">
            <a:avLst/>
          </a:prstGeom>
        </p:spPr>
        <p:txBody>
          <a:bodyPr wrap="square">
            <a:spAutoFit/>
          </a:bodyPr>
          <a:lstStyle/>
          <a:p>
            <a:pPr algn="ctr" fontAlgn="auto">
              <a:spcBef>
                <a:spcPts val="0"/>
              </a:spcBef>
              <a:spcAft>
                <a:spcPts val="0"/>
              </a:spcAft>
              <a:defRPr/>
            </a:pPr>
            <a:r>
              <a:rPr lang="fr-FR" sz="1200" i="1">
                <a:solidFill>
                  <a:srgbClr val="002060"/>
                </a:solidFill>
                <a:latin typeface="Lucida Sans Unicode" panose="020B0602030504020204" pitchFamily="34" charset="0"/>
                <a:cs typeface="Lucida Sans Unicode" panose="020B0602030504020204" pitchFamily="34" charset="0"/>
              </a:rPr>
              <a:t>Par année glissante arrêtée à fin juin</a:t>
            </a:r>
            <a:endParaRPr lang="fr-FR" sz="1200" i="1" dirty="0">
              <a:solidFill>
                <a:srgbClr val="002060"/>
              </a:solidFill>
              <a:latin typeface="Lucida Sans Unicode" panose="020B0602030504020204" pitchFamily="34" charset="0"/>
              <a:cs typeface="Lucida Sans Unicode" panose="020B0602030504020204" pitchFamily="34" charset="0"/>
            </a:endParaRPr>
          </a:p>
        </p:txBody>
      </p:sp>
      <p:sp>
        <p:nvSpPr>
          <p:cNvPr id="7" name="Rectangle 6">
            <a:extLst>
              <a:ext uri="{FF2B5EF4-FFF2-40B4-BE49-F238E27FC236}">
                <a16:creationId xmlns:a16="http://schemas.microsoft.com/office/drawing/2014/main" id="{65C15D08-F1F8-36E9-0190-1D726000E9D4}"/>
              </a:ext>
            </a:extLst>
          </p:cNvPr>
          <p:cNvSpPr/>
          <p:nvPr/>
        </p:nvSpPr>
        <p:spPr>
          <a:xfrm rot="5400000">
            <a:off x="4252800" y="4264088"/>
            <a:ext cx="3744000" cy="57600"/>
          </a:xfrm>
          <a:prstGeom prst="rect">
            <a:avLst/>
          </a:prstGeom>
          <a:solidFill>
            <a:srgbClr val="B9E084"/>
          </a:solidFill>
          <a:ln>
            <a:solidFill>
              <a:srgbClr val="B9E08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4" name="Rectangle 13">
            <a:extLst>
              <a:ext uri="{FF2B5EF4-FFF2-40B4-BE49-F238E27FC236}">
                <a16:creationId xmlns:a16="http://schemas.microsoft.com/office/drawing/2014/main" id="{08B54F1C-989F-A184-9B4F-489E44CE5961}"/>
              </a:ext>
            </a:extLst>
          </p:cNvPr>
          <p:cNvSpPr/>
          <p:nvPr/>
        </p:nvSpPr>
        <p:spPr>
          <a:xfrm rot="5400000">
            <a:off x="543628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7" name="ZoneTexte 19">
            <a:extLst>
              <a:ext uri="{FF2B5EF4-FFF2-40B4-BE49-F238E27FC236}">
                <a16:creationId xmlns:a16="http://schemas.microsoft.com/office/drawing/2014/main" id="{1172F819-B8B6-863C-DE85-9C1C4ADEBC0C}"/>
              </a:ext>
            </a:extLst>
          </p:cNvPr>
          <p:cNvSpPr txBox="1">
            <a:spLocks noChangeArrowheads="1"/>
          </p:cNvSpPr>
          <p:nvPr/>
        </p:nvSpPr>
        <p:spPr bwMode="auto">
          <a:xfrm>
            <a:off x="6408000" y="260648"/>
            <a:ext cx="5368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32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Répartition des ventes de logements anciens</a:t>
            </a:r>
          </a:p>
        </p:txBody>
      </p:sp>
      <p:pic>
        <p:nvPicPr>
          <p:cNvPr id="3" name="Image 2" descr="Une image contenant Police, Graphique, conception, logo&#10;&#10;Description générée automatiquement">
            <a:extLst>
              <a:ext uri="{FF2B5EF4-FFF2-40B4-BE49-F238E27FC236}">
                <a16:creationId xmlns:a16="http://schemas.microsoft.com/office/drawing/2014/main" id="{362A86E9-EE52-7961-F5A8-8291E85CF1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p:spPr>
      </p:pic>
      <p:sp>
        <p:nvSpPr>
          <p:cNvPr id="2" name="NomDept">
            <a:extLst>
              <a:ext uri="{FF2B5EF4-FFF2-40B4-BE49-F238E27FC236}">
                <a16:creationId xmlns:a16="http://schemas.microsoft.com/office/drawing/2014/main" id="{89F8CD7E-1D57-6D6B-81E9-95F0ABA8C84A}"/>
              </a:ext>
            </a:extLst>
          </p:cNvPr>
          <p:cNvSpPr/>
          <p:nvPr/>
        </p:nvSpPr>
        <p:spPr>
          <a:xfrm>
            <a:off x="4424943" y="1715405"/>
            <a:ext cx="3457316" cy="39248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bIns="28800" anchor="ctr"/>
          <a:lstStyle/>
          <a:p>
            <a:pPr algn="ctr" fontAlgn="auto">
              <a:spcBef>
                <a:spcPts val="0"/>
              </a:spcBef>
              <a:spcAft>
                <a:spcPts val="0"/>
              </a:spcAft>
              <a:defRPr/>
            </a:pPr>
            <a:r>
              <a:rPr lang="fr-FR" sz="2000" b="1">
                <a:solidFill>
                  <a:srgbClr val="002060"/>
                </a:solidFill>
                <a:latin typeface="Lucida Sans Unicode" panose="020B0602030504020204" pitchFamily="34" charset="0"/>
                <a:cs typeface="Lucida Sans Unicode" panose="020B0602030504020204" pitchFamily="34" charset="0"/>
              </a:rPr>
              <a:t>Hérault</a:t>
            </a:r>
            <a:endParaRPr lang="fr-FR" sz="2000" b="1" dirty="0">
              <a:solidFill>
                <a:srgbClr val="002060"/>
              </a:solidFill>
              <a:latin typeface="Lucida Sans Unicode" panose="020B0602030504020204" pitchFamily="34" charset="0"/>
              <a:cs typeface="Lucida Sans Unicode" panose="020B0602030504020204" pitchFamily="34" charset="0"/>
            </a:endParaRPr>
          </a:p>
        </p:txBody>
      </p:sp>
      <p:graphicFrame>
        <p:nvGraphicFramePr>
          <p:cNvPr id="5" name="RepDPE_N_1">
            <a:extLst>
              <a:ext uri="{FF2B5EF4-FFF2-40B4-BE49-F238E27FC236}">
                <a16:creationId xmlns:a16="http://schemas.microsoft.com/office/drawing/2014/main" id="{74FA4566-7D12-458B-82BF-2D7122BBE372}"/>
              </a:ext>
            </a:extLst>
          </p:cNvPr>
          <p:cNvGraphicFramePr>
            <a:graphicFrameLocks/>
          </p:cNvGraphicFramePr>
          <p:nvPr>
            <p:extLst>
              <p:ext uri="{D42A27DB-BD31-4B8C-83A1-F6EECF244321}">
                <p14:modId xmlns:p14="http://schemas.microsoft.com/office/powerpoint/2010/main" val="1751627570"/>
              </p:ext>
            </p:extLst>
          </p:nvPr>
        </p:nvGraphicFramePr>
        <p:xfrm>
          <a:off x="508000" y="2159000"/>
          <a:ext cx="4905375" cy="386155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RepDPE_N">
            <a:extLst>
              <a:ext uri="{FF2B5EF4-FFF2-40B4-BE49-F238E27FC236}">
                <a16:creationId xmlns:a16="http://schemas.microsoft.com/office/drawing/2014/main" id="{F0B17D58-0681-4A65-8223-F6205DDEBE5D}"/>
              </a:ext>
            </a:extLst>
          </p:cNvPr>
          <p:cNvGraphicFramePr>
            <a:graphicFrameLocks/>
          </p:cNvGraphicFramePr>
          <p:nvPr>
            <p:extLst>
              <p:ext uri="{D42A27DB-BD31-4B8C-83A1-F6EECF244321}">
                <p14:modId xmlns:p14="http://schemas.microsoft.com/office/powerpoint/2010/main" val="807694969"/>
              </p:ext>
            </p:extLst>
          </p:nvPr>
        </p:nvGraphicFramePr>
        <p:xfrm>
          <a:off x="6604000" y="2159000"/>
          <a:ext cx="4933950" cy="386155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7227302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yntheseDep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FAC2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54</a:t>
            </a:fld>
            <a:endParaRPr lang="fr-FR" dirty="0"/>
          </a:p>
        </p:txBody>
      </p:sp>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24467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Synthèse</a:t>
            </a:r>
            <a:endParaRPr lang="fr-FR" altLang="fr-FR" sz="4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0" name="ZoneTexte 19">
            <a:extLst>
              <a:ext uri="{FF2B5EF4-FFF2-40B4-BE49-F238E27FC236}">
                <a16:creationId xmlns:a16="http://schemas.microsoft.com/office/drawing/2014/main" id="{B38A0943-52CA-E561-FC8C-8847FDD858C6}"/>
              </a:ext>
            </a:extLst>
          </p:cNvPr>
          <p:cNvSpPr txBox="1">
            <a:spLocks noChangeArrowheads="1"/>
          </p:cNvSpPr>
          <p:nvPr/>
        </p:nvSpPr>
        <p:spPr bwMode="auto">
          <a:xfrm>
            <a:off x="2582325" y="2919432"/>
            <a:ext cx="3573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p>
        </p:txBody>
      </p:sp>
      <p:sp>
        <p:nvSpPr>
          <p:cNvPr id="14" name="PrxMedAPA">
            <a:extLst>
              <a:ext uri="{FF2B5EF4-FFF2-40B4-BE49-F238E27FC236}">
                <a16:creationId xmlns:a16="http://schemas.microsoft.com/office/drawing/2014/main" id="{FF77C7C9-C946-DE79-9BDF-70FE96EDAED6}"/>
              </a:ext>
            </a:extLst>
          </p:cNvPr>
          <p:cNvSpPr/>
          <p:nvPr/>
        </p:nvSpPr>
        <p:spPr>
          <a:xfrm>
            <a:off x="2675888" y="3470625"/>
            <a:ext cx="1476000" cy="38439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bIns="36000" anchor="ctr"/>
          <a:lstStyle/>
          <a:p>
            <a:pPr fontAlgn="auto">
              <a:lnSpc>
                <a:spcPts val="2500"/>
              </a:lnSpc>
              <a:spcBef>
                <a:spcPts val="0"/>
              </a:spcBef>
              <a:spcAft>
                <a:spcPts val="0"/>
              </a:spcAft>
              <a:defRPr/>
            </a:pPr>
            <a:r>
              <a:rPr lang="fr-FR" sz="2400" b="1">
                <a:solidFill>
                  <a:srgbClr val="002060"/>
                </a:solidFill>
                <a:cs typeface="Lucida Sans Unicode" panose="020B0602030504020204" pitchFamily="34" charset="0"/>
              </a:rPr>
              <a:t>3 330 €</a:t>
            </a:r>
            <a:endParaRPr lang="fr-FR" sz="2400" b="1" dirty="0">
              <a:solidFill>
                <a:srgbClr val="002060"/>
              </a:solidFill>
              <a:cs typeface="Lucida Sans Unicode" panose="020B0602030504020204" pitchFamily="34" charset="0"/>
            </a:endParaRPr>
          </a:p>
        </p:txBody>
      </p:sp>
      <p:sp>
        <p:nvSpPr>
          <p:cNvPr id="17" name="FlcEvolAPA">
            <a:extLst>
              <a:ext uri="{FF2B5EF4-FFF2-40B4-BE49-F238E27FC236}">
                <a16:creationId xmlns:a16="http://schemas.microsoft.com/office/drawing/2014/main" id="{D3337192-5EF9-2092-4212-3E820B312CA7}"/>
              </a:ext>
            </a:extLst>
          </p:cNvPr>
          <p:cNvSpPr/>
          <p:nvPr/>
        </p:nvSpPr>
        <p:spPr>
          <a:xfrm>
            <a:off x="4289189" y="3584219"/>
            <a:ext cx="258545" cy="214527"/>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ZoneTexte 19">
            <a:extLst>
              <a:ext uri="{FF2B5EF4-FFF2-40B4-BE49-F238E27FC236}">
                <a16:creationId xmlns:a16="http://schemas.microsoft.com/office/drawing/2014/main" id="{BAFD3027-0201-0DB8-3819-91D08271F17B}"/>
              </a:ext>
            </a:extLst>
          </p:cNvPr>
          <p:cNvSpPr txBox="1">
            <a:spLocks noChangeArrowheads="1"/>
          </p:cNvSpPr>
          <p:nvPr/>
        </p:nvSpPr>
        <p:spPr bwMode="auto">
          <a:xfrm>
            <a:off x="7766287" y="2907494"/>
            <a:ext cx="32826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p>
        </p:txBody>
      </p:sp>
      <p:sp>
        <p:nvSpPr>
          <p:cNvPr id="30" name="ZoneTexte 19">
            <a:extLst>
              <a:ext uri="{FF2B5EF4-FFF2-40B4-BE49-F238E27FC236}">
                <a16:creationId xmlns:a16="http://schemas.microsoft.com/office/drawing/2014/main" id="{307CA52D-D6B3-8E07-9410-2833A1A40E73}"/>
              </a:ext>
            </a:extLst>
          </p:cNvPr>
          <p:cNvSpPr txBox="1">
            <a:spLocks noChangeArrowheads="1"/>
          </p:cNvSpPr>
          <p:nvPr/>
        </p:nvSpPr>
        <p:spPr bwMode="auto">
          <a:xfrm>
            <a:off x="7766287" y="4870768"/>
            <a:ext cx="32826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Terrains à bâtir</a:t>
            </a:r>
          </a:p>
        </p:txBody>
      </p:sp>
      <p:sp>
        <p:nvSpPr>
          <p:cNvPr id="40" name="TxEvolAPA">
            <a:extLst>
              <a:ext uri="{FF2B5EF4-FFF2-40B4-BE49-F238E27FC236}">
                <a16:creationId xmlns:a16="http://schemas.microsoft.com/office/drawing/2014/main" id="{D79ACA41-84FB-E1A9-092A-F2D3572AD613}"/>
              </a:ext>
            </a:extLst>
          </p:cNvPr>
          <p:cNvSpPr txBox="1">
            <a:spLocks noChangeArrowheads="1"/>
          </p:cNvSpPr>
          <p:nvPr/>
        </p:nvSpPr>
        <p:spPr bwMode="auto">
          <a:xfrm>
            <a:off x="4513734" y="3435309"/>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-0,9%</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20" name="ZoneTexte 19">
            <a:extLst>
              <a:ext uri="{FF2B5EF4-FFF2-40B4-BE49-F238E27FC236}">
                <a16:creationId xmlns:a16="http://schemas.microsoft.com/office/drawing/2014/main" id="{A7476640-348D-E5B8-CA43-7F7EFA2A779D}"/>
              </a:ext>
            </a:extLst>
          </p:cNvPr>
          <p:cNvSpPr txBox="1">
            <a:spLocks noChangeArrowheads="1"/>
          </p:cNvSpPr>
          <p:nvPr/>
        </p:nvSpPr>
        <p:spPr bwMode="auto">
          <a:xfrm>
            <a:off x="2569630" y="4869160"/>
            <a:ext cx="3573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neufs</a:t>
            </a:r>
          </a:p>
        </p:txBody>
      </p:sp>
      <p:sp>
        <p:nvSpPr>
          <p:cNvPr id="24" name="PrxMedAPN">
            <a:extLst>
              <a:ext uri="{FF2B5EF4-FFF2-40B4-BE49-F238E27FC236}">
                <a16:creationId xmlns:a16="http://schemas.microsoft.com/office/drawing/2014/main" id="{5ECC6BC7-187D-8078-F1D8-727172AD8D3D}"/>
              </a:ext>
            </a:extLst>
          </p:cNvPr>
          <p:cNvSpPr/>
          <p:nvPr/>
        </p:nvSpPr>
        <p:spPr>
          <a:xfrm>
            <a:off x="2675925" y="5420353"/>
            <a:ext cx="1476000" cy="38439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bIns="36000" anchor="ctr"/>
          <a:lstStyle/>
          <a:p>
            <a:pPr fontAlgn="auto">
              <a:lnSpc>
                <a:spcPts val="2500"/>
              </a:lnSpc>
              <a:spcBef>
                <a:spcPts val="0"/>
              </a:spcBef>
              <a:spcAft>
                <a:spcPts val="0"/>
              </a:spcAft>
              <a:defRPr/>
            </a:pPr>
            <a:r>
              <a:rPr lang="fr-FR" sz="2400" b="1">
                <a:solidFill>
                  <a:srgbClr val="002060"/>
                </a:solidFill>
                <a:cs typeface="Lucida Sans Unicode" panose="020B0602030504020204" pitchFamily="34" charset="0"/>
              </a:rPr>
              <a:t>4 530 €</a:t>
            </a:r>
            <a:endParaRPr lang="fr-FR" sz="2400" b="1" dirty="0">
              <a:solidFill>
                <a:srgbClr val="002060"/>
              </a:solidFill>
              <a:cs typeface="Lucida Sans Unicode" panose="020B0602030504020204" pitchFamily="34" charset="0"/>
            </a:endParaRPr>
          </a:p>
        </p:txBody>
      </p:sp>
      <p:sp>
        <p:nvSpPr>
          <p:cNvPr id="27" name="TxEvolAPN">
            <a:extLst>
              <a:ext uri="{FF2B5EF4-FFF2-40B4-BE49-F238E27FC236}">
                <a16:creationId xmlns:a16="http://schemas.microsoft.com/office/drawing/2014/main" id="{47374937-746F-E7FF-01E8-58987C0EF0B4}"/>
              </a:ext>
            </a:extLst>
          </p:cNvPr>
          <p:cNvSpPr txBox="1">
            <a:spLocks noChangeArrowheads="1"/>
          </p:cNvSpPr>
          <p:nvPr/>
        </p:nvSpPr>
        <p:spPr bwMode="auto">
          <a:xfrm>
            <a:off x="4512750" y="5385037"/>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-3,2%</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34" name="FlcEvolAPN">
            <a:extLst>
              <a:ext uri="{FF2B5EF4-FFF2-40B4-BE49-F238E27FC236}">
                <a16:creationId xmlns:a16="http://schemas.microsoft.com/office/drawing/2014/main" id="{88E2EC61-E9C3-1A98-5E45-72AA9BFA87B9}"/>
              </a:ext>
            </a:extLst>
          </p:cNvPr>
          <p:cNvSpPr/>
          <p:nvPr/>
        </p:nvSpPr>
        <p:spPr>
          <a:xfrm rot="2700000">
            <a:off x="4276890" y="5522626"/>
            <a:ext cx="258545" cy="21452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xEvolMAA">
            <a:extLst>
              <a:ext uri="{FF2B5EF4-FFF2-40B4-BE49-F238E27FC236}">
                <a16:creationId xmlns:a16="http://schemas.microsoft.com/office/drawing/2014/main" id="{3D4C0ABB-DF4B-E0F6-7FFE-05F505701C6D}"/>
              </a:ext>
            </a:extLst>
          </p:cNvPr>
          <p:cNvSpPr txBox="1">
            <a:spLocks noChangeArrowheads="1"/>
          </p:cNvSpPr>
          <p:nvPr/>
        </p:nvSpPr>
        <p:spPr bwMode="auto">
          <a:xfrm>
            <a:off x="9722756" y="3434743"/>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+1,0%</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45" name="FlcEvolMAA">
            <a:extLst>
              <a:ext uri="{FF2B5EF4-FFF2-40B4-BE49-F238E27FC236}">
                <a16:creationId xmlns:a16="http://schemas.microsoft.com/office/drawing/2014/main" id="{15083AC8-77BD-DDE7-BA81-10957DCC1FCB}"/>
              </a:ext>
            </a:extLst>
          </p:cNvPr>
          <p:cNvSpPr/>
          <p:nvPr/>
        </p:nvSpPr>
        <p:spPr>
          <a:xfrm>
            <a:off x="9490061" y="3576461"/>
            <a:ext cx="258545" cy="214527"/>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8" name="PrxMedTER">
            <a:extLst>
              <a:ext uri="{FF2B5EF4-FFF2-40B4-BE49-F238E27FC236}">
                <a16:creationId xmlns:a16="http://schemas.microsoft.com/office/drawing/2014/main" id="{4705E056-231B-F1FF-ACDB-81C5DCA1CB1F}"/>
              </a:ext>
            </a:extLst>
          </p:cNvPr>
          <p:cNvSpPr/>
          <p:nvPr/>
        </p:nvSpPr>
        <p:spPr>
          <a:xfrm>
            <a:off x="7877925" y="5420792"/>
            <a:ext cx="1476000" cy="38439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bIns="36000" anchor="ctr"/>
          <a:lstStyle/>
          <a:p>
            <a:pPr fontAlgn="auto">
              <a:lnSpc>
                <a:spcPts val="2500"/>
              </a:lnSpc>
              <a:spcBef>
                <a:spcPts val="0"/>
              </a:spcBef>
              <a:spcAft>
                <a:spcPts val="0"/>
              </a:spcAft>
              <a:defRPr/>
            </a:pPr>
            <a:r>
              <a:rPr lang="fr-FR" sz="2400" b="1">
                <a:solidFill>
                  <a:srgbClr val="002060"/>
                </a:solidFill>
                <a:cs typeface="Lucida Sans Unicode" panose="020B0602030504020204" pitchFamily="34" charset="0"/>
              </a:rPr>
              <a:t>115 200 €</a:t>
            </a:r>
            <a:endParaRPr lang="fr-FR" sz="2400" b="1" dirty="0">
              <a:solidFill>
                <a:srgbClr val="002060"/>
              </a:solidFill>
              <a:cs typeface="Lucida Sans Unicode" panose="020B0602030504020204" pitchFamily="34" charset="0"/>
            </a:endParaRPr>
          </a:p>
        </p:txBody>
      </p:sp>
      <p:sp>
        <p:nvSpPr>
          <p:cNvPr id="56" name="FlcEvolTER">
            <a:extLst>
              <a:ext uri="{FF2B5EF4-FFF2-40B4-BE49-F238E27FC236}">
                <a16:creationId xmlns:a16="http://schemas.microsoft.com/office/drawing/2014/main" id="{B46CBC35-D75D-66FB-2B62-A7D48E39C3DD}"/>
              </a:ext>
            </a:extLst>
          </p:cNvPr>
          <p:cNvSpPr/>
          <p:nvPr/>
        </p:nvSpPr>
        <p:spPr>
          <a:xfrm rot="2700000">
            <a:off x="9491550" y="5524018"/>
            <a:ext cx="258545" cy="21452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8" name="TxEvolTER">
            <a:extLst>
              <a:ext uri="{FF2B5EF4-FFF2-40B4-BE49-F238E27FC236}">
                <a16:creationId xmlns:a16="http://schemas.microsoft.com/office/drawing/2014/main" id="{DE39435A-5FAA-9EA9-BFAB-15B22A15E276}"/>
              </a:ext>
            </a:extLst>
          </p:cNvPr>
          <p:cNvSpPr txBox="1">
            <a:spLocks noChangeArrowheads="1"/>
          </p:cNvSpPr>
          <p:nvPr/>
        </p:nvSpPr>
        <p:spPr bwMode="auto">
          <a:xfrm>
            <a:off x="9722756" y="5385118"/>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-3,5%</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60" name="Rectangle 59">
            <a:extLst>
              <a:ext uri="{FF2B5EF4-FFF2-40B4-BE49-F238E27FC236}">
                <a16:creationId xmlns:a16="http://schemas.microsoft.com/office/drawing/2014/main" id="{64C66EF4-4872-EE94-B3E7-6B3325189A0F}"/>
              </a:ext>
            </a:extLst>
          </p:cNvPr>
          <p:cNvSpPr/>
          <p:nvPr/>
        </p:nvSpPr>
        <p:spPr>
          <a:xfrm rot="5400000">
            <a:off x="4697537" y="4391468"/>
            <a:ext cx="3273175" cy="57600"/>
          </a:xfrm>
          <a:prstGeom prst="rect">
            <a:avLst/>
          </a:prstGeom>
          <a:solidFill>
            <a:srgbClr val="FAC233"/>
          </a:solidFill>
          <a:ln>
            <a:solidFill>
              <a:srgbClr val="FAC2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8" name="PrxMedAvctAPA">
            <a:extLst>
              <a:ext uri="{FF2B5EF4-FFF2-40B4-BE49-F238E27FC236}">
                <a16:creationId xmlns:a16="http://schemas.microsoft.com/office/drawing/2014/main" id="{33EE3AE5-9933-F287-4659-BCD1AA8A7F1C}"/>
              </a:ext>
            </a:extLst>
          </p:cNvPr>
          <p:cNvSpPr/>
          <p:nvPr/>
        </p:nvSpPr>
        <p:spPr>
          <a:xfrm>
            <a:off x="2675888" y="4070193"/>
            <a:ext cx="2160000" cy="2520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r>
              <a:rPr lang="fr-FR" sz="2000" b="1" dirty="0">
                <a:solidFill>
                  <a:srgbClr val="002060"/>
                </a:solidFill>
                <a:cs typeface="Lucida Sans Unicode" panose="020B0602030504020204" pitchFamily="34" charset="0"/>
              </a:rPr>
              <a:t>3 560 €</a:t>
            </a:r>
            <a:endParaRPr lang="fr-FR" sz="2000" b="1" dirty="0">
              <a:solidFill>
                <a:srgbClr val="002060"/>
              </a:solidFill>
              <a:latin typeface="Lucida Sans Unicode" panose="020B0602030504020204" pitchFamily="34" charset="0"/>
              <a:cs typeface="Lucida Sans Unicode" panose="020B0602030504020204" pitchFamily="34" charset="0"/>
            </a:endParaRPr>
          </a:p>
        </p:txBody>
      </p:sp>
      <p:sp>
        <p:nvSpPr>
          <p:cNvPr id="15" name="TxEvolAvctAPA">
            <a:extLst>
              <a:ext uri="{FF2B5EF4-FFF2-40B4-BE49-F238E27FC236}">
                <a16:creationId xmlns:a16="http://schemas.microsoft.com/office/drawing/2014/main" id="{EAE92A40-9D46-7457-A456-ACB5C7D88F0F}"/>
              </a:ext>
            </a:extLst>
          </p:cNvPr>
          <p:cNvSpPr txBox="1">
            <a:spLocks noChangeArrowheads="1"/>
          </p:cNvSpPr>
          <p:nvPr/>
        </p:nvSpPr>
        <p:spPr bwMode="auto">
          <a:xfrm>
            <a:off x="4011537" y="4012025"/>
            <a:ext cx="1014262" cy="38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300"/>
              </a:lnSpc>
              <a:spcBef>
                <a:spcPct val="0"/>
              </a:spcBef>
              <a:buFontTx/>
              <a:buNone/>
            </a:pPr>
            <a:r>
              <a:rPr lang="fr-FR" altLang="fr-FR" sz="2000" b="1" dirty="0">
                <a:solidFill>
                  <a:srgbClr val="FAC233"/>
                </a:solidFill>
                <a:latin typeface="+mn-lt"/>
                <a:ea typeface="Cambria" panose="02040503050406030204" pitchFamily="18" charset="0"/>
                <a:cs typeface="Lucida Sans Unicode" panose="020B0602030504020204" pitchFamily="34" charset="0"/>
              </a:rPr>
              <a:t>+5,1%</a:t>
            </a:r>
            <a:endParaRPr lang="fr-FR" altLang="fr-FR" sz="1800" b="1" dirty="0">
              <a:solidFill>
                <a:srgbClr val="FAC233"/>
              </a:solidFill>
              <a:latin typeface="+mn-lt"/>
              <a:ea typeface="Cambria" panose="02040503050406030204" pitchFamily="18" charset="0"/>
              <a:cs typeface="Lucida Sans Unicode" panose="020B0602030504020204" pitchFamily="34" charset="0"/>
            </a:endParaRPr>
          </a:p>
        </p:txBody>
      </p:sp>
      <p:sp>
        <p:nvSpPr>
          <p:cNvPr id="2" name="Rectangle 1">
            <a:extLst>
              <a:ext uri="{FF2B5EF4-FFF2-40B4-BE49-F238E27FC236}">
                <a16:creationId xmlns:a16="http://schemas.microsoft.com/office/drawing/2014/main" id="{15D4A254-EDD6-1AFF-5D61-CE9E81AB57DC}"/>
              </a:ext>
            </a:extLst>
          </p:cNvPr>
          <p:cNvSpPr/>
          <p:nvPr/>
        </p:nvSpPr>
        <p:spPr>
          <a:xfrm rot="5400000">
            <a:off x="566812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 name="NomDept">
            <a:extLst>
              <a:ext uri="{FF2B5EF4-FFF2-40B4-BE49-F238E27FC236}">
                <a16:creationId xmlns:a16="http://schemas.microsoft.com/office/drawing/2014/main" id="{0C689CD1-6319-CA83-5CFA-2193C68B4225}"/>
              </a:ext>
            </a:extLst>
          </p:cNvPr>
          <p:cNvSpPr txBox="1">
            <a:spLocks noChangeArrowheads="1"/>
          </p:cNvSpPr>
          <p:nvPr/>
        </p:nvSpPr>
        <p:spPr bwMode="auto">
          <a:xfrm>
            <a:off x="6646125" y="260648"/>
            <a:ext cx="5368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Hérault</a:t>
            </a:r>
            <a:endParaRPr lang="fr-FR" altLang="fr-FR"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9" name="PrxMedMAA">
            <a:extLst>
              <a:ext uri="{FF2B5EF4-FFF2-40B4-BE49-F238E27FC236}">
                <a16:creationId xmlns:a16="http://schemas.microsoft.com/office/drawing/2014/main" id="{75C2AFA1-5615-39C7-E8A0-5D42EB910262}"/>
              </a:ext>
            </a:extLst>
          </p:cNvPr>
          <p:cNvSpPr/>
          <p:nvPr/>
        </p:nvSpPr>
        <p:spPr>
          <a:xfrm>
            <a:off x="7877173" y="3471244"/>
            <a:ext cx="1476000" cy="38439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bIns="36000" anchor="ctr"/>
          <a:lstStyle/>
          <a:p>
            <a:pPr fontAlgn="auto">
              <a:lnSpc>
                <a:spcPts val="2500"/>
              </a:lnSpc>
              <a:spcBef>
                <a:spcPts val="0"/>
              </a:spcBef>
              <a:spcAft>
                <a:spcPts val="0"/>
              </a:spcAft>
              <a:defRPr/>
            </a:pPr>
            <a:r>
              <a:rPr lang="fr-FR" sz="2400" b="1">
                <a:solidFill>
                  <a:srgbClr val="002060"/>
                </a:solidFill>
                <a:cs typeface="Lucida Sans Unicode" panose="020B0602030504020204" pitchFamily="34" charset="0"/>
              </a:rPr>
              <a:t>262 500 €</a:t>
            </a:r>
            <a:endParaRPr lang="fr-FR" sz="2400" b="1" dirty="0">
              <a:solidFill>
                <a:srgbClr val="002060"/>
              </a:solidFill>
              <a:cs typeface="Lucida Sans Unicode" panose="020B0602030504020204" pitchFamily="34" charset="0"/>
            </a:endParaRPr>
          </a:p>
        </p:txBody>
      </p:sp>
      <p:sp>
        <p:nvSpPr>
          <p:cNvPr id="28" name="PrxMedAvctMAA">
            <a:extLst>
              <a:ext uri="{FF2B5EF4-FFF2-40B4-BE49-F238E27FC236}">
                <a16:creationId xmlns:a16="http://schemas.microsoft.com/office/drawing/2014/main" id="{BF8A593C-C3F5-B509-B442-D4C49DB196C9}"/>
              </a:ext>
            </a:extLst>
          </p:cNvPr>
          <p:cNvSpPr/>
          <p:nvPr/>
        </p:nvSpPr>
        <p:spPr>
          <a:xfrm>
            <a:off x="7877173" y="4070812"/>
            <a:ext cx="2160000" cy="2520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r>
              <a:rPr lang="fr-FR" sz="2000" b="1" dirty="0">
                <a:solidFill>
                  <a:srgbClr val="002060"/>
                </a:solidFill>
                <a:cs typeface="Lucida Sans Unicode" panose="020B0602030504020204" pitchFamily="34" charset="0"/>
              </a:rPr>
              <a:t>284 800 €</a:t>
            </a:r>
            <a:endParaRPr lang="fr-FR" sz="2000" b="1" dirty="0">
              <a:solidFill>
                <a:srgbClr val="002060"/>
              </a:solidFill>
              <a:latin typeface="Lucida Sans Unicode" panose="020B0602030504020204" pitchFamily="34" charset="0"/>
              <a:cs typeface="Lucida Sans Unicode" panose="020B0602030504020204" pitchFamily="34" charset="0"/>
            </a:endParaRPr>
          </a:p>
        </p:txBody>
      </p:sp>
      <p:sp>
        <p:nvSpPr>
          <p:cNvPr id="32" name="TxEvolAvctMAA">
            <a:extLst>
              <a:ext uri="{FF2B5EF4-FFF2-40B4-BE49-F238E27FC236}">
                <a16:creationId xmlns:a16="http://schemas.microsoft.com/office/drawing/2014/main" id="{F79563FF-0988-6622-B758-2EE9D0A607B0}"/>
              </a:ext>
            </a:extLst>
          </p:cNvPr>
          <p:cNvSpPr txBox="1">
            <a:spLocks noChangeArrowheads="1"/>
          </p:cNvSpPr>
          <p:nvPr/>
        </p:nvSpPr>
        <p:spPr bwMode="auto">
          <a:xfrm>
            <a:off x="9212487" y="4007534"/>
            <a:ext cx="1014262" cy="38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300"/>
              </a:lnSpc>
              <a:spcBef>
                <a:spcPct val="0"/>
              </a:spcBef>
              <a:buFontTx/>
              <a:buNone/>
            </a:pPr>
            <a:r>
              <a:rPr lang="fr-FR" altLang="fr-FR" sz="2000" b="1" dirty="0">
                <a:solidFill>
                  <a:srgbClr val="FAC233"/>
                </a:solidFill>
                <a:latin typeface="+mn-lt"/>
                <a:ea typeface="Cambria" panose="02040503050406030204" pitchFamily="18" charset="0"/>
                <a:cs typeface="Lucida Sans Unicode" panose="020B0602030504020204" pitchFamily="34" charset="0"/>
              </a:rPr>
              <a:t>+6,6%</a:t>
            </a:r>
            <a:endParaRPr lang="fr-FR" altLang="fr-FR" sz="1800" b="1" dirty="0">
              <a:solidFill>
                <a:srgbClr val="FAC233"/>
              </a:solidFill>
              <a:latin typeface="+mn-lt"/>
              <a:ea typeface="Cambria" panose="02040503050406030204" pitchFamily="18" charset="0"/>
              <a:cs typeface="Lucida Sans Unicode" panose="020B0602030504020204" pitchFamily="34" charset="0"/>
            </a:endParaRPr>
          </a:p>
        </p:txBody>
      </p:sp>
      <p:pic>
        <p:nvPicPr>
          <p:cNvPr id="52" name="Image 51" descr="Une image contenant logo, symbole, Police, Graphique&#10;&#10;Description générée automatiquement">
            <a:extLst>
              <a:ext uri="{FF2B5EF4-FFF2-40B4-BE49-F238E27FC236}">
                <a16:creationId xmlns:a16="http://schemas.microsoft.com/office/drawing/2014/main" id="{0CA286FA-8D82-32C6-37B7-CEA1AD0517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5245" y="2926254"/>
            <a:ext cx="934858" cy="934858"/>
          </a:xfrm>
          <a:prstGeom prst="rect">
            <a:avLst/>
          </a:prstGeom>
          <a:effectLst>
            <a:outerShdw blurRad="50800" dist="38100" dir="2700000" algn="tl" rotWithShape="0">
              <a:prstClr val="black">
                <a:alpha val="40000"/>
              </a:prstClr>
            </a:outerShdw>
          </a:effectLst>
        </p:spPr>
      </p:pic>
      <p:pic>
        <p:nvPicPr>
          <p:cNvPr id="59" name="Image 58" descr="Une image contenant symbole, conception&#10;&#10;Description générée automatiquement">
            <a:extLst>
              <a:ext uri="{FF2B5EF4-FFF2-40B4-BE49-F238E27FC236}">
                <a16:creationId xmlns:a16="http://schemas.microsoft.com/office/drawing/2014/main" id="{FCD19E2B-4839-A641-57D4-4478F20284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9325" y="2924944"/>
            <a:ext cx="936000" cy="936000"/>
          </a:xfrm>
          <a:prstGeom prst="rect">
            <a:avLst/>
          </a:prstGeom>
          <a:effectLst>
            <a:outerShdw blurRad="50800" dist="38100" dir="2700000" algn="tl" rotWithShape="0">
              <a:prstClr val="black">
                <a:alpha val="40000"/>
              </a:prstClr>
            </a:outerShdw>
          </a:effectLst>
        </p:spPr>
      </p:pic>
      <p:pic>
        <p:nvPicPr>
          <p:cNvPr id="63" name="Image 62" descr="Une image contenant Police, logo, Graphique, Bleu électrique&#10;&#10;Description générée automatiquement">
            <a:extLst>
              <a:ext uri="{FF2B5EF4-FFF2-40B4-BE49-F238E27FC236}">
                <a16:creationId xmlns:a16="http://schemas.microsoft.com/office/drawing/2014/main" id="{902E3C44-4B56-6378-4CE2-65B7BAD8CA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4525" y="4869943"/>
            <a:ext cx="936000" cy="936000"/>
          </a:xfrm>
          <a:prstGeom prst="rect">
            <a:avLst/>
          </a:prstGeom>
          <a:effectLst>
            <a:outerShdw blurRad="50800" dist="38100" dir="2700000" algn="tl" rotWithShape="0">
              <a:prstClr val="black">
                <a:alpha val="40000"/>
              </a:prstClr>
            </a:outerShdw>
          </a:effectLst>
        </p:spPr>
      </p:pic>
      <p:pic>
        <p:nvPicPr>
          <p:cNvPr id="64" name="Image 63" descr="Une image contenant logo, Graphique, conception, symbole&#10;&#10;Description générée automatiquement">
            <a:extLst>
              <a:ext uri="{FF2B5EF4-FFF2-40B4-BE49-F238E27FC236}">
                <a16:creationId xmlns:a16="http://schemas.microsoft.com/office/drawing/2014/main" id="{E6E4E61A-AEB7-0DE1-73B8-40D0681BD9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9325" y="4869943"/>
            <a:ext cx="936000" cy="936000"/>
          </a:xfrm>
          <a:prstGeom prst="rect">
            <a:avLst/>
          </a:prstGeom>
          <a:effectLst>
            <a:outerShdw blurRad="50800" dist="38100" dir="2700000" algn="tl" rotWithShape="0">
              <a:prstClr val="black">
                <a:alpha val="40000"/>
              </a:prstClr>
            </a:outerShdw>
          </a:effectLst>
        </p:spPr>
      </p:pic>
      <p:pic>
        <p:nvPicPr>
          <p:cNvPr id="5" name="Image 4" descr="Une image contenant cercle, capture d’écran, conception, Graphique&#10;&#10;Description générée automatiquement">
            <a:extLst>
              <a:ext uri="{FF2B5EF4-FFF2-40B4-BE49-F238E27FC236}">
                <a16:creationId xmlns:a16="http://schemas.microsoft.com/office/drawing/2014/main" id="{BDCA02E9-039B-4F47-35A8-48F156AE7AB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p:spPr>
      </p:pic>
      <p:sp>
        <p:nvSpPr>
          <p:cNvPr id="6" name="Rectangle 5">
            <a:extLst>
              <a:ext uri="{FF2B5EF4-FFF2-40B4-BE49-F238E27FC236}">
                <a16:creationId xmlns:a16="http://schemas.microsoft.com/office/drawing/2014/main" id="{D777B8C4-3B33-0190-5BF6-372BEACA00E5}"/>
              </a:ext>
            </a:extLst>
          </p:cNvPr>
          <p:cNvSpPr/>
          <p:nvPr/>
        </p:nvSpPr>
        <p:spPr>
          <a:xfrm>
            <a:off x="1584824" y="2508444"/>
            <a:ext cx="9504000" cy="25200"/>
          </a:xfrm>
          <a:prstGeom prst="rect">
            <a:avLst/>
          </a:prstGeom>
          <a:solidFill>
            <a:srgbClr val="FAC2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7" name="Rectangle 6">
            <a:extLst>
              <a:ext uri="{FF2B5EF4-FFF2-40B4-BE49-F238E27FC236}">
                <a16:creationId xmlns:a16="http://schemas.microsoft.com/office/drawing/2014/main" id="{D21B848C-E7F8-272F-3A92-ECDFEA364299}"/>
              </a:ext>
            </a:extLst>
          </p:cNvPr>
          <p:cNvSpPr/>
          <p:nvPr/>
        </p:nvSpPr>
        <p:spPr>
          <a:xfrm>
            <a:off x="1642394" y="1976610"/>
            <a:ext cx="9446430"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Prix médians et évolutions sur 1 an</a:t>
            </a:r>
          </a:p>
        </p:txBody>
      </p:sp>
      <p:sp>
        <p:nvSpPr>
          <p:cNvPr id="11" name="PrxMedAvctAPA">
            <a:extLst>
              <a:ext uri="{FF2B5EF4-FFF2-40B4-BE49-F238E27FC236}">
                <a16:creationId xmlns:a16="http://schemas.microsoft.com/office/drawing/2014/main" id="{2F3C2351-DACC-0CDB-205E-15B995AE9EA3}"/>
              </a:ext>
            </a:extLst>
          </p:cNvPr>
          <p:cNvSpPr/>
          <p:nvPr/>
        </p:nvSpPr>
        <p:spPr>
          <a:xfrm>
            <a:off x="2216335" y="874463"/>
            <a:ext cx="2395106" cy="320832"/>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108000" anchor="ctr"/>
          <a:lstStyle/>
          <a:p>
            <a:pPr algn="ctr" fontAlgn="auto">
              <a:lnSpc>
                <a:spcPts val="2500"/>
              </a:lnSpc>
              <a:spcBef>
                <a:spcPts val="0"/>
              </a:spcBef>
              <a:spcAft>
                <a:spcPts val="0"/>
              </a:spcAft>
              <a:defRPr/>
            </a:pPr>
            <a:r>
              <a:rPr lang="fr-FR" sz="2400" b="1" dirty="0">
                <a:solidFill>
                  <a:srgbClr val="002060"/>
                </a:solidFill>
                <a:latin typeface="Lucida Sans Unicode" panose="020B0602030504020204" pitchFamily="34" charset="0"/>
                <a:cs typeface="Lucida Sans Unicode" panose="020B0602030504020204" pitchFamily="34" charset="0"/>
              </a:rPr>
              <a:t>&amp; perspectives</a:t>
            </a:r>
          </a:p>
        </p:txBody>
      </p:sp>
      <p:sp>
        <p:nvSpPr>
          <p:cNvPr id="13" name="Rectangle 12">
            <a:extLst>
              <a:ext uri="{FF2B5EF4-FFF2-40B4-BE49-F238E27FC236}">
                <a16:creationId xmlns:a16="http://schemas.microsoft.com/office/drawing/2014/main" id="{01939439-5E17-433F-A347-C3211811B883}"/>
              </a:ext>
            </a:extLst>
          </p:cNvPr>
          <p:cNvSpPr/>
          <p:nvPr/>
        </p:nvSpPr>
        <p:spPr>
          <a:xfrm>
            <a:off x="6412302" y="6278333"/>
            <a:ext cx="144000" cy="144000"/>
          </a:xfrm>
          <a:prstGeom prst="rect">
            <a:avLst/>
          </a:prstGeom>
          <a:solidFill>
            <a:srgbClr val="F2F2F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endParaRPr lang="fr-FR" sz="1000" b="1" dirty="0">
              <a:latin typeface="Lucida Sans Unicode" panose="020B0602030504020204" pitchFamily="34" charset="0"/>
              <a:cs typeface="Lucida Sans Unicode" panose="020B0602030504020204" pitchFamily="34" charset="0"/>
            </a:endParaRPr>
          </a:p>
        </p:txBody>
      </p:sp>
      <p:sp>
        <p:nvSpPr>
          <p:cNvPr id="16" name="PeriodePersp">
            <a:extLst>
              <a:ext uri="{FF2B5EF4-FFF2-40B4-BE49-F238E27FC236}">
                <a16:creationId xmlns:a16="http://schemas.microsoft.com/office/drawing/2014/main" id="{DEC2F25E-1150-267D-AB4E-1CD156FC7703}"/>
              </a:ext>
            </a:extLst>
          </p:cNvPr>
          <p:cNvSpPr txBox="1">
            <a:spLocks noChangeArrowheads="1"/>
          </p:cNvSpPr>
          <p:nvPr/>
        </p:nvSpPr>
        <p:spPr bwMode="auto">
          <a:xfrm>
            <a:off x="6613761" y="6243104"/>
            <a:ext cx="53003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auto">
              <a:spcBef>
                <a:spcPts val="0"/>
              </a:spcBef>
              <a:spcAft>
                <a:spcPts val="0"/>
              </a:spcAft>
              <a:buNone/>
              <a:defRPr/>
            </a:pPr>
            <a:r>
              <a:rPr lang="fr-FR" sz="1200" b="1">
                <a:solidFill>
                  <a:srgbClr val="002060"/>
                </a:solidFill>
                <a:latin typeface="Lucida Sans Unicode" panose="020B0602030504020204" pitchFamily="34" charset="0"/>
                <a:cs typeface="Lucida Sans Unicode" panose="020B0602030504020204" pitchFamily="34" charset="0"/>
              </a:rPr>
              <a:t>Perspectives à fin octobre 2025 (à partir des avant-contrats)</a:t>
            </a:r>
            <a:endParaRPr lang="fr-FR" sz="1200" b="1" dirty="0">
              <a:solidFill>
                <a:srgbClr val="002060"/>
              </a:solidFill>
              <a:latin typeface="Lucida Sans Unicode" panose="020B0602030504020204" pitchFamily="34" charset="0"/>
              <a:cs typeface="Lucida Sans Unicode" panose="020B0602030504020204" pitchFamily="34" charset="0"/>
            </a:endParaRPr>
          </a:p>
        </p:txBody>
      </p:sp>
      <p:sp>
        <p:nvSpPr>
          <p:cNvPr id="18" name="Rectangle 17">
            <a:extLst>
              <a:ext uri="{FF2B5EF4-FFF2-40B4-BE49-F238E27FC236}">
                <a16:creationId xmlns:a16="http://schemas.microsoft.com/office/drawing/2014/main" id="{EB195E8B-388E-0F71-208C-4FC004DFB499}"/>
              </a:ext>
            </a:extLst>
          </p:cNvPr>
          <p:cNvSpPr/>
          <p:nvPr/>
        </p:nvSpPr>
        <p:spPr>
          <a:xfrm>
            <a:off x="3639122" y="6278333"/>
            <a:ext cx="144000" cy="14400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endParaRPr lang="fr-FR" sz="1000" b="1" dirty="0">
              <a:latin typeface="Lucida Sans Unicode" panose="020B0602030504020204" pitchFamily="34" charset="0"/>
              <a:cs typeface="Lucida Sans Unicode" panose="020B0602030504020204" pitchFamily="34" charset="0"/>
            </a:endParaRPr>
          </a:p>
        </p:txBody>
      </p:sp>
      <p:sp>
        <p:nvSpPr>
          <p:cNvPr id="22" name="PeriodeVente">
            <a:extLst>
              <a:ext uri="{FF2B5EF4-FFF2-40B4-BE49-F238E27FC236}">
                <a16:creationId xmlns:a16="http://schemas.microsoft.com/office/drawing/2014/main" id="{4E84C6D3-8C0E-96BD-546F-8D8385EE036D}"/>
              </a:ext>
            </a:extLst>
          </p:cNvPr>
          <p:cNvSpPr txBox="1">
            <a:spLocks noChangeArrowheads="1"/>
          </p:cNvSpPr>
          <p:nvPr/>
        </p:nvSpPr>
        <p:spPr bwMode="auto">
          <a:xfrm>
            <a:off x="3806249" y="6241880"/>
            <a:ext cx="2424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auto">
              <a:spcBef>
                <a:spcPts val="0"/>
              </a:spcBef>
              <a:spcAft>
                <a:spcPts val="0"/>
              </a:spcAft>
              <a:buNone/>
              <a:defRPr/>
            </a:pPr>
            <a:r>
              <a:rPr lang="fr-FR" sz="1200" b="1">
                <a:solidFill>
                  <a:srgbClr val="002060"/>
                </a:solidFill>
                <a:latin typeface="Lucida Sans Unicode" panose="020B0602030504020204" pitchFamily="34" charset="0"/>
                <a:cs typeface="Lucida Sans Unicode" panose="020B0602030504020204" pitchFamily="34" charset="0"/>
              </a:rPr>
              <a:t>Ventes à fin juin 2025</a:t>
            </a:r>
            <a:endParaRPr lang="fr-FR" sz="1200" b="1" dirty="0">
              <a:solidFill>
                <a:srgbClr val="002060"/>
              </a:solidFill>
              <a:latin typeface="Lucida Sans Unicode" panose="020B0602030504020204" pitchFamily="34" charset="0"/>
              <a:cs typeface="Lucida Sans Unicode" panose="020B0602030504020204" pitchFamily="34" charset="0"/>
            </a:endParaRPr>
          </a:p>
        </p:txBody>
      </p:sp>
    </p:spTree>
    <p:extLst>
      <p:ext uri="{BB962C8B-B14F-4D97-AF65-F5344CB8AC3E}">
        <p14:creationId xmlns:p14="http://schemas.microsoft.com/office/powerpoint/2010/main" val="32314116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ynthesePrefec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rgbClr val="FAC2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55</a:t>
            </a:fld>
            <a:endParaRPr lang="fr-FR" dirty="0"/>
          </a:p>
        </p:txBody>
      </p:sp>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1594800" y="122400"/>
            <a:ext cx="424467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400" b="1" spc="-8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Synthèse</a:t>
            </a:r>
            <a:endParaRPr lang="fr-FR" altLang="fr-FR" sz="4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pic>
        <p:nvPicPr>
          <p:cNvPr id="65" name="Image 64" descr="Une image contenant cercle, capture d’écran, conception, Graphique&#10;&#10;Description générée automatiquement">
            <a:extLst>
              <a:ext uri="{FF2B5EF4-FFF2-40B4-BE49-F238E27FC236}">
                <a16:creationId xmlns:a16="http://schemas.microsoft.com/office/drawing/2014/main" id="{1A9818C8-E9AA-D501-B1DA-74C8375B24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200" y="936000"/>
            <a:ext cx="1231200" cy="1231200"/>
          </a:xfrm>
          <a:prstGeom prst="rect">
            <a:avLst/>
          </a:prstGeom>
        </p:spPr>
      </p:pic>
      <p:sp>
        <p:nvSpPr>
          <p:cNvPr id="2" name="Rectangle 1">
            <a:extLst>
              <a:ext uri="{FF2B5EF4-FFF2-40B4-BE49-F238E27FC236}">
                <a16:creationId xmlns:a16="http://schemas.microsoft.com/office/drawing/2014/main" id="{15D4A254-EDD6-1AFF-5D61-CE9E81AB57DC}"/>
              </a:ext>
            </a:extLst>
          </p:cNvPr>
          <p:cNvSpPr/>
          <p:nvPr/>
        </p:nvSpPr>
        <p:spPr>
          <a:xfrm rot="5400000">
            <a:off x="566812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 name="NomPrefect">
            <a:extLst>
              <a:ext uri="{FF2B5EF4-FFF2-40B4-BE49-F238E27FC236}">
                <a16:creationId xmlns:a16="http://schemas.microsoft.com/office/drawing/2014/main" id="{0C689CD1-6319-CA83-5CFA-2193C68B4225}"/>
              </a:ext>
            </a:extLst>
          </p:cNvPr>
          <p:cNvSpPr txBox="1">
            <a:spLocks noChangeArrowheads="1"/>
          </p:cNvSpPr>
          <p:nvPr/>
        </p:nvSpPr>
        <p:spPr bwMode="auto">
          <a:xfrm>
            <a:off x="6639840" y="260648"/>
            <a:ext cx="5368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Montpellier</a:t>
            </a:r>
            <a:endParaRPr lang="fr-FR" altLang="fr-FR"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8" name="ZoneTexte 19">
            <a:extLst>
              <a:ext uri="{FF2B5EF4-FFF2-40B4-BE49-F238E27FC236}">
                <a16:creationId xmlns:a16="http://schemas.microsoft.com/office/drawing/2014/main" id="{130E7F92-1109-6D9D-F529-7C9E93B29E17}"/>
              </a:ext>
            </a:extLst>
          </p:cNvPr>
          <p:cNvSpPr txBox="1">
            <a:spLocks noChangeArrowheads="1"/>
          </p:cNvSpPr>
          <p:nvPr/>
        </p:nvSpPr>
        <p:spPr bwMode="auto">
          <a:xfrm>
            <a:off x="2582325" y="2919432"/>
            <a:ext cx="3573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p>
        </p:txBody>
      </p:sp>
      <p:sp>
        <p:nvSpPr>
          <p:cNvPr id="10" name="PrefectPrxMedAPA">
            <a:extLst>
              <a:ext uri="{FF2B5EF4-FFF2-40B4-BE49-F238E27FC236}">
                <a16:creationId xmlns:a16="http://schemas.microsoft.com/office/drawing/2014/main" id="{C9D95A81-495D-0C58-DDFC-1D29244D78DD}"/>
              </a:ext>
            </a:extLst>
          </p:cNvPr>
          <p:cNvSpPr/>
          <p:nvPr/>
        </p:nvSpPr>
        <p:spPr>
          <a:xfrm>
            <a:off x="2675888" y="3470625"/>
            <a:ext cx="1476000" cy="38439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bIns="36000" anchor="ctr"/>
          <a:lstStyle/>
          <a:p>
            <a:pPr fontAlgn="auto">
              <a:lnSpc>
                <a:spcPts val="2500"/>
              </a:lnSpc>
              <a:spcBef>
                <a:spcPts val="0"/>
              </a:spcBef>
              <a:spcAft>
                <a:spcPts val="0"/>
              </a:spcAft>
              <a:defRPr/>
            </a:pPr>
            <a:r>
              <a:rPr lang="fr-FR" sz="2400" b="1">
                <a:solidFill>
                  <a:srgbClr val="002060"/>
                </a:solidFill>
                <a:cs typeface="Lucida Sans Unicode" panose="020B0602030504020204" pitchFamily="34" charset="0"/>
              </a:rPr>
              <a:t>3 260 €</a:t>
            </a:r>
            <a:endParaRPr lang="fr-FR" sz="2400" b="1" dirty="0">
              <a:solidFill>
                <a:srgbClr val="002060"/>
              </a:solidFill>
              <a:cs typeface="Lucida Sans Unicode" panose="020B0602030504020204" pitchFamily="34" charset="0"/>
            </a:endParaRPr>
          </a:p>
        </p:txBody>
      </p:sp>
      <p:sp>
        <p:nvSpPr>
          <p:cNvPr id="13" name="PrefectFlcEvolAPA">
            <a:extLst>
              <a:ext uri="{FF2B5EF4-FFF2-40B4-BE49-F238E27FC236}">
                <a16:creationId xmlns:a16="http://schemas.microsoft.com/office/drawing/2014/main" id="{D0F04754-2F46-A486-C06C-B7C0A99FCE40}"/>
              </a:ext>
            </a:extLst>
          </p:cNvPr>
          <p:cNvSpPr/>
          <p:nvPr/>
        </p:nvSpPr>
        <p:spPr>
          <a:xfrm rot="2700000">
            <a:off x="4289189" y="3584219"/>
            <a:ext cx="258545" cy="21452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ZoneTexte 19">
            <a:extLst>
              <a:ext uri="{FF2B5EF4-FFF2-40B4-BE49-F238E27FC236}">
                <a16:creationId xmlns:a16="http://schemas.microsoft.com/office/drawing/2014/main" id="{F6B7765F-6A67-959B-1B98-3BC54C53DCDA}"/>
              </a:ext>
            </a:extLst>
          </p:cNvPr>
          <p:cNvSpPr txBox="1">
            <a:spLocks noChangeArrowheads="1"/>
          </p:cNvSpPr>
          <p:nvPr/>
        </p:nvSpPr>
        <p:spPr bwMode="auto">
          <a:xfrm>
            <a:off x="7766287" y="2907494"/>
            <a:ext cx="32826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p>
        </p:txBody>
      </p:sp>
      <p:sp>
        <p:nvSpPr>
          <p:cNvPr id="17" name="PrefectTxEvolAPA">
            <a:extLst>
              <a:ext uri="{FF2B5EF4-FFF2-40B4-BE49-F238E27FC236}">
                <a16:creationId xmlns:a16="http://schemas.microsoft.com/office/drawing/2014/main" id="{4470C706-C646-0D8E-4479-7527D4946721}"/>
              </a:ext>
            </a:extLst>
          </p:cNvPr>
          <p:cNvSpPr txBox="1">
            <a:spLocks noChangeArrowheads="1"/>
          </p:cNvSpPr>
          <p:nvPr/>
        </p:nvSpPr>
        <p:spPr bwMode="auto">
          <a:xfrm>
            <a:off x="4513734" y="3435309"/>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-1,6%</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19" name="ZoneTexte 18">
            <a:extLst>
              <a:ext uri="{FF2B5EF4-FFF2-40B4-BE49-F238E27FC236}">
                <a16:creationId xmlns:a16="http://schemas.microsoft.com/office/drawing/2014/main" id="{DC372B1C-D6C8-8EC1-9EC6-7524650B90A4}"/>
              </a:ext>
            </a:extLst>
          </p:cNvPr>
          <p:cNvSpPr txBox="1">
            <a:spLocks noChangeArrowheads="1"/>
          </p:cNvSpPr>
          <p:nvPr/>
        </p:nvSpPr>
        <p:spPr bwMode="auto">
          <a:xfrm>
            <a:off x="2569630" y="4869160"/>
            <a:ext cx="3573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neufs</a:t>
            </a:r>
          </a:p>
        </p:txBody>
      </p:sp>
      <p:sp>
        <p:nvSpPr>
          <p:cNvPr id="20" name="PrefectPrxMedAPN">
            <a:extLst>
              <a:ext uri="{FF2B5EF4-FFF2-40B4-BE49-F238E27FC236}">
                <a16:creationId xmlns:a16="http://schemas.microsoft.com/office/drawing/2014/main" id="{FC1041D0-6F31-0AF7-35D1-E0850D77D3C5}"/>
              </a:ext>
            </a:extLst>
          </p:cNvPr>
          <p:cNvSpPr/>
          <p:nvPr/>
        </p:nvSpPr>
        <p:spPr>
          <a:xfrm>
            <a:off x="2675925" y="5420353"/>
            <a:ext cx="1476000" cy="38439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bIns="36000" anchor="ctr"/>
          <a:lstStyle/>
          <a:p>
            <a:pPr fontAlgn="auto">
              <a:lnSpc>
                <a:spcPts val="2500"/>
              </a:lnSpc>
              <a:spcBef>
                <a:spcPts val="0"/>
              </a:spcBef>
              <a:spcAft>
                <a:spcPts val="0"/>
              </a:spcAft>
              <a:defRPr/>
            </a:pPr>
            <a:r>
              <a:rPr lang="fr-FR" sz="2400" b="1">
                <a:solidFill>
                  <a:srgbClr val="002060"/>
                </a:solidFill>
                <a:cs typeface="Lucida Sans Unicode" panose="020B0602030504020204" pitchFamily="34" charset="0"/>
              </a:rPr>
              <a:t>5 490 €</a:t>
            </a:r>
            <a:endParaRPr lang="fr-FR" sz="2400" b="1" dirty="0">
              <a:solidFill>
                <a:srgbClr val="002060"/>
              </a:solidFill>
              <a:cs typeface="Lucida Sans Unicode" panose="020B0602030504020204" pitchFamily="34" charset="0"/>
            </a:endParaRPr>
          </a:p>
        </p:txBody>
      </p:sp>
      <p:sp>
        <p:nvSpPr>
          <p:cNvPr id="21" name="PrefectTxEvolAPN">
            <a:extLst>
              <a:ext uri="{FF2B5EF4-FFF2-40B4-BE49-F238E27FC236}">
                <a16:creationId xmlns:a16="http://schemas.microsoft.com/office/drawing/2014/main" id="{4AABFC55-DD6E-60B6-A1A2-2B0C7DA71D5B}"/>
              </a:ext>
            </a:extLst>
          </p:cNvPr>
          <p:cNvSpPr txBox="1">
            <a:spLocks noChangeArrowheads="1"/>
          </p:cNvSpPr>
          <p:nvPr/>
        </p:nvSpPr>
        <p:spPr bwMode="auto">
          <a:xfrm>
            <a:off x="4512750" y="5385037"/>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-0,7%</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23" name="PrefectFlcEvolAPN">
            <a:extLst>
              <a:ext uri="{FF2B5EF4-FFF2-40B4-BE49-F238E27FC236}">
                <a16:creationId xmlns:a16="http://schemas.microsoft.com/office/drawing/2014/main" id="{414FDCDA-0E70-62FA-5849-BB65A9F13015}"/>
              </a:ext>
            </a:extLst>
          </p:cNvPr>
          <p:cNvSpPr/>
          <p:nvPr/>
        </p:nvSpPr>
        <p:spPr>
          <a:xfrm>
            <a:off x="4276890" y="5522626"/>
            <a:ext cx="258545" cy="214527"/>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PrefectTxEvolMAA">
            <a:extLst>
              <a:ext uri="{FF2B5EF4-FFF2-40B4-BE49-F238E27FC236}">
                <a16:creationId xmlns:a16="http://schemas.microsoft.com/office/drawing/2014/main" id="{F6842229-8371-D76B-4E75-3EE39595EC7E}"/>
              </a:ext>
            </a:extLst>
          </p:cNvPr>
          <p:cNvSpPr txBox="1">
            <a:spLocks noChangeArrowheads="1"/>
          </p:cNvSpPr>
          <p:nvPr/>
        </p:nvSpPr>
        <p:spPr bwMode="auto">
          <a:xfrm>
            <a:off x="9722756" y="3434743"/>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a:solidFill>
                  <a:srgbClr val="002060"/>
                </a:solidFill>
                <a:latin typeface="+mn-lt"/>
                <a:ea typeface="Cambria" panose="02040503050406030204" pitchFamily="18" charset="0"/>
                <a:cs typeface="Lucida Sans Unicode" panose="020B0602030504020204" pitchFamily="34" charset="0"/>
              </a:rPr>
              <a:t>-5,0%</a:t>
            </a:r>
            <a:endParaRPr lang="fr-FR" altLang="fr-FR" sz="2400" b="1" dirty="0">
              <a:solidFill>
                <a:srgbClr val="002060"/>
              </a:solidFill>
              <a:latin typeface="+mn-lt"/>
              <a:ea typeface="Cambria" panose="02040503050406030204" pitchFamily="18" charset="0"/>
              <a:cs typeface="Lucida Sans Unicode" panose="020B0602030504020204" pitchFamily="34" charset="0"/>
            </a:endParaRPr>
          </a:p>
        </p:txBody>
      </p:sp>
      <p:sp>
        <p:nvSpPr>
          <p:cNvPr id="25" name="PrefectFlcEvolMAA">
            <a:extLst>
              <a:ext uri="{FF2B5EF4-FFF2-40B4-BE49-F238E27FC236}">
                <a16:creationId xmlns:a16="http://schemas.microsoft.com/office/drawing/2014/main" id="{FD7EB7E5-E468-EE4E-5BEB-E0781B3965DE}"/>
              </a:ext>
            </a:extLst>
          </p:cNvPr>
          <p:cNvSpPr/>
          <p:nvPr/>
        </p:nvSpPr>
        <p:spPr>
          <a:xfrm rot="2700000">
            <a:off x="9490061" y="3576461"/>
            <a:ext cx="258545" cy="21452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CCCBD6E4-6522-2F35-A45C-C150D8EF623F}"/>
              </a:ext>
            </a:extLst>
          </p:cNvPr>
          <p:cNvSpPr/>
          <p:nvPr/>
        </p:nvSpPr>
        <p:spPr>
          <a:xfrm rot="5400000">
            <a:off x="4697537" y="4391468"/>
            <a:ext cx="3273175" cy="57600"/>
          </a:xfrm>
          <a:prstGeom prst="rect">
            <a:avLst/>
          </a:prstGeom>
          <a:solidFill>
            <a:srgbClr val="FAC233"/>
          </a:solidFill>
          <a:ln>
            <a:solidFill>
              <a:srgbClr val="FAC2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2" name="PrefectPrxMedAvctAPA">
            <a:extLst>
              <a:ext uri="{FF2B5EF4-FFF2-40B4-BE49-F238E27FC236}">
                <a16:creationId xmlns:a16="http://schemas.microsoft.com/office/drawing/2014/main" id="{1B790C62-BB92-8440-59DF-9C3BA8EBA412}"/>
              </a:ext>
            </a:extLst>
          </p:cNvPr>
          <p:cNvSpPr/>
          <p:nvPr/>
        </p:nvSpPr>
        <p:spPr>
          <a:xfrm>
            <a:off x="2675888" y="4070193"/>
            <a:ext cx="2160000" cy="2520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r>
              <a:rPr lang="fr-FR" sz="2000" b="1" dirty="0">
                <a:solidFill>
                  <a:srgbClr val="002060"/>
                </a:solidFill>
                <a:latin typeface="+mj-lt"/>
                <a:cs typeface="Lucida Sans Unicode" panose="020B0602030504020204" pitchFamily="34" charset="0"/>
              </a:rPr>
              <a:t>3 540 €</a:t>
            </a:r>
          </a:p>
        </p:txBody>
      </p:sp>
      <p:sp>
        <p:nvSpPr>
          <p:cNvPr id="34" name="PrefectTxEvolAvctAPA">
            <a:extLst>
              <a:ext uri="{FF2B5EF4-FFF2-40B4-BE49-F238E27FC236}">
                <a16:creationId xmlns:a16="http://schemas.microsoft.com/office/drawing/2014/main" id="{51DED851-E6E1-2576-9E64-36F342DAC9CD}"/>
              </a:ext>
            </a:extLst>
          </p:cNvPr>
          <p:cNvSpPr txBox="1">
            <a:spLocks noChangeArrowheads="1"/>
          </p:cNvSpPr>
          <p:nvPr/>
        </p:nvSpPr>
        <p:spPr bwMode="auto">
          <a:xfrm>
            <a:off x="4011537" y="4012025"/>
            <a:ext cx="1014262" cy="38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ts val="2300"/>
              </a:lnSpc>
              <a:spcBef>
                <a:spcPct val="0"/>
              </a:spcBef>
              <a:buFontTx/>
              <a:buNone/>
            </a:pPr>
            <a:r>
              <a:rPr lang="fr-FR" altLang="fr-FR" sz="2000" b="1" dirty="0">
                <a:solidFill>
                  <a:srgbClr val="FAC233"/>
                </a:solidFill>
                <a:latin typeface="+mn-lt"/>
                <a:ea typeface="Cambria" panose="02040503050406030204" pitchFamily="18" charset="0"/>
                <a:cs typeface="Lucida Sans Unicode" panose="020B0602030504020204" pitchFamily="34" charset="0"/>
              </a:rPr>
              <a:t>+5,2%</a:t>
            </a:r>
            <a:endParaRPr lang="fr-FR" altLang="fr-FR" sz="1800" b="1" dirty="0">
              <a:solidFill>
                <a:srgbClr val="FAC233"/>
              </a:solidFill>
              <a:latin typeface="+mn-lt"/>
              <a:ea typeface="Cambria" panose="02040503050406030204" pitchFamily="18" charset="0"/>
              <a:cs typeface="Lucida Sans Unicode" panose="020B0602030504020204" pitchFamily="34" charset="0"/>
            </a:endParaRPr>
          </a:p>
        </p:txBody>
      </p:sp>
      <p:sp>
        <p:nvSpPr>
          <p:cNvPr id="36" name="PrefectPrxMedMAA">
            <a:extLst>
              <a:ext uri="{FF2B5EF4-FFF2-40B4-BE49-F238E27FC236}">
                <a16:creationId xmlns:a16="http://schemas.microsoft.com/office/drawing/2014/main" id="{70F4822F-9BEF-5F9A-C911-D6CA97BE85ED}"/>
              </a:ext>
            </a:extLst>
          </p:cNvPr>
          <p:cNvSpPr/>
          <p:nvPr/>
        </p:nvSpPr>
        <p:spPr>
          <a:xfrm>
            <a:off x="7877173" y="3471244"/>
            <a:ext cx="1476000" cy="384397"/>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72000" bIns="36000" anchor="ctr"/>
          <a:lstStyle/>
          <a:p>
            <a:pPr fontAlgn="auto">
              <a:lnSpc>
                <a:spcPts val="2500"/>
              </a:lnSpc>
              <a:spcBef>
                <a:spcPts val="0"/>
              </a:spcBef>
              <a:spcAft>
                <a:spcPts val="0"/>
              </a:spcAft>
              <a:defRPr/>
            </a:pPr>
            <a:r>
              <a:rPr lang="fr-FR" sz="2400" b="1">
                <a:solidFill>
                  <a:srgbClr val="002060"/>
                </a:solidFill>
                <a:cs typeface="Lucida Sans Unicode" panose="020B0602030504020204" pitchFamily="34" charset="0"/>
              </a:rPr>
              <a:t>365 600 €</a:t>
            </a:r>
            <a:endParaRPr lang="fr-FR" sz="2400" b="1" dirty="0">
              <a:solidFill>
                <a:srgbClr val="002060"/>
              </a:solidFill>
              <a:cs typeface="Lucida Sans Unicode" panose="020B0602030504020204" pitchFamily="34" charset="0"/>
            </a:endParaRPr>
          </a:p>
        </p:txBody>
      </p:sp>
      <p:pic>
        <p:nvPicPr>
          <p:cNvPr id="39" name="Image 38" descr="Une image contenant logo, symbole, Police, Graphique&#10;&#10;Description générée automatiquement">
            <a:extLst>
              <a:ext uri="{FF2B5EF4-FFF2-40B4-BE49-F238E27FC236}">
                <a16:creationId xmlns:a16="http://schemas.microsoft.com/office/drawing/2014/main" id="{1162459A-B7BE-EE0A-5E28-35DCA5753E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5245" y="2926254"/>
            <a:ext cx="934858" cy="934858"/>
          </a:xfrm>
          <a:prstGeom prst="rect">
            <a:avLst/>
          </a:prstGeom>
          <a:effectLst>
            <a:outerShdw blurRad="50800" dist="38100" dir="2700000" algn="tl" rotWithShape="0">
              <a:prstClr val="black">
                <a:alpha val="40000"/>
              </a:prstClr>
            </a:outerShdw>
          </a:effectLst>
        </p:spPr>
      </p:pic>
      <p:pic>
        <p:nvPicPr>
          <p:cNvPr id="40" name="Image 39" descr="Une image contenant symbole, conception&#10;&#10;Description générée automatiquement">
            <a:extLst>
              <a:ext uri="{FF2B5EF4-FFF2-40B4-BE49-F238E27FC236}">
                <a16:creationId xmlns:a16="http://schemas.microsoft.com/office/drawing/2014/main" id="{6E4E8F51-24C0-AB7F-C9E4-C09813D24F9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9325" y="2924944"/>
            <a:ext cx="936000" cy="936000"/>
          </a:xfrm>
          <a:prstGeom prst="rect">
            <a:avLst/>
          </a:prstGeom>
          <a:effectLst>
            <a:outerShdw blurRad="50800" dist="38100" dir="2700000" algn="tl" rotWithShape="0">
              <a:prstClr val="black">
                <a:alpha val="40000"/>
              </a:prstClr>
            </a:outerShdw>
          </a:effectLst>
        </p:spPr>
      </p:pic>
      <p:pic>
        <p:nvPicPr>
          <p:cNvPr id="43" name="Image 42" descr="Une image contenant Police, logo, Graphique, Bleu électrique&#10;&#10;Description générée automatiquement">
            <a:extLst>
              <a:ext uri="{FF2B5EF4-FFF2-40B4-BE49-F238E27FC236}">
                <a16:creationId xmlns:a16="http://schemas.microsoft.com/office/drawing/2014/main" id="{4E38AF47-FC93-821C-D8D0-1F6CF8C00C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84525" y="4869943"/>
            <a:ext cx="936000" cy="936000"/>
          </a:xfrm>
          <a:prstGeom prst="rect">
            <a:avLst/>
          </a:prstGeom>
          <a:effectLst>
            <a:outerShdw blurRad="50800" dist="38100" dir="2700000" algn="tl" rotWithShape="0">
              <a:prstClr val="black">
                <a:alpha val="40000"/>
              </a:prstClr>
            </a:outerShdw>
          </a:effectLst>
        </p:spPr>
      </p:pic>
      <p:sp>
        <p:nvSpPr>
          <p:cNvPr id="45" name="Rectangle 44">
            <a:extLst>
              <a:ext uri="{FF2B5EF4-FFF2-40B4-BE49-F238E27FC236}">
                <a16:creationId xmlns:a16="http://schemas.microsoft.com/office/drawing/2014/main" id="{C6968DE7-D9D6-7203-8806-2654AFC4FC87}"/>
              </a:ext>
            </a:extLst>
          </p:cNvPr>
          <p:cNvSpPr/>
          <p:nvPr/>
        </p:nvSpPr>
        <p:spPr>
          <a:xfrm>
            <a:off x="1584824" y="2508444"/>
            <a:ext cx="9504000" cy="25200"/>
          </a:xfrm>
          <a:prstGeom prst="rect">
            <a:avLst/>
          </a:prstGeom>
          <a:solidFill>
            <a:srgbClr val="FAC2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47" name="Rectangle 46">
            <a:extLst>
              <a:ext uri="{FF2B5EF4-FFF2-40B4-BE49-F238E27FC236}">
                <a16:creationId xmlns:a16="http://schemas.microsoft.com/office/drawing/2014/main" id="{75D60F3A-1D05-5695-A29D-C391E330D607}"/>
              </a:ext>
            </a:extLst>
          </p:cNvPr>
          <p:cNvSpPr/>
          <p:nvPr/>
        </p:nvSpPr>
        <p:spPr>
          <a:xfrm>
            <a:off x="1642394" y="1976610"/>
            <a:ext cx="9446430"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Prix médians et évolutions sur 1 an</a:t>
            </a:r>
          </a:p>
        </p:txBody>
      </p:sp>
      <p:sp>
        <p:nvSpPr>
          <p:cNvPr id="52" name="PrefectPrxMedAvctAPA">
            <a:extLst>
              <a:ext uri="{FF2B5EF4-FFF2-40B4-BE49-F238E27FC236}">
                <a16:creationId xmlns:a16="http://schemas.microsoft.com/office/drawing/2014/main" id="{79B1AD9C-2DB7-18F9-9F7D-5632A648A05F}"/>
              </a:ext>
            </a:extLst>
          </p:cNvPr>
          <p:cNvSpPr/>
          <p:nvPr/>
        </p:nvSpPr>
        <p:spPr>
          <a:xfrm>
            <a:off x="2216335" y="874463"/>
            <a:ext cx="2395106" cy="320832"/>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108000" anchor="ctr"/>
          <a:lstStyle/>
          <a:p>
            <a:pPr algn="ctr" fontAlgn="auto">
              <a:lnSpc>
                <a:spcPts val="2500"/>
              </a:lnSpc>
              <a:spcBef>
                <a:spcPts val="0"/>
              </a:spcBef>
              <a:spcAft>
                <a:spcPts val="0"/>
              </a:spcAft>
              <a:defRPr/>
            </a:pPr>
            <a:r>
              <a:rPr lang="fr-FR" sz="2400" b="1" dirty="0">
                <a:solidFill>
                  <a:srgbClr val="002060"/>
                </a:solidFill>
                <a:latin typeface="Lucida Sans Unicode" panose="020B0602030504020204" pitchFamily="34" charset="0"/>
                <a:cs typeface="Lucida Sans Unicode" panose="020B0602030504020204" pitchFamily="34" charset="0"/>
              </a:rPr>
              <a:t>&amp; perspectives</a:t>
            </a:r>
          </a:p>
        </p:txBody>
      </p:sp>
      <p:sp>
        <p:nvSpPr>
          <p:cNvPr id="57" name="Rectangle 56">
            <a:extLst>
              <a:ext uri="{FF2B5EF4-FFF2-40B4-BE49-F238E27FC236}">
                <a16:creationId xmlns:a16="http://schemas.microsoft.com/office/drawing/2014/main" id="{F32C877C-2575-018D-95B7-A9B6EFF6CF27}"/>
              </a:ext>
            </a:extLst>
          </p:cNvPr>
          <p:cNvSpPr/>
          <p:nvPr/>
        </p:nvSpPr>
        <p:spPr>
          <a:xfrm>
            <a:off x="6412302" y="6278333"/>
            <a:ext cx="144000" cy="144000"/>
          </a:xfrm>
          <a:prstGeom prst="rect">
            <a:avLst/>
          </a:prstGeom>
          <a:solidFill>
            <a:srgbClr val="F2F2F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endParaRPr lang="fr-FR" sz="1000" b="1" dirty="0">
              <a:latin typeface="Lucida Sans Unicode" panose="020B0602030504020204" pitchFamily="34" charset="0"/>
              <a:cs typeface="Lucida Sans Unicode" panose="020B0602030504020204" pitchFamily="34" charset="0"/>
            </a:endParaRPr>
          </a:p>
        </p:txBody>
      </p:sp>
      <p:sp>
        <p:nvSpPr>
          <p:cNvPr id="59" name="PeriodePersp">
            <a:extLst>
              <a:ext uri="{FF2B5EF4-FFF2-40B4-BE49-F238E27FC236}">
                <a16:creationId xmlns:a16="http://schemas.microsoft.com/office/drawing/2014/main" id="{D080FA91-009C-898B-1FF8-FA6C895522C0}"/>
              </a:ext>
            </a:extLst>
          </p:cNvPr>
          <p:cNvSpPr txBox="1">
            <a:spLocks noChangeArrowheads="1"/>
          </p:cNvSpPr>
          <p:nvPr/>
        </p:nvSpPr>
        <p:spPr bwMode="auto">
          <a:xfrm>
            <a:off x="6613761" y="6243104"/>
            <a:ext cx="52286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auto">
              <a:spcBef>
                <a:spcPts val="0"/>
              </a:spcBef>
              <a:spcAft>
                <a:spcPts val="0"/>
              </a:spcAft>
              <a:buNone/>
              <a:defRPr/>
            </a:pPr>
            <a:r>
              <a:rPr lang="fr-FR" sz="1200" b="1">
                <a:solidFill>
                  <a:srgbClr val="002060"/>
                </a:solidFill>
                <a:latin typeface="Lucida Sans Unicode" panose="020B0602030504020204" pitchFamily="34" charset="0"/>
                <a:cs typeface="Lucida Sans Unicode" panose="020B0602030504020204" pitchFamily="34" charset="0"/>
              </a:rPr>
              <a:t>Perspectives à fin octobre 2025 (à partir des avant-contrats)</a:t>
            </a:r>
            <a:endParaRPr lang="fr-FR" sz="1200" b="1" dirty="0">
              <a:solidFill>
                <a:srgbClr val="002060"/>
              </a:solidFill>
              <a:latin typeface="Lucida Sans Unicode" panose="020B0602030504020204" pitchFamily="34" charset="0"/>
              <a:cs typeface="Lucida Sans Unicode" panose="020B0602030504020204" pitchFamily="34" charset="0"/>
            </a:endParaRPr>
          </a:p>
        </p:txBody>
      </p:sp>
      <p:sp>
        <p:nvSpPr>
          <p:cNvPr id="60" name="Rectangle 59">
            <a:extLst>
              <a:ext uri="{FF2B5EF4-FFF2-40B4-BE49-F238E27FC236}">
                <a16:creationId xmlns:a16="http://schemas.microsoft.com/office/drawing/2014/main" id="{78B15E34-1C9C-DAA0-CDFD-D9E14A1B4BAC}"/>
              </a:ext>
            </a:extLst>
          </p:cNvPr>
          <p:cNvSpPr/>
          <p:nvPr/>
        </p:nvSpPr>
        <p:spPr>
          <a:xfrm>
            <a:off x="3639122" y="6278333"/>
            <a:ext cx="144000" cy="144000"/>
          </a:xfrm>
          <a:prstGeom prst="rect">
            <a:avLst/>
          </a:prstGeom>
          <a:solidFill>
            <a:srgbClr val="FAC2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endParaRPr lang="fr-FR" sz="1000" b="1" dirty="0">
              <a:latin typeface="Lucida Sans Unicode" panose="020B0602030504020204" pitchFamily="34" charset="0"/>
              <a:cs typeface="Lucida Sans Unicode" panose="020B0602030504020204" pitchFamily="34" charset="0"/>
            </a:endParaRPr>
          </a:p>
        </p:txBody>
      </p:sp>
      <p:sp>
        <p:nvSpPr>
          <p:cNvPr id="61" name="PeriodeVente">
            <a:extLst>
              <a:ext uri="{FF2B5EF4-FFF2-40B4-BE49-F238E27FC236}">
                <a16:creationId xmlns:a16="http://schemas.microsoft.com/office/drawing/2014/main" id="{7A5DE59E-3FD3-7510-7D03-8B7FD1BF78C5}"/>
              </a:ext>
            </a:extLst>
          </p:cNvPr>
          <p:cNvSpPr txBox="1">
            <a:spLocks noChangeArrowheads="1"/>
          </p:cNvSpPr>
          <p:nvPr/>
        </p:nvSpPr>
        <p:spPr bwMode="auto">
          <a:xfrm>
            <a:off x="3806250" y="6241880"/>
            <a:ext cx="24152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auto">
              <a:spcBef>
                <a:spcPts val="0"/>
              </a:spcBef>
              <a:spcAft>
                <a:spcPts val="0"/>
              </a:spcAft>
              <a:buNone/>
              <a:defRPr/>
            </a:pPr>
            <a:r>
              <a:rPr lang="fr-FR" sz="1200" b="1">
                <a:solidFill>
                  <a:srgbClr val="002060"/>
                </a:solidFill>
                <a:latin typeface="Lucida Sans Unicode" panose="020B0602030504020204" pitchFamily="34" charset="0"/>
                <a:cs typeface="Lucida Sans Unicode" panose="020B0602030504020204" pitchFamily="34" charset="0"/>
              </a:rPr>
              <a:t>Ventes à fin juin 2025</a:t>
            </a:r>
            <a:endParaRPr lang="fr-FR" sz="1200" b="1" dirty="0">
              <a:solidFill>
                <a:srgbClr val="002060"/>
              </a:solidFill>
              <a:latin typeface="Lucida Sans Unicode" panose="020B0602030504020204" pitchFamily="34" charset="0"/>
              <a:cs typeface="Lucida Sans Unicode" panose="020B0602030504020204" pitchFamily="34" charset="0"/>
            </a:endParaRPr>
          </a:p>
        </p:txBody>
      </p:sp>
    </p:spTree>
    <p:extLst>
      <p:ext uri="{BB962C8B-B14F-4D97-AF65-F5344CB8AC3E}">
        <p14:creationId xmlns:p14="http://schemas.microsoft.com/office/powerpoint/2010/main" val="26814915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chemeClr val="accent1">
              <a:lumMod val="40000"/>
              <a:lumOff val="60000"/>
            </a:schemeClr>
          </a:solidFill>
          <a:ln>
            <a:solidFill>
              <a:schemeClr val="accent1">
                <a:lumMod val="40000"/>
                <a:lumOff val="6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dirty="0"/>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56</a:t>
            </a:fld>
            <a:endParaRPr lang="fr-FR" dirty="0"/>
          </a:p>
        </p:txBody>
      </p:sp>
      <p:sp>
        <p:nvSpPr>
          <p:cNvPr id="10" name="ZoneTexte 19">
            <a:extLst>
              <a:ext uri="{FF2B5EF4-FFF2-40B4-BE49-F238E27FC236}">
                <a16:creationId xmlns:a16="http://schemas.microsoft.com/office/drawing/2014/main" id="{B38A0943-52CA-E561-FC8C-8847FDD858C6}"/>
              </a:ext>
            </a:extLst>
          </p:cNvPr>
          <p:cNvSpPr txBox="1">
            <a:spLocks noChangeArrowheads="1"/>
          </p:cNvSpPr>
          <p:nvPr/>
        </p:nvSpPr>
        <p:spPr bwMode="auto">
          <a:xfrm>
            <a:off x="2268000" y="2871807"/>
            <a:ext cx="3900622"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p>
        </p:txBody>
      </p:sp>
      <p:sp>
        <p:nvSpPr>
          <p:cNvPr id="14" name="Rectangle 13">
            <a:extLst>
              <a:ext uri="{FF2B5EF4-FFF2-40B4-BE49-F238E27FC236}">
                <a16:creationId xmlns:a16="http://schemas.microsoft.com/office/drawing/2014/main" id="{FF77C7C9-C946-DE79-9BDF-70FE96EDAED6}"/>
              </a:ext>
            </a:extLst>
          </p:cNvPr>
          <p:cNvSpPr/>
          <p:nvPr/>
        </p:nvSpPr>
        <p:spPr>
          <a:xfrm>
            <a:off x="2361563" y="3301376"/>
            <a:ext cx="1476000" cy="540000"/>
          </a:xfrm>
          <a:prstGeom prst="rect">
            <a:avLst/>
          </a:prstGeom>
          <a:solidFill>
            <a:srgbClr val="FAC2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500"/>
              </a:lnSpc>
              <a:spcBef>
                <a:spcPts val="0"/>
              </a:spcBef>
              <a:spcAft>
                <a:spcPts val="0"/>
              </a:spcAft>
              <a:defRPr/>
            </a:pPr>
            <a:r>
              <a:rPr lang="fr-FR" sz="2400" b="1" dirty="0">
                <a:solidFill>
                  <a:srgbClr val="002060"/>
                </a:solidFill>
                <a:cs typeface="Lucida Sans Unicode" panose="020B0602030504020204" pitchFamily="34" charset="0"/>
              </a:rPr>
              <a:t>5 900</a:t>
            </a:r>
          </a:p>
        </p:txBody>
      </p:sp>
      <p:sp>
        <p:nvSpPr>
          <p:cNvPr id="21" name="ZoneTexte 19">
            <a:extLst>
              <a:ext uri="{FF2B5EF4-FFF2-40B4-BE49-F238E27FC236}">
                <a16:creationId xmlns:a16="http://schemas.microsoft.com/office/drawing/2014/main" id="{BAFD3027-0201-0DB8-3819-91D08271F17B}"/>
              </a:ext>
            </a:extLst>
          </p:cNvPr>
          <p:cNvSpPr txBox="1">
            <a:spLocks noChangeArrowheads="1"/>
          </p:cNvSpPr>
          <p:nvPr/>
        </p:nvSpPr>
        <p:spPr bwMode="auto">
          <a:xfrm>
            <a:off x="7451962" y="2859869"/>
            <a:ext cx="39006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p>
        </p:txBody>
      </p:sp>
      <p:sp>
        <p:nvSpPr>
          <p:cNvPr id="30" name="ZoneTexte 19">
            <a:extLst>
              <a:ext uri="{FF2B5EF4-FFF2-40B4-BE49-F238E27FC236}">
                <a16:creationId xmlns:a16="http://schemas.microsoft.com/office/drawing/2014/main" id="{307CA52D-D6B3-8E07-9410-2833A1A40E73}"/>
              </a:ext>
            </a:extLst>
          </p:cNvPr>
          <p:cNvSpPr txBox="1">
            <a:spLocks noChangeArrowheads="1"/>
          </p:cNvSpPr>
          <p:nvPr/>
        </p:nvSpPr>
        <p:spPr bwMode="auto">
          <a:xfrm>
            <a:off x="7451962" y="4870768"/>
            <a:ext cx="39006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Terrains à bâtir</a:t>
            </a:r>
          </a:p>
        </p:txBody>
      </p:sp>
      <p:sp>
        <p:nvSpPr>
          <p:cNvPr id="40" name="ZoneTexte 19">
            <a:extLst>
              <a:ext uri="{FF2B5EF4-FFF2-40B4-BE49-F238E27FC236}">
                <a16:creationId xmlns:a16="http://schemas.microsoft.com/office/drawing/2014/main" id="{D79ACA41-84FB-E1A9-092A-F2D3572AD613}"/>
              </a:ext>
            </a:extLst>
          </p:cNvPr>
          <p:cNvSpPr txBox="1">
            <a:spLocks noChangeArrowheads="1"/>
          </p:cNvSpPr>
          <p:nvPr/>
        </p:nvSpPr>
        <p:spPr bwMode="auto">
          <a:xfrm>
            <a:off x="4151784" y="3330534"/>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mn-lt"/>
                <a:ea typeface="Cambria" panose="02040503050406030204" pitchFamily="18" charset="0"/>
                <a:cs typeface="Lucida Sans Unicode" panose="020B0602030504020204" pitchFamily="34" charset="0"/>
              </a:rPr>
              <a:t>+14%</a:t>
            </a:r>
          </a:p>
        </p:txBody>
      </p:sp>
      <p:sp>
        <p:nvSpPr>
          <p:cNvPr id="20" name="ZoneTexte 19">
            <a:extLst>
              <a:ext uri="{FF2B5EF4-FFF2-40B4-BE49-F238E27FC236}">
                <a16:creationId xmlns:a16="http://schemas.microsoft.com/office/drawing/2014/main" id="{A7476640-348D-E5B8-CA43-7F7EFA2A779D}"/>
              </a:ext>
            </a:extLst>
          </p:cNvPr>
          <p:cNvSpPr txBox="1">
            <a:spLocks noChangeArrowheads="1"/>
          </p:cNvSpPr>
          <p:nvPr/>
        </p:nvSpPr>
        <p:spPr bwMode="auto">
          <a:xfrm>
            <a:off x="2255305" y="4869160"/>
            <a:ext cx="39006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neufs</a:t>
            </a:r>
          </a:p>
        </p:txBody>
      </p:sp>
      <p:sp>
        <p:nvSpPr>
          <p:cNvPr id="24" name="Rectangle 23">
            <a:extLst>
              <a:ext uri="{FF2B5EF4-FFF2-40B4-BE49-F238E27FC236}">
                <a16:creationId xmlns:a16="http://schemas.microsoft.com/office/drawing/2014/main" id="{5ECC6BC7-187D-8078-F1D8-727172AD8D3D}"/>
              </a:ext>
            </a:extLst>
          </p:cNvPr>
          <p:cNvSpPr/>
          <p:nvPr/>
        </p:nvSpPr>
        <p:spPr>
          <a:xfrm>
            <a:off x="2361600" y="5298729"/>
            <a:ext cx="1476000" cy="540000"/>
          </a:xfrm>
          <a:prstGeom prst="rect">
            <a:avLst/>
          </a:prstGeom>
          <a:solidFill>
            <a:srgbClr val="FAC2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500"/>
              </a:lnSpc>
              <a:spcBef>
                <a:spcPts val="0"/>
              </a:spcBef>
              <a:spcAft>
                <a:spcPts val="0"/>
              </a:spcAft>
              <a:defRPr/>
            </a:pPr>
            <a:r>
              <a:rPr lang="fr-FR" sz="2400" b="1" dirty="0">
                <a:solidFill>
                  <a:srgbClr val="002060"/>
                </a:solidFill>
                <a:cs typeface="Lucida Sans Unicode" panose="020B0602030504020204" pitchFamily="34" charset="0"/>
              </a:rPr>
              <a:t>620</a:t>
            </a:r>
          </a:p>
        </p:txBody>
      </p:sp>
      <p:sp>
        <p:nvSpPr>
          <p:cNvPr id="27" name="ZoneTexte 19">
            <a:extLst>
              <a:ext uri="{FF2B5EF4-FFF2-40B4-BE49-F238E27FC236}">
                <a16:creationId xmlns:a16="http://schemas.microsoft.com/office/drawing/2014/main" id="{47374937-746F-E7FF-01E8-58987C0EF0B4}"/>
              </a:ext>
            </a:extLst>
          </p:cNvPr>
          <p:cNvSpPr txBox="1">
            <a:spLocks noChangeArrowheads="1"/>
          </p:cNvSpPr>
          <p:nvPr/>
        </p:nvSpPr>
        <p:spPr bwMode="auto">
          <a:xfrm>
            <a:off x="4150800" y="5327887"/>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mn-lt"/>
                <a:ea typeface="Cambria" panose="02040503050406030204" pitchFamily="18" charset="0"/>
                <a:cs typeface="Lucida Sans Unicode" panose="020B0602030504020204" pitchFamily="34" charset="0"/>
              </a:rPr>
              <a:t>+3,5%</a:t>
            </a:r>
          </a:p>
        </p:txBody>
      </p:sp>
      <p:sp>
        <p:nvSpPr>
          <p:cNvPr id="38" name="ZoneTexte 19">
            <a:extLst>
              <a:ext uri="{FF2B5EF4-FFF2-40B4-BE49-F238E27FC236}">
                <a16:creationId xmlns:a16="http://schemas.microsoft.com/office/drawing/2014/main" id="{3D4C0ABB-DF4B-E0F6-7FFE-05F505701C6D}"/>
              </a:ext>
            </a:extLst>
          </p:cNvPr>
          <p:cNvSpPr txBox="1">
            <a:spLocks noChangeArrowheads="1"/>
          </p:cNvSpPr>
          <p:nvPr/>
        </p:nvSpPr>
        <p:spPr bwMode="auto">
          <a:xfrm>
            <a:off x="9377570" y="3329968"/>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mn-lt"/>
                <a:ea typeface="Cambria" panose="02040503050406030204" pitchFamily="18" charset="0"/>
                <a:cs typeface="Lucida Sans Unicode" panose="020B0602030504020204" pitchFamily="34" charset="0"/>
              </a:rPr>
              <a:t>+12%</a:t>
            </a:r>
          </a:p>
        </p:txBody>
      </p:sp>
      <p:sp>
        <p:nvSpPr>
          <p:cNvPr id="48" name="Rectangle 47">
            <a:extLst>
              <a:ext uri="{FF2B5EF4-FFF2-40B4-BE49-F238E27FC236}">
                <a16:creationId xmlns:a16="http://schemas.microsoft.com/office/drawing/2014/main" id="{4705E056-231B-F1FF-ACDB-81C5DCA1CB1F}"/>
              </a:ext>
            </a:extLst>
          </p:cNvPr>
          <p:cNvSpPr/>
          <p:nvPr/>
        </p:nvSpPr>
        <p:spPr>
          <a:xfrm>
            <a:off x="7563600" y="5299168"/>
            <a:ext cx="1476000" cy="540000"/>
          </a:xfrm>
          <a:prstGeom prst="rect">
            <a:avLst/>
          </a:prstGeom>
          <a:solidFill>
            <a:srgbClr val="FAC2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500"/>
              </a:lnSpc>
              <a:spcBef>
                <a:spcPts val="0"/>
              </a:spcBef>
              <a:spcAft>
                <a:spcPts val="0"/>
              </a:spcAft>
              <a:defRPr/>
            </a:pPr>
            <a:r>
              <a:rPr lang="fr-FR" sz="2400" b="1" dirty="0">
                <a:solidFill>
                  <a:srgbClr val="002060"/>
                </a:solidFill>
                <a:cs typeface="Lucida Sans Unicode" panose="020B0602030504020204" pitchFamily="34" charset="0"/>
              </a:rPr>
              <a:t>1 200</a:t>
            </a:r>
          </a:p>
        </p:txBody>
      </p:sp>
      <p:sp>
        <p:nvSpPr>
          <p:cNvPr id="58" name="ZoneTexte 19">
            <a:extLst>
              <a:ext uri="{FF2B5EF4-FFF2-40B4-BE49-F238E27FC236}">
                <a16:creationId xmlns:a16="http://schemas.microsoft.com/office/drawing/2014/main" id="{DE39435A-5FAA-9EA9-BFAB-15B22A15E276}"/>
              </a:ext>
            </a:extLst>
          </p:cNvPr>
          <p:cNvSpPr txBox="1">
            <a:spLocks noChangeArrowheads="1"/>
          </p:cNvSpPr>
          <p:nvPr/>
        </p:nvSpPr>
        <p:spPr bwMode="auto">
          <a:xfrm>
            <a:off x="9377570" y="5327968"/>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mn-lt"/>
                <a:ea typeface="Cambria" panose="02040503050406030204" pitchFamily="18" charset="0"/>
                <a:cs typeface="Lucida Sans Unicode" panose="020B0602030504020204" pitchFamily="34" charset="0"/>
              </a:rPr>
              <a:t>-14%</a:t>
            </a:r>
          </a:p>
        </p:txBody>
      </p:sp>
      <p:sp>
        <p:nvSpPr>
          <p:cNvPr id="60" name="Rectangle 59">
            <a:extLst>
              <a:ext uri="{FF2B5EF4-FFF2-40B4-BE49-F238E27FC236}">
                <a16:creationId xmlns:a16="http://schemas.microsoft.com/office/drawing/2014/main" id="{64C66EF4-4872-EE94-B3E7-6B3325189A0F}"/>
              </a:ext>
            </a:extLst>
          </p:cNvPr>
          <p:cNvSpPr/>
          <p:nvPr/>
        </p:nvSpPr>
        <p:spPr>
          <a:xfrm rot="5400000">
            <a:off x="4520366" y="4435502"/>
            <a:ext cx="3196987" cy="45719"/>
          </a:xfrm>
          <a:prstGeom prst="rect">
            <a:avLst/>
          </a:prstGeom>
          <a:solidFill>
            <a:srgbClr val="FAC233"/>
          </a:solidFill>
          <a:ln>
            <a:solidFill>
              <a:srgbClr val="FAC2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2" name="Rectangle 1">
            <a:extLst>
              <a:ext uri="{FF2B5EF4-FFF2-40B4-BE49-F238E27FC236}">
                <a16:creationId xmlns:a16="http://schemas.microsoft.com/office/drawing/2014/main" id="{15D4A254-EDD6-1AFF-5D61-CE9E81AB57DC}"/>
              </a:ext>
            </a:extLst>
          </p:cNvPr>
          <p:cNvSpPr/>
          <p:nvPr/>
        </p:nvSpPr>
        <p:spPr>
          <a:xfrm rot="5400000">
            <a:off x="543628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 name="ZoneTexte 19">
            <a:extLst>
              <a:ext uri="{FF2B5EF4-FFF2-40B4-BE49-F238E27FC236}">
                <a16:creationId xmlns:a16="http://schemas.microsoft.com/office/drawing/2014/main" id="{0C689CD1-6319-CA83-5CFA-2193C68B4225}"/>
              </a:ext>
            </a:extLst>
          </p:cNvPr>
          <p:cNvSpPr txBox="1">
            <a:spLocks noChangeArrowheads="1"/>
          </p:cNvSpPr>
          <p:nvPr/>
        </p:nvSpPr>
        <p:spPr bwMode="auto">
          <a:xfrm>
            <a:off x="6408000" y="260648"/>
            <a:ext cx="5368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Hérault</a:t>
            </a:r>
          </a:p>
        </p:txBody>
      </p:sp>
      <p:sp>
        <p:nvSpPr>
          <p:cNvPr id="19" name="Rectangle 18">
            <a:extLst>
              <a:ext uri="{FF2B5EF4-FFF2-40B4-BE49-F238E27FC236}">
                <a16:creationId xmlns:a16="http://schemas.microsoft.com/office/drawing/2014/main" id="{75C2AFA1-5615-39C7-E8A0-5D42EB910262}"/>
              </a:ext>
            </a:extLst>
          </p:cNvPr>
          <p:cNvSpPr/>
          <p:nvPr/>
        </p:nvSpPr>
        <p:spPr>
          <a:xfrm>
            <a:off x="7562848" y="3301995"/>
            <a:ext cx="1476000" cy="540000"/>
          </a:xfrm>
          <a:prstGeom prst="rect">
            <a:avLst/>
          </a:prstGeom>
          <a:solidFill>
            <a:srgbClr val="FAC2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500"/>
              </a:lnSpc>
              <a:spcBef>
                <a:spcPts val="0"/>
              </a:spcBef>
              <a:spcAft>
                <a:spcPts val="0"/>
              </a:spcAft>
              <a:defRPr/>
            </a:pPr>
            <a:r>
              <a:rPr lang="fr-FR" sz="2400" b="1" dirty="0">
                <a:solidFill>
                  <a:srgbClr val="002060"/>
                </a:solidFill>
                <a:cs typeface="Lucida Sans Unicode" panose="020B0602030504020204" pitchFamily="34" charset="0"/>
              </a:rPr>
              <a:t>4 360</a:t>
            </a:r>
          </a:p>
        </p:txBody>
      </p:sp>
      <p:pic>
        <p:nvPicPr>
          <p:cNvPr id="52" name="Image 51" descr="Une image contenant logo, symbole, Police, Graphique&#10;&#10;Description générée automatiquement">
            <a:extLst>
              <a:ext uri="{FF2B5EF4-FFF2-40B4-BE49-F238E27FC236}">
                <a16:creationId xmlns:a16="http://schemas.microsoft.com/office/drawing/2014/main" id="{0CA286FA-8D82-32C6-37B7-CEA1AD0517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120" y="2926254"/>
            <a:ext cx="934858" cy="934858"/>
          </a:xfrm>
          <a:prstGeom prst="rect">
            <a:avLst/>
          </a:prstGeom>
          <a:effectLst>
            <a:outerShdw blurRad="50800" dist="38100" dir="8100000" algn="tr" rotWithShape="0">
              <a:prstClr val="black">
                <a:alpha val="40000"/>
              </a:prstClr>
            </a:outerShdw>
          </a:effectLst>
        </p:spPr>
      </p:pic>
      <p:pic>
        <p:nvPicPr>
          <p:cNvPr id="59" name="Image 58" descr="Une image contenant symbole, conception&#10;&#10;Description générée automatiquement">
            <a:extLst>
              <a:ext uri="{FF2B5EF4-FFF2-40B4-BE49-F238E27FC236}">
                <a16:creationId xmlns:a16="http://schemas.microsoft.com/office/drawing/2014/main" id="{FCD19E2B-4839-A641-57D4-4478F20284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1200" y="2924944"/>
            <a:ext cx="936000" cy="936000"/>
          </a:xfrm>
          <a:prstGeom prst="rect">
            <a:avLst/>
          </a:prstGeom>
          <a:effectLst>
            <a:outerShdw blurRad="50800" dist="38100" dir="8100000" algn="tr" rotWithShape="0">
              <a:prstClr val="black">
                <a:alpha val="40000"/>
              </a:prstClr>
            </a:outerShdw>
          </a:effectLst>
        </p:spPr>
      </p:pic>
      <p:pic>
        <p:nvPicPr>
          <p:cNvPr id="63" name="Image 62" descr="Une image contenant Police, logo, Graphique, Bleu électrique&#10;&#10;Description générée automatiquement">
            <a:extLst>
              <a:ext uri="{FF2B5EF4-FFF2-40B4-BE49-F238E27FC236}">
                <a16:creationId xmlns:a16="http://schemas.microsoft.com/office/drawing/2014/main" id="{902E3C44-4B56-6378-4CE2-65B7BAD8CA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6400" y="4917568"/>
            <a:ext cx="936000" cy="936000"/>
          </a:xfrm>
          <a:prstGeom prst="rect">
            <a:avLst/>
          </a:prstGeom>
          <a:effectLst>
            <a:outerShdw blurRad="50800" dist="38100" dir="8100000" algn="tr" rotWithShape="0">
              <a:prstClr val="black">
                <a:alpha val="40000"/>
              </a:prstClr>
            </a:outerShdw>
          </a:effectLst>
        </p:spPr>
      </p:pic>
      <p:pic>
        <p:nvPicPr>
          <p:cNvPr id="64" name="Image 63" descr="Une image contenant logo, Graphique, conception, symbole&#10;&#10;Description générée automatiquement">
            <a:extLst>
              <a:ext uri="{FF2B5EF4-FFF2-40B4-BE49-F238E27FC236}">
                <a16:creationId xmlns:a16="http://schemas.microsoft.com/office/drawing/2014/main" id="{E6E4E61A-AEB7-0DE1-73B8-40D0681BD9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41200" y="4917568"/>
            <a:ext cx="936000" cy="936000"/>
          </a:xfrm>
          <a:prstGeom prst="rect">
            <a:avLst/>
          </a:prstGeom>
          <a:effectLst>
            <a:outerShdw blurRad="50800" dist="38100" dir="8100000" algn="tr" rotWithShape="0">
              <a:prstClr val="black">
                <a:alpha val="40000"/>
              </a:prstClr>
            </a:outerShdw>
          </a:effectLst>
        </p:spPr>
      </p:pic>
      <p:sp>
        <p:nvSpPr>
          <p:cNvPr id="11" name="Flèche : droite 10">
            <a:extLst>
              <a:ext uri="{FF2B5EF4-FFF2-40B4-BE49-F238E27FC236}">
                <a16:creationId xmlns:a16="http://schemas.microsoft.com/office/drawing/2014/main" id="{A11DE998-CC48-76AD-8830-8392AD9CCDCC}"/>
              </a:ext>
            </a:extLst>
          </p:cNvPr>
          <p:cNvSpPr/>
          <p:nvPr/>
        </p:nvSpPr>
        <p:spPr>
          <a:xfrm rot="18806340">
            <a:off x="3891139" y="5467029"/>
            <a:ext cx="258545" cy="214527"/>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Flèche : droite 12">
            <a:extLst>
              <a:ext uri="{FF2B5EF4-FFF2-40B4-BE49-F238E27FC236}">
                <a16:creationId xmlns:a16="http://schemas.microsoft.com/office/drawing/2014/main" id="{1A168959-4FD5-4515-B5A8-527CB2DAF305}"/>
              </a:ext>
            </a:extLst>
          </p:cNvPr>
          <p:cNvSpPr/>
          <p:nvPr/>
        </p:nvSpPr>
        <p:spPr>
          <a:xfrm rot="19004770">
            <a:off x="3891139" y="3464112"/>
            <a:ext cx="258545" cy="214527"/>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Flèche : droite 14">
            <a:extLst>
              <a:ext uri="{FF2B5EF4-FFF2-40B4-BE49-F238E27FC236}">
                <a16:creationId xmlns:a16="http://schemas.microsoft.com/office/drawing/2014/main" id="{8F92EB61-BA15-40DA-3544-D59C106B1A44}"/>
              </a:ext>
            </a:extLst>
          </p:cNvPr>
          <p:cNvSpPr/>
          <p:nvPr/>
        </p:nvSpPr>
        <p:spPr>
          <a:xfrm rot="18917825">
            <a:off x="9128926" y="3465566"/>
            <a:ext cx="258545" cy="214527"/>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Flèche : droite 15">
            <a:extLst>
              <a:ext uri="{FF2B5EF4-FFF2-40B4-BE49-F238E27FC236}">
                <a16:creationId xmlns:a16="http://schemas.microsoft.com/office/drawing/2014/main" id="{B7C79D4B-1705-865D-ED9A-28716B4429CA}"/>
              </a:ext>
            </a:extLst>
          </p:cNvPr>
          <p:cNvSpPr/>
          <p:nvPr/>
        </p:nvSpPr>
        <p:spPr>
          <a:xfrm rot="2777399">
            <a:off x="9128925" y="5453770"/>
            <a:ext cx="258545" cy="21452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9">
            <a:extLst>
              <a:ext uri="{FF2B5EF4-FFF2-40B4-BE49-F238E27FC236}">
                <a16:creationId xmlns:a16="http://schemas.microsoft.com/office/drawing/2014/main" id="{58631B71-0CDF-3143-56EC-E05B2E0EE04D}"/>
              </a:ext>
            </a:extLst>
          </p:cNvPr>
          <p:cNvSpPr txBox="1">
            <a:spLocks noChangeArrowheads="1"/>
          </p:cNvSpPr>
          <p:nvPr/>
        </p:nvSpPr>
        <p:spPr bwMode="auto">
          <a:xfrm>
            <a:off x="913492" y="136116"/>
            <a:ext cx="424467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000" b="1" spc="-8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Zoom sur le 1</a:t>
            </a:r>
            <a:r>
              <a:rPr lang="fr-FR" altLang="fr-FR" sz="4000" b="1" spc="-80" baseline="300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er</a:t>
            </a:r>
            <a:r>
              <a:rPr lang="fr-FR" altLang="fr-FR" sz="4000" b="1" spc="-8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semestre 2025</a:t>
            </a:r>
            <a:endParaRPr lang="fr-FR" altLang="fr-FR" sz="40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5" name="Rectangle 4">
            <a:extLst>
              <a:ext uri="{FF2B5EF4-FFF2-40B4-BE49-F238E27FC236}">
                <a16:creationId xmlns:a16="http://schemas.microsoft.com/office/drawing/2014/main" id="{E4AC35F0-A338-4A8F-7970-091AC9F3BE4B}"/>
              </a:ext>
            </a:extLst>
          </p:cNvPr>
          <p:cNvSpPr/>
          <p:nvPr/>
        </p:nvSpPr>
        <p:spPr>
          <a:xfrm>
            <a:off x="1381348" y="1959129"/>
            <a:ext cx="9429303"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Volumes des ventes et évolutions sur 1 an</a:t>
            </a:r>
          </a:p>
        </p:txBody>
      </p:sp>
      <p:sp>
        <p:nvSpPr>
          <p:cNvPr id="6" name="Rectangle 5">
            <a:extLst>
              <a:ext uri="{FF2B5EF4-FFF2-40B4-BE49-F238E27FC236}">
                <a16:creationId xmlns:a16="http://schemas.microsoft.com/office/drawing/2014/main" id="{ED23BC32-F256-9235-CE01-A7A13EE155AA}"/>
              </a:ext>
            </a:extLst>
          </p:cNvPr>
          <p:cNvSpPr/>
          <p:nvPr/>
        </p:nvSpPr>
        <p:spPr>
          <a:xfrm>
            <a:off x="1361655" y="2472734"/>
            <a:ext cx="9504000" cy="25200"/>
          </a:xfrm>
          <a:prstGeom prst="rect">
            <a:avLst/>
          </a:prstGeom>
          <a:solidFill>
            <a:srgbClr val="FAC2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Tree>
    <p:extLst>
      <p:ext uri="{BB962C8B-B14F-4D97-AF65-F5344CB8AC3E}">
        <p14:creationId xmlns:p14="http://schemas.microsoft.com/office/powerpoint/2010/main" val="20322026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4C49818-3755-E992-7B22-1FB384F56209}"/>
              </a:ext>
            </a:extLst>
          </p:cNvPr>
          <p:cNvSpPr/>
          <p:nvPr/>
        </p:nvSpPr>
        <p:spPr>
          <a:xfrm>
            <a:off x="-1830" y="0"/>
            <a:ext cx="12204000" cy="1584000"/>
          </a:xfrm>
          <a:prstGeom prst="rect">
            <a:avLst/>
          </a:prstGeom>
          <a:solidFill>
            <a:schemeClr val="accent1">
              <a:lumMod val="40000"/>
              <a:lumOff val="60000"/>
            </a:schemeClr>
          </a:solidFill>
          <a:ln>
            <a:solidFill>
              <a:schemeClr val="accent1">
                <a:lumMod val="40000"/>
                <a:lumOff val="6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57</a:t>
            </a:fld>
            <a:endParaRPr lang="fr-FR" dirty="0"/>
          </a:p>
        </p:txBody>
      </p:sp>
      <p:sp>
        <p:nvSpPr>
          <p:cNvPr id="12" name="ZoneTexte 19">
            <a:extLst>
              <a:ext uri="{FF2B5EF4-FFF2-40B4-BE49-F238E27FC236}">
                <a16:creationId xmlns:a16="http://schemas.microsoft.com/office/drawing/2014/main" id="{A4418215-B1AF-7FE4-A118-2661BB2365A5}"/>
              </a:ext>
            </a:extLst>
          </p:cNvPr>
          <p:cNvSpPr txBox="1">
            <a:spLocks noChangeArrowheads="1"/>
          </p:cNvSpPr>
          <p:nvPr/>
        </p:nvSpPr>
        <p:spPr bwMode="auto">
          <a:xfrm>
            <a:off x="913492" y="136116"/>
            <a:ext cx="424467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None/>
            </a:pPr>
            <a:r>
              <a:rPr lang="fr-FR" altLang="fr-FR" sz="4000" b="1" spc="-8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Zoom sur le 1</a:t>
            </a:r>
            <a:r>
              <a:rPr lang="fr-FR" altLang="fr-FR" sz="4000" b="1" spc="-80" baseline="300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er</a:t>
            </a:r>
            <a:r>
              <a:rPr lang="fr-FR" altLang="fr-FR" sz="4000" b="1" spc="-8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semestre 2025</a:t>
            </a:r>
            <a:endParaRPr lang="fr-FR" altLang="fr-FR" sz="40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endParaRPr>
          </a:p>
        </p:txBody>
      </p:sp>
      <p:sp>
        <p:nvSpPr>
          <p:cNvPr id="10" name="ZoneTexte 19">
            <a:extLst>
              <a:ext uri="{FF2B5EF4-FFF2-40B4-BE49-F238E27FC236}">
                <a16:creationId xmlns:a16="http://schemas.microsoft.com/office/drawing/2014/main" id="{B38A0943-52CA-E561-FC8C-8847FDD858C6}"/>
              </a:ext>
            </a:extLst>
          </p:cNvPr>
          <p:cNvSpPr txBox="1">
            <a:spLocks noChangeArrowheads="1"/>
          </p:cNvSpPr>
          <p:nvPr/>
        </p:nvSpPr>
        <p:spPr bwMode="auto">
          <a:xfrm>
            <a:off x="2268000" y="2871807"/>
            <a:ext cx="3900622"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p>
        </p:txBody>
      </p:sp>
      <p:sp>
        <p:nvSpPr>
          <p:cNvPr id="14" name="Rectangle 13">
            <a:extLst>
              <a:ext uri="{FF2B5EF4-FFF2-40B4-BE49-F238E27FC236}">
                <a16:creationId xmlns:a16="http://schemas.microsoft.com/office/drawing/2014/main" id="{FF77C7C9-C946-DE79-9BDF-70FE96EDAED6}"/>
              </a:ext>
            </a:extLst>
          </p:cNvPr>
          <p:cNvSpPr/>
          <p:nvPr/>
        </p:nvSpPr>
        <p:spPr>
          <a:xfrm>
            <a:off x="2361563" y="3301376"/>
            <a:ext cx="1476000" cy="540000"/>
          </a:xfrm>
          <a:prstGeom prst="rect">
            <a:avLst/>
          </a:prstGeom>
          <a:solidFill>
            <a:srgbClr val="FAC2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500"/>
              </a:lnSpc>
              <a:spcBef>
                <a:spcPts val="0"/>
              </a:spcBef>
              <a:spcAft>
                <a:spcPts val="0"/>
              </a:spcAft>
              <a:defRPr/>
            </a:pPr>
            <a:r>
              <a:rPr lang="fr-FR" sz="2400" b="1" dirty="0">
                <a:solidFill>
                  <a:srgbClr val="002060"/>
                </a:solidFill>
                <a:cs typeface="Lucida Sans Unicode" panose="020B0602030504020204" pitchFamily="34" charset="0"/>
              </a:rPr>
              <a:t>3 330 €</a:t>
            </a:r>
          </a:p>
        </p:txBody>
      </p:sp>
      <p:sp>
        <p:nvSpPr>
          <p:cNvPr id="21" name="ZoneTexte 19">
            <a:extLst>
              <a:ext uri="{FF2B5EF4-FFF2-40B4-BE49-F238E27FC236}">
                <a16:creationId xmlns:a16="http://schemas.microsoft.com/office/drawing/2014/main" id="{BAFD3027-0201-0DB8-3819-91D08271F17B}"/>
              </a:ext>
            </a:extLst>
          </p:cNvPr>
          <p:cNvSpPr txBox="1">
            <a:spLocks noChangeArrowheads="1"/>
          </p:cNvSpPr>
          <p:nvPr/>
        </p:nvSpPr>
        <p:spPr bwMode="auto">
          <a:xfrm>
            <a:off x="7451962" y="2859869"/>
            <a:ext cx="39006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p>
        </p:txBody>
      </p:sp>
      <p:sp>
        <p:nvSpPr>
          <p:cNvPr id="30" name="ZoneTexte 19">
            <a:extLst>
              <a:ext uri="{FF2B5EF4-FFF2-40B4-BE49-F238E27FC236}">
                <a16:creationId xmlns:a16="http://schemas.microsoft.com/office/drawing/2014/main" id="{307CA52D-D6B3-8E07-9410-2833A1A40E73}"/>
              </a:ext>
            </a:extLst>
          </p:cNvPr>
          <p:cNvSpPr txBox="1">
            <a:spLocks noChangeArrowheads="1"/>
          </p:cNvSpPr>
          <p:nvPr/>
        </p:nvSpPr>
        <p:spPr bwMode="auto">
          <a:xfrm>
            <a:off x="7451962" y="4870768"/>
            <a:ext cx="39006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Terrains à bâtir</a:t>
            </a:r>
          </a:p>
        </p:txBody>
      </p:sp>
      <p:sp>
        <p:nvSpPr>
          <p:cNvPr id="40" name="ZoneTexte 19">
            <a:extLst>
              <a:ext uri="{FF2B5EF4-FFF2-40B4-BE49-F238E27FC236}">
                <a16:creationId xmlns:a16="http://schemas.microsoft.com/office/drawing/2014/main" id="{D79ACA41-84FB-E1A9-092A-F2D3572AD613}"/>
              </a:ext>
            </a:extLst>
          </p:cNvPr>
          <p:cNvSpPr txBox="1">
            <a:spLocks noChangeArrowheads="1"/>
          </p:cNvSpPr>
          <p:nvPr/>
        </p:nvSpPr>
        <p:spPr bwMode="auto">
          <a:xfrm>
            <a:off x="4151784" y="3330534"/>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mn-lt"/>
                <a:ea typeface="Cambria" panose="02040503050406030204" pitchFamily="18" charset="0"/>
                <a:cs typeface="Lucida Sans Unicode" panose="020B0602030504020204" pitchFamily="34" charset="0"/>
              </a:rPr>
              <a:t>+0,0%</a:t>
            </a:r>
          </a:p>
        </p:txBody>
      </p:sp>
      <p:sp>
        <p:nvSpPr>
          <p:cNvPr id="20" name="ZoneTexte 19">
            <a:extLst>
              <a:ext uri="{FF2B5EF4-FFF2-40B4-BE49-F238E27FC236}">
                <a16:creationId xmlns:a16="http://schemas.microsoft.com/office/drawing/2014/main" id="{A7476640-348D-E5B8-CA43-7F7EFA2A779D}"/>
              </a:ext>
            </a:extLst>
          </p:cNvPr>
          <p:cNvSpPr txBox="1">
            <a:spLocks noChangeArrowheads="1"/>
          </p:cNvSpPr>
          <p:nvPr/>
        </p:nvSpPr>
        <p:spPr bwMode="auto">
          <a:xfrm>
            <a:off x="2255305" y="4869160"/>
            <a:ext cx="39006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Appartements neufs</a:t>
            </a:r>
          </a:p>
        </p:txBody>
      </p:sp>
      <p:sp>
        <p:nvSpPr>
          <p:cNvPr id="24" name="Rectangle 23">
            <a:extLst>
              <a:ext uri="{FF2B5EF4-FFF2-40B4-BE49-F238E27FC236}">
                <a16:creationId xmlns:a16="http://schemas.microsoft.com/office/drawing/2014/main" id="{5ECC6BC7-187D-8078-F1D8-727172AD8D3D}"/>
              </a:ext>
            </a:extLst>
          </p:cNvPr>
          <p:cNvSpPr/>
          <p:nvPr/>
        </p:nvSpPr>
        <p:spPr>
          <a:xfrm>
            <a:off x="2361600" y="5298729"/>
            <a:ext cx="1476000" cy="540000"/>
          </a:xfrm>
          <a:prstGeom prst="rect">
            <a:avLst/>
          </a:prstGeom>
          <a:solidFill>
            <a:srgbClr val="FAC2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500"/>
              </a:lnSpc>
              <a:spcBef>
                <a:spcPts val="0"/>
              </a:spcBef>
              <a:spcAft>
                <a:spcPts val="0"/>
              </a:spcAft>
              <a:defRPr/>
            </a:pPr>
            <a:r>
              <a:rPr lang="fr-FR" sz="2400" b="1" dirty="0">
                <a:solidFill>
                  <a:srgbClr val="002060"/>
                </a:solidFill>
                <a:cs typeface="Lucida Sans Unicode" panose="020B0602030504020204" pitchFamily="34" charset="0"/>
              </a:rPr>
              <a:t>4 790 €</a:t>
            </a:r>
          </a:p>
        </p:txBody>
      </p:sp>
      <p:sp>
        <p:nvSpPr>
          <p:cNvPr id="27" name="ZoneTexte 19">
            <a:extLst>
              <a:ext uri="{FF2B5EF4-FFF2-40B4-BE49-F238E27FC236}">
                <a16:creationId xmlns:a16="http://schemas.microsoft.com/office/drawing/2014/main" id="{47374937-746F-E7FF-01E8-58987C0EF0B4}"/>
              </a:ext>
            </a:extLst>
          </p:cNvPr>
          <p:cNvSpPr txBox="1">
            <a:spLocks noChangeArrowheads="1"/>
          </p:cNvSpPr>
          <p:nvPr/>
        </p:nvSpPr>
        <p:spPr bwMode="auto">
          <a:xfrm>
            <a:off x="4150800" y="5327887"/>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mn-lt"/>
                <a:ea typeface="Cambria" panose="02040503050406030204" pitchFamily="18" charset="0"/>
                <a:cs typeface="Lucida Sans Unicode" panose="020B0602030504020204" pitchFamily="34" charset="0"/>
              </a:rPr>
              <a:t>+7,1%</a:t>
            </a:r>
          </a:p>
        </p:txBody>
      </p:sp>
      <p:sp>
        <p:nvSpPr>
          <p:cNvPr id="34" name="Flèche : droite 33">
            <a:extLst>
              <a:ext uri="{FF2B5EF4-FFF2-40B4-BE49-F238E27FC236}">
                <a16:creationId xmlns:a16="http://schemas.microsoft.com/office/drawing/2014/main" id="{88E2EC61-E9C3-1A98-5E45-72AA9BFA87B9}"/>
              </a:ext>
            </a:extLst>
          </p:cNvPr>
          <p:cNvSpPr/>
          <p:nvPr/>
        </p:nvSpPr>
        <p:spPr>
          <a:xfrm rot="19012592">
            <a:off x="3914940" y="5427376"/>
            <a:ext cx="258545" cy="214527"/>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ZoneTexte 19">
            <a:extLst>
              <a:ext uri="{FF2B5EF4-FFF2-40B4-BE49-F238E27FC236}">
                <a16:creationId xmlns:a16="http://schemas.microsoft.com/office/drawing/2014/main" id="{3D4C0ABB-DF4B-E0F6-7FFE-05F505701C6D}"/>
              </a:ext>
            </a:extLst>
          </p:cNvPr>
          <p:cNvSpPr txBox="1">
            <a:spLocks noChangeArrowheads="1"/>
          </p:cNvSpPr>
          <p:nvPr/>
        </p:nvSpPr>
        <p:spPr bwMode="auto">
          <a:xfrm>
            <a:off x="9368426" y="3329968"/>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mn-lt"/>
                <a:ea typeface="Cambria" panose="02040503050406030204" pitchFamily="18" charset="0"/>
                <a:cs typeface="Lucida Sans Unicode" panose="020B0602030504020204" pitchFamily="34" charset="0"/>
              </a:rPr>
              <a:t>+3,4%</a:t>
            </a:r>
          </a:p>
        </p:txBody>
      </p:sp>
      <p:sp>
        <p:nvSpPr>
          <p:cNvPr id="48" name="Rectangle 47">
            <a:extLst>
              <a:ext uri="{FF2B5EF4-FFF2-40B4-BE49-F238E27FC236}">
                <a16:creationId xmlns:a16="http://schemas.microsoft.com/office/drawing/2014/main" id="{4705E056-231B-F1FF-ACDB-81C5DCA1CB1F}"/>
              </a:ext>
            </a:extLst>
          </p:cNvPr>
          <p:cNvSpPr/>
          <p:nvPr/>
        </p:nvSpPr>
        <p:spPr>
          <a:xfrm>
            <a:off x="7563600" y="5299168"/>
            <a:ext cx="1476000" cy="540000"/>
          </a:xfrm>
          <a:prstGeom prst="rect">
            <a:avLst/>
          </a:prstGeom>
          <a:solidFill>
            <a:srgbClr val="FAC2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2500"/>
              </a:lnSpc>
              <a:spcBef>
                <a:spcPts val="0"/>
              </a:spcBef>
              <a:spcAft>
                <a:spcPts val="0"/>
              </a:spcAft>
              <a:defRPr/>
            </a:pPr>
            <a:r>
              <a:rPr lang="fr-FR" sz="2400" b="1" dirty="0">
                <a:solidFill>
                  <a:srgbClr val="002060"/>
                </a:solidFill>
                <a:cs typeface="Lucida Sans Unicode" panose="020B0602030504020204" pitchFamily="34" charset="0"/>
              </a:rPr>
              <a:t>116 900 €</a:t>
            </a:r>
          </a:p>
        </p:txBody>
      </p:sp>
      <p:sp>
        <p:nvSpPr>
          <p:cNvPr id="58" name="ZoneTexte 19">
            <a:extLst>
              <a:ext uri="{FF2B5EF4-FFF2-40B4-BE49-F238E27FC236}">
                <a16:creationId xmlns:a16="http://schemas.microsoft.com/office/drawing/2014/main" id="{DE39435A-5FAA-9EA9-BFAB-15B22A15E276}"/>
              </a:ext>
            </a:extLst>
          </p:cNvPr>
          <p:cNvSpPr txBox="1">
            <a:spLocks noChangeArrowheads="1"/>
          </p:cNvSpPr>
          <p:nvPr/>
        </p:nvSpPr>
        <p:spPr bwMode="auto">
          <a:xfrm>
            <a:off x="9385843" y="5337896"/>
            <a:ext cx="1525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sz="2400" b="1" dirty="0">
                <a:solidFill>
                  <a:srgbClr val="002060"/>
                </a:solidFill>
                <a:latin typeface="+mn-lt"/>
                <a:ea typeface="Cambria" panose="02040503050406030204" pitchFamily="18" charset="0"/>
                <a:cs typeface="Lucida Sans Unicode" panose="020B0602030504020204" pitchFamily="34" charset="0"/>
              </a:rPr>
              <a:t>-5,4%</a:t>
            </a:r>
          </a:p>
        </p:txBody>
      </p:sp>
      <p:sp>
        <p:nvSpPr>
          <p:cNvPr id="2" name="Rectangle 1">
            <a:extLst>
              <a:ext uri="{FF2B5EF4-FFF2-40B4-BE49-F238E27FC236}">
                <a16:creationId xmlns:a16="http://schemas.microsoft.com/office/drawing/2014/main" id="{15D4A254-EDD6-1AFF-5D61-CE9E81AB57DC}"/>
              </a:ext>
            </a:extLst>
          </p:cNvPr>
          <p:cNvSpPr/>
          <p:nvPr/>
        </p:nvSpPr>
        <p:spPr>
          <a:xfrm rot="5400000">
            <a:off x="5436285" y="757772"/>
            <a:ext cx="1332000" cy="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 name="ZoneTexte 19">
            <a:extLst>
              <a:ext uri="{FF2B5EF4-FFF2-40B4-BE49-F238E27FC236}">
                <a16:creationId xmlns:a16="http://schemas.microsoft.com/office/drawing/2014/main" id="{0C689CD1-6319-CA83-5CFA-2193C68B4225}"/>
              </a:ext>
            </a:extLst>
          </p:cNvPr>
          <p:cNvSpPr txBox="1">
            <a:spLocks noChangeArrowheads="1"/>
          </p:cNvSpPr>
          <p:nvPr/>
        </p:nvSpPr>
        <p:spPr bwMode="auto">
          <a:xfrm>
            <a:off x="6408000" y="260648"/>
            <a:ext cx="5368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fr-FR" altLang="fr-FR"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Hérault</a:t>
            </a:r>
          </a:p>
        </p:txBody>
      </p:sp>
      <p:sp>
        <p:nvSpPr>
          <p:cNvPr id="19" name="Rectangle 18">
            <a:extLst>
              <a:ext uri="{FF2B5EF4-FFF2-40B4-BE49-F238E27FC236}">
                <a16:creationId xmlns:a16="http://schemas.microsoft.com/office/drawing/2014/main" id="{75C2AFA1-5615-39C7-E8A0-5D42EB910262}"/>
              </a:ext>
            </a:extLst>
          </p:cNvPr>
          <p:cNvSpPr/>
          <p:nvPr/>
        </p:nvSpPr>
        <p:spPr>
          <a:xfrm>
            <a:off x="7562848" y="3301995"/>
            <a:ext cx="1476000" cy="540000"/>
          </a:xfrm>
          <a:prstGeom prst="rect">
            <a:avLst/>
          </a:prstGeom>
          <a:solidFill>
            <a:srgbClr val="FAC23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2500"/>
              </a:lnSpc>
              <a:spcBef>
                <a:spcPts val="0"/>
              </a:spcBef>
              <a:spcAft>
                <a:spcPts val="0"/>
              </a:spcAft>
              <a:defRPr/>
            </a:pPr>
            <a:r>
              <a:rPr lang="fr-FR" sz="2400" b="1" dirty="0">
                <a:solidFill>
                  <a:srgbClr val="002060"/>
                </a:solidFill>
                <a:cs typeface="Lucida Sans Unicode" panose="020B0602030504020204" pitchFamily="34" charset="0"/>
              </a:rPr>
              <a:t>258 500 €</a:t>
            </a:r>
          </a:p>
        </p:txBody>
      </p:sp>
      <p:pic>
        <p:nvPicPr>
          <p:cNvPr id="52" name="Image 51" descr="Une image contenant logo, symbole, Police, Graphique&#10;&#10;Description générée automatiquement">
            <a:extLst>
              <a:ext uri="{FF2B5EF4-FFF2-40B4-BE49-F238E27FC236}">
                <a16:creationId xmlns:a16="http://schemas.microsoft.com/office/drawing/2014/main" id="{0CA286FA-8D82-32C6-37B7-CEA1AD0517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120" y="2926254"/>
            <a:ext cx="934858" cy="934858"/>
          </a:xfrm>
          <a:prstGeom prst="rect">
            <a:avLst/>
          </a:prstGeom>
          <a:effectLst>
            <a:outerShdw blurRad="50800" dist="38100" dir="8100000" algn="tr" rotWithShape="0">
              <a:prstClr val="black">
                <a:alpha val="40000"/>
              </a:prstClr>
            </a:outerShdw>
          </a:effectLst>
        </p:spPr>
      </p:pic>
      <p:pic>
        <p:nvPicPr>
          <p:cNvPr id="59" name="Image 58" descr="Une image contenant symbole, conception&#10;&#10;Description générée automatiquement">
            <a:extLst>
              <a:ext uri="{FF2B5EF4-FFF2-40B4-BE49-F238E27FC236}">
                <a16:creationId xmlns:a16="http://schemas.microsoft.com/office/drawing/2014/main" id="{FCD19E2B-4839-A641-57D4-4478F20284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1200" y="2924944"/>
            <a:ext cx="936000" cy="936000"/>
          </a:xfrm>
          <a:prstGeom prst="rect">
            <a:avLst/>
          </a:prstGeom>
          <a:effectLst>
            <a:outerShdw blurRad="50800" dist="38100" dir="8100000" algn="tr" rotWithShape="0">
              <a:prstClr val="black">
                <a:alpha val="40000"/>
              </a:prstClr>
            </a:outerShdw>
          </a:effectLst>
        </p:spPr>
      </p:pic>
      <p:pic>
        <p:nvPicPr>
          <p:cNvPr id="63" name="Image 62" descr="Une image contenant Police, logo, Graphique, Bleu électrique&#10;&#10;Description générée automatiquement">
            <a:extLst>
              <a:ext uri="{FF2B5EF4-FFF2-40B4-BE49-F238E27FC236}">
                <a16:creationId xmlns:a16="http://schemas.microsoft.com/office/drawing/2014/main" id="{902E3C44-4B56-6378-4CE2-65B7BAD8CA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6400" y="4917568"/>
            <a:ext cx="936000" cy="936000"/>
          </a:xfrm>
          <a:prstGeom prst="rect">
            <a:avLst/>
          </a:prstGeom>
          <a:effectLst>
            <a:outerShdw blurRad="50800" dist="38100" dir="8100000" algn="tr" rotWithShape="0">
              <a:prstClr val="black">
                <a:alpha val="40000"/>
              </a:prstClr>
            </a:outerShdw>
          </a:effectLst>
        </p:spPr>
      </p:pic>
      <p:pic>
        <p:nvPicPr>
          <p:cNvPr id="64" name="Image 63" descr="Une image contenant logo, Graphique, conception, symbole&#10;&#10;Description générée automatiquement">
            <a:extLst>
              <a:ext uri="{FF2B5EF4-FFF2-40B4-BE49-F238E27FC236}">
                <a16:creationId xmlns:a16="http://schemas.microsoft.com/office/drawing/2014/main" id="{E6E4E61A-AEB7-0DE1-73B8-40D0681BD9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41200" y="4917568"/>
            <a:ext cx="936000" cy="936000"/>
          </a:xfrm>
          <a:prstGeom prst="rect">
            <a:avLst/>
          </a:prstGeom>
          <a:effectLst>
            <a:outerShdw blurRad="50800" dist="38100" dir="8100000" algn="tr" rotWithShape="0">
              <a:prstClr val="black">
                <a:alpha val="40000"/>
              </a:prstClr>
            </a:outerShdw>
          </a:effectLst>
        </p:spPr>
      </p:pic>
      <p:sp>
        <p:nvSpPr>
          <p:cNvPr id="5" name="Rectangle 4">
            <a:extLst>
              <a:ext uri="{FF2B5EF4-FFF2-40B4-BE49-F238E27FC236}">
                <a16:creationId xmlns:a16="http://schemas.microsoft.com/office/drawing/2014/main" id="{8EDA1496-9CCA-713B-7BC1-D179FEE6CE62}"/>
              </a:ext>
            </a:extLst>
          </p:cNvPr>
          <p:cNvSpPr/>
          <p:nvPr/>
        </p:nvSpPr>
        <p:spPr>
          <a:xfrm>
            <a:off x="1381348" y="1959129"/>
            <a:ext cx="9429303" cy="39248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Prix médians et évolutions sur 1 an</a:t>
            </a:r>
          </a:p>
        </p:txBody>
      </p:sp>
      <p:sp>
        <p:nvSpPr>
          <p:cNvPr id="7" name="Rectangle 6">
            <a:extLst>
              <a:ext uri="{FF2B5EF4-FFF2-40B4-BE49-F238E27FC236}">
                <a16:creationId xmlns:a16="http://schemas.microsoft.com/office/drawing/2014/main" id="{BC1FBCDD-ECD5-6165-008D-96A302361186}"/>
              </a:ext>
            </a:extLst>
          </p:cNvPr>
          <p:cNvSpPr/>
          <p:nvPr/>
        </p:nvSpPr>
        <p:spPr>
          <a:xfrm>
            <a:off x="1361655" y="2472734"/>
            <a:ext cx="9504000" cy="25200"/>
          </a:xfrm>
          <a:prstGeom prst="rect">
            <a:avLst/>
          </a:prstGeom>
          <a:solidFill>
            <a:srgbClr val="FAC2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540000" bIns="0" anchor="ctr" anchorCtr="0"/>
          <a:lstStyle/>
          <a:p>
            <a:pPr algn="ctr" fontAlgn="auto">
              <a:spcBef>
                <a:spcPts val="0"/>
              </a:spcBef>
              <a:spcAft>
                <a:spcPts val="0"/>
              </a:spcAft>
              <a:defRPr/>
            </a:pPr>
            <a:endParaRPr lang="fr-FR" sz="2400" dirty="0">
              <a:solidFill>
                <a:srgbClr val="002060"/>
              </a:solidFill>
              <a:latin typeface="Lucida Sans Unicode" panose="020B0602030504020204" pitchFamily="34" charset="0"/>
              <a:cs typeface="Lucida Sans Unicode" panose="020B0602030504020204" pitchFamily="34" charset="0"/>
            </a:endParaRPr>
          </a:p>
        </p:txBody>
      </p:sp>
      <p:sp>
        <p:nvSpPr>
          <p:cNvPr id="8" name="Rectangle 7">
            <a:extLst>
              <a:ext uri="{FF2B5EF4-FFF2-40B4-BE49-F238E27FC236}">
                <a16:creationId xmlns:a16="http://schemas.microsoft.com/office/drawing/2014/main" id="{E5C1D9F0-AABB-B21D-4D6F-D4B2C767C98F}"/>
              </a:ext>
            </a:extLst>
          </p:cNvPr>
          <p:cNvSpPr/>
          <p:nvPr/>
        </p:nvSpPr>
        <p:spPr>
          <a:xfrm rot="5400000">
            <a:off x="4520366" y="4435502"/>
            <a:ext cx="3196987" cy="45719"/>
          </a:xfrm>
          <a:prstGeom prst="rect">
            <a:avLst/>
          </a:prstGeom>
          <a:solidFill>
            <a:srgbClr val="FAC233"/>
          </a:solidFill>
          <a:ln>
            <a:solidFill>
              <a:srgbClr val="FAC2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11" name="Flèche : droite 10">
            <a:extLst>
              <a:ext uri="{FF2B5EF4-FFF2-40B4-BE49-F238E27FC236}">
                <a16:creationId xmlns:a16="http://schemas.microsoft.com/office/drawing/2014/main" id="{CCD8E70C-CDA4-0F55-8C0B-4E9F37E29769}"/>
              </a:ext>
            </a:extLst>
          </p:cNvPr>
          <p:cNvSpPr/>
          <p:nvPr/>
        </p:nvSpPr>
        <p:spPr>
          <a:xfrm>
            <a:off x="3891139" y="3464112"/>
            <a:ext cx="258545" cy="214527"/>
          </a:xfrm>
          <a:prstGeom prst="rightArrow">
            <a:avLst/>
          </a:prstGeom>
          <a:solidFill>
            <a:srgbClr val="A6A6A6"/>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Flèche : droite 14">
            <a:extLst>
              <a:ext uri="{FF2B5EF4-FFF2-40B4-BE49-F238E27FC236}">
                <a16:creationId xmlns:a16="http://schemas.microsoft.com/office/drawing/2014/main" id="{77BCEBC6-8EFB-EC5D-41BD-32D5276BD90F}"/>
              </a:ext>
            </a:extLst>
          </p:cNvPr>
          <p:cNvSpPr/>
          <p:nvPr/>
        </p:nvSpPr>
        <p:spPr>
          <a:xfrm rot="18961565">
            <a:off x="9127298" y="3461569"/>
            <a:ext cx="258545" cy="214527"/>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Flèche : droite 5">
            <a:extLst>
              <a:ext uri="{FF2B5EF4-FFF2-40B4-BE49-F238E27FC236}">
                <a16:creationId xmlns:a16="http://schemas.microsoft.com/office/drawing/2014/main" id="{4E202C47-B242-058A-78BE-A7C74E0584E8}"/>
              </a:ext>
            </a:extLst>
          </p:cNvPr>
          <p:cNvSpPr/>
          <p:nvPr/>
        </p:nvSpPr>
        <p:spPr>
          <a:xfrm rot="2777399">
            <a:off x="9128925" y="5453770"/>
            <a:ext cx="258545" cy="21452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5079540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2FCB1E-AE5F-2165-CA09-CCE45EDCA23E}"/>
              </a:ext>
            </a:extLst>
          </p:cNvPr>
          <p:cNvSpPr/>
          <p:nvPr/>
        </p:nvSpPr>
        <p:spPr>
          <a:xfrm>
            <a:off x="-9211" y="-1"/>
            <a:ext cx="768820" cy="6369039"/>
          </a:xfrm>
          <a:prstGeom prst="rect">
            <a:avLst/>
          </a:prstGeom>
          <a:solidFill>
            <a:schemeClr val="accent1">
              <a:lumMod val="40000"/>
              <a:lumOff val="60000"/>
            </a:schemeClr>
          </a:solidFill>
          <a:ln>
            <a:solidFill>
              <a:schemeClr val="accent1">
                <a:lumMod val="40000"/>
                <a:lumOff val="60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0" rIns="108000" bIns="180000" anchor="ctr" anchorCtr="0"/>
          <a:lstStyle/>
          <a:p>
            <a:pP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anciens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58</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angle 13">
            <a:extLst>
              <a:ext uri="{FF2B5EF4-FFF2-40B4-BE49-F238E27FC236}">
                <a16:creationId xmlns:a16="http://schemas.microsoft.com/office/drawing/2014/main" id="{A83FC2C6-D270-34D1-68B6-880203DF1BBE}"/>
              </a:ext>
            </a:extLst>
          </p:cNvPr>
          <p:cNvSpPr/>
          <p:nvPr/>
        </p:nvSpPr>
        <p:spPr>
          <a:xfrm>
            <a:off x="983432" y="332656"/>
            <a:ext cx="11017224" cy="392486"/>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Zoom sur les prix au m² médians par secteur sur le 1</a:t>
            </a:r>
            <a:r>
              <a:rPr lang="fr-FR" altLang="fr-FR" sz="2400" b="1" baseline="300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er</a:t>
            </a: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semestre 2025</a:t>
            </a:r>
          </a:p>
        </p:txBody>
      </p:sp>
      <p:sp>
        <p:nvSpPr>
          <p:cNvPr id="7" name="Rectangle 6">
            <a:extLst>
              <a:ext uri="{FF2B5EF4-FFF2-40B4-BE49-F238E27FC236}">
                <a16:creationId xmlns:a16="http://schemas.microsoft.com/office/drawing/2014/main" id="{C4FBC354-4612-1356-CA01-413F1894378D}"/>
              </a:ext>
            </a:extLst>
          </p:cNvPr>
          <p:cNvSpPr/>
          <p:nvPr/>
        </p:nvSpPr>
        <p:spPr>
          <a:xfrm>
            <a:off x="982799" y="1066830"/>
            <a:ext cx="2640355" cy="421827"/>
          </a:xfrm>
          <a:prstGeom prst="rect">
            <a:avLst/>
          </a:prstGeom>
          <a:solidFill>
            <a:srgbClr val="FAC23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pic>
        <p:nvPicPr>
          <p:cNvPr id="8" name="Image 7" descr="Une image contenant logo, symbole, Police, Graphique&#10;&#10;Description générée automatiquement">
            <a:extLst>
              <a:ext uri="{FF2B5EF4-FFF2-40B4-BE49-F238E27FC236}">
                <a16:creationId xmlns:a16="http://schemas.microsoft.com/office/drawing/2014/main" id="{8616D8F5-A42C-207A-A3BA-7E3B56C167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72" y="108928"/>
            <a:ext cx="839941" cy="839941"/>
          </a:xfrm>
          <a:prstGeom prst="rect">
            <a:avLst/>
          </a:prstGeom>
          <a:effectLst>
            <a:outerShdw blurRad="50800" dist="38100" dir="8100000" algn="tr" rotWithShape="0">
              <a:prstClr val="black">
                <a:alpha val="40000"/>
              </a:prstClr>
            </a:outerShdw>
          </a:effectLst>
        </p:spPr>
      </p:pic>
      <p:graphicFrame>
        <p:nvGraphicFramePr>
          <p:cNvPr id="3" name="Tableau 2">
            <a:extLst>
              <a:ext uri="{FF2B5EF4-FFF2-40B4-BE49-F238E27FC236}">
                <a16:creationId xmlns:a16="http://schemas.microsoft.com/office/drawing/2014/main" id="{FC82FB6F-4959-3059-A3F8-76E9D4BA670E}"/>
              </a:ext>
            </a:extLst>
          </p:cNvPr>
          <p:cNvGraphicFramePr>
            <a:graphicFrameLocks noGrp="1"/>
          </p:cNvGraphicFramePr>
          <p:nvPr>
            <p:extLst>
              <p:ext uri="{D42A27DB-BD31-4B8C-83A1-F6EECF244321}">
                <p14:modId xmlns:p14="http://schemas.microsoft.com/office/powerpoint/2010/main" val="2316010223"/>
              </p:ext>
            </p:extLst>
          </p:nvPr>
        </p:nvGraphicFramePr>
        <p:xfrm>
          <a:off x="1285045" y="1830345"/>
          <a:ext cx="10413998" cy="4314901"/>
        </p:xfrm>
        <a:graphic>
          <a:graphicData uri="http://schemas.openxmlformats.org/drawingml/2006/table">
            <a:tbl>
              <a:tblPr/>
              <a:tblGrid>
                <a:gridCol w="3756152">
                  <a:extLst>
                    <a:ext uri="{9D8B030D-6E8A-4147-A177-3AD203B41FA5}">
                      <a16:colId xmlns:a16="http://schemas.microsoft.com/office/drawing/2014/main" val="931263143"/>
                    </a:ext>
                  </a:extLst>
                </a:gridCol>
                <a:gridCol w="2219282">
                  <a:extLst>
                    <a:ext uri="{9D8B030D-6E8A-4147-A177-3AD203B41FA5}">
                      <a16:colId xmlns:a16="http://schemas.microsoft.com/office/drawing/2014/main" val="46435561"/>
                    </a:ext>
                  </a:extLst>
                </a:gridCol>
                <a:gridCol w="2219282">
                  <a:extLst>
                    <a:ext uri="{9D8B030D-6E8A-4147-A177-3AD203B41FA5}">
                      <a16:colId xmlns:a16="http://schemas.microsoft.com/office/drawing/2014/main" val="120647835"/>
                    </a:ext>
                  </a:extLst>
                </a:gridCol>
                <a:gridCol w="2219282">
                  <a:extLst>
                    <a:ext uri="{9D8B030D-6E8A-4147-A177-3AD203B41FA5}">
                      <a16:colId xmlns:a16="http://schemas.microsoft.com/office/drawing/2014/main" val="2017621337"/>
                    </a:ext>
                  </a:extLst>
                </a:gridCol>
              </a:tblGrid>
              <a:tr h="797693">
                <a:tc>
                  <a:txBody>
                    <a:bodyPr/>
                    <a:lstStyle/>
                    <a:p>
                      <a:pPr algn="l" rtl="0" fontAlgn="t">
                        <a:buNone/>
                      </a:pPr>
                      <a:r>
                        <a:rPr lang="fr-FR" sz="1600" b="1" i="0" u="none" strike="noStrike">
                          <a:solidFill>
                            <a:srgbClr val="002060"/>
                          </a:solidFill>
                          <a:effectLst/>
                          <a:latin typeface="Lucida Sans Unicode" panose="020B0602030504020204" pitchFamily="34" charset="0"/>
                        </a:rPr>
                        <a:t>Secteurs</a:t>
                      </a:r>
                    </a:p>
                  </a:txBody>
                  <a:tcPr marL="72000"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Prix au m²</a:t>
                      </a:r>
                    </a:p>
                    <a:p>
                      <a:pPr algn="ctr" rtl="0" fontAlgn="t">
                        <a:buNone/>
                      </a:pPr>
                      <a:r>
                        <a:rPr lang="fr-FR" sz="1600" b="1" i="0" u="none" strike="noStrike" dirty="0">
                          <a:solidFill>
                            <a:srgbClr val="002060"/>
                          </a:solidFill>
                          <a:effectLst/>
                          <a:latin typeface="Lucida Sans Unicode" panose="020B0602030504020204" pitchFamily="34" charset="0"/>
                        </a:rPr>
                        <a:t>médian</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Évolution</a:t>
                      </a:r>
                    </a:p>
                    <a:p>
                      <a:pPr algn="ctr" rtl="0" fontAlgn="t">
                        <a:buNone/>
                      </a:pPr>
                      <a:r>
                        <a:rPr lang="fr-FR" sz="1600" b="1" i="0" u="none" strike="noStrike" dirty="0">
                          <a:solidFill>
                            <a:srgbClr val="002060"/>
                          </a:solidFill>
                          <a:effectLst/>
                          <a:latin typeface="Lucida Sans Unicode" panose="020B0602030504020204" pitchFamily="34" charset="0"/>
                        </a:rPr>
                        <a:t>2025S1/</a:t>
                      </a:r>
                    </a:p>
                    <a:p>
                      <a:pPr algn="ctr" rtl="0" fontAlgn="t">
                        <a:buNone/>
                      </a:pPr>
                      <a:r>
                        <a:rPr lang="fr-FR" sz="1600" b="1" i="0" u="none" strike="noStrike" dirty="0">
                          <a:solidFill>
                            <a:srgbClr val="002060"/>
                          </a:solidFill>
                          <a:effectLst/>
                          <a:latin typeface="Lucida Sans Unicode" panose="020B0602030504020204" pitchFamily="34" charset="0"/>
                        </a:rPr>
                        <a:t>2024S1</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Évolution</a:t>
                      </a:r>
                    </a:p>
                    <a:p>
                      <a:pPr algn="ctr" rtl="0" fontAlgn="t">
                        <a:buNone/>
                      </a:pPr>
                      <a:r>
                        <a:rPr lang="fr-FR" sz="1600" b="1" i="0" u="none" strike="noStrike" dirty="0">
                          <a:solidFill>
                            <a:srgbClr val="002060"/>
                          </a:solidFill>
                          <a:effectLst/>
                          <a:latin typeface="Lucida Sans Unicode" panose="020B0602030504020204" pitchFamily="34" charset="0"/>
                        </a:rPr>
                        <a:t>2025S1/</a:t>
                      </a:r>
                    </a:p>
                    <a:p>
                      <a:pPr algn="ctr" rtl="0" fontAlgn="t">
                        <a:buNone/>
                      </a:pPr>
                      <a:r>
                        <a:rPr lang="fr-FR" sz="1600" b="1" i="0" u="none" strike="noStrike" dirty="0">
                          <a:solidFill>
                            <a:srgbClr val="002060"/>
                          </a:solidFill>
                          <a:effectLst/>
                          <a:latin typeface="Lucida Sans Unicode" panose="020B0602030504020204" pitchFamily="34" charset="0"/>
                        </a:rPr>
                        <a:t>2024S2</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3986311694"/>
                  </a:ext>
                </a:extLst>
              </a:tr>
              <a:tr h="437373">
                <a:tc>
                  <a:txBody>
                    <a:bodyPr/>
                    <a:lstStyle/>
                    <a:p>
                      <a:pPr algn="l" rtl="0" fontAlgn="b">
                        <a:buNone/>
                      </a:pPr>
                      <a:r>
                        <a:rPr lang="fr-FR" sz="1600" b="0" i="0" u="none" strike="noStrike">
                          <a:solidFill>
                            <a:srgbClr val="002060"/>
                          </a:solidFill>
                          <a:effectLst/>
                          <a:latin typeface="Lucida Sans Unicode" panose="020B0602030504020204" pitchFamily="34" charset="0"/>
                        </a:rPr>
                        <a:t>Littoral</a:t>
                      </a:r>
                    </a:p>
                  </a:txBody>
                  <a:tcPr marL="72000"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4 100 €</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-0,9%</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-3,2%</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extLst>
                  <a:ext uri="{0D108BD9-81ED-4DB2-BD59-A6C34878D82A}">
                    <a16:rowId xmlns:a16="http://schemas.microsoft.com/office/drawing/2014/main" val="2764408276"/>
                  </a:ext>
                </a:extLst>
              </a:tr>
              <a:tr h="437373">
                <a:tc>
                  <a:txBody>
                    <a:bodyPr/>
                    <a:lstStyle/>
                    <a:p>
                      <a:pPr algn="l" rtl="0" fontAlgn="b">
                        <a:buNone/>
                      </a:pPr>
                      <a:r>
                        <a:rPr lang="fr-FR" sz="1600" b="0" i="0" u="none" strike="noStrike">
                          <a:solidFill>
                            <a:srgbClr val="002060"/>
                          </a:solidFill>
                          <a:effectLst/>
                          <a:latin typeface="Lucida Sans Unicode" panose="020B0602030504020204" pitchFamily="34" charset="0"/>
                        </a:rPr>
                        <a:t>Pays Sétois</a:t>
                      </a:r>
                    </a:p>
                  </a:txBody>
                  <a:tcPr marL="72000"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3 540 €</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6,4%</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0,8%</a:t>
                      </a:r>
                    </a:p>
                  </a:txBody>
                  <a:tcPr marL="9525" marR="9525" marT="9525" marB="0" anchor="ctr">
                    <a:lnL>
                      <a:noFill/>
                    </a:lnL>
                    <a:lnR>
                      <a:noFill/>
                    </a:lnR>
                    <a:lnT>
                      <a:noFill/>
                    </a:lnT>
                    <a:lnB>
                      <a:noFill/>
                    </a:lnB>
                    <a:noFill/>
                  </a:tcPr>
                </a:tc>
                <a:extLst>
                  <a:ext uri="{0D108BD9-81ED-4DB2-BD59-A6C34878D82A}">
                    <a16:rowId xmlns:a16="http://schemas.microsoft.com/office/drawing/2014/main" val="3792934858"/>
                  </a:ext>
                </a:extLst>
              </a:tr>
              <a:tr h="437373">
                <a:tc>
                  <a:txBody>
                    <a:bodyPr/>
                    <a:lstStyle/>
                    <a:p>
                      <a:pPr algn="l" rtl="0" fontAlgn="b">
                        <a:buNone/>
                      </a:pPr>
                      <a:r>
                        <a:rPr lang="fr-FR" sz="1600" b="1" i="0" u="none" strike="noStrike">
                          <a:solidFill>
                            <a:srgbClr val="002060"/>
                          </a:solidFill>
                          <a:effectLst/>
                          <a:latin typeface="Lucida Sans Unicode" panose="020B0602030504020204" pitchFamily="34" charset="0"/>
                        </a:rPr>
                        <a:t>Hérault</a:t>
                      </a:r>
                    </a:p>
                  </a:txBody>
                  <a:tcPr marL="72000" marR="9525" marT="9525" marB="0" anchor="ctr">
                    <a:lnL>
                      <a:noFill/>
                    </a:lnL>
                    <a:lnR>
                      <a:noFill/>
                    </a:lnR>
                    <a:lnT>
                      <a:noFill/>
                    </a:lnT>
                    <a:lnB>
                      <a:noFill/>
                    </a:lnB>
                    <a:solidFill>
                      <a:srgbClr val="F3F6FA"/>
                    </a:solidFill>
                  </a:tcPr>
                </a:tc>
                <a:tc>
                  <a:txBody>
                    <a:bodyPr/>
                    <a:lstStyle/>
                    <a:p>
                      <a:pPr algn="ctr" rtl="0" fontAlgn="b">
                        <a:buNone/>
                      </a:pPr>
                      <a:r>
                        <a:rPr lang="fr-FR" sz="1600" b="1" i="0" u="none" strike="noStrike">
                          <a:solidFill>
                            <a:srgbClr val="002060"/>
                          </a:solidFill>
                          <a:effectLst/>
                          <a:latin typeface="Lucida Sans Unicode" panose="020B0602030504020204" pitchFamily="34" charset="0"/>
                        </a:rPr>
                        <a:t>3 330 €</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1" i="0" u="none" strike="noStrike">
                          <a:solidFill>
                            <a:srgbClr val="002060"/>
                          </a:solidFill>
                          <a:effectLst/>
                          <a:latin typeface="Lucida Sans Unicode" panose="020B0602030504020204" pitchFamily="34" charset="0"/>
                        </a:rPr>
                        <a:t>0,0%</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1" i="0" u="none" strike="noStrike">
                          <a:solidFill>
                            <a:srgbClr val="002060"/>
                          </a:solidFill>
                          <a:effectLst/>
                          <a:latin typeface="Lucida Sans Unicode" panose="020B0602030504020204" pitchFamily="34" charset="0"/>
                        </a:rPr>
                        <a:t>0,0%</a:t>
                      </a:r>
                    </a:p>
                  </a:txBody>
                  <a:tcPr marL="9525" marR="9525" marT="9525" marB="0" anchor="ctr">
                    <a:lnL>
                      <a:noFill/>
                    </a:lnL>
                    <a:lnR>
                      <a:noFill/>
                    </a:lnR>
                    <a:lnT>
                      <a:noFill/>
                    </a:lnT>
                    <a:lnB>
                      <a:noFill/>
                    </a:lnB>
                    <a:solidFill>
                      <a:srgbClr val="F3F6FA"/>
                    </a:solidFill>
                  </a:tcPr>
                </a:tc>
                <a:extLst>
                  <a:ext uri="{0D108BD9-81ED-4DB2-BD59-A6C34878D82A}">
                    <a16:rowId xmlns:a16="http://schemas.microsoft.com/office/drawing/2014/main" val="2770415473"/>
                  </a:ext>
                </a:extLst>
              </a:tr>
              <a:tr h="437373">
                <a:tc>
                  <a:txBody>
                    <a:bodyPr/>
                    <a:lstStyle/>
                    <a:p>
                      <a:pPr algn="l" rtl="0" fontAlgn="b">
                        <a:buNone/>
                      </a:pPr>
                      <a:r>
                        <a:rPr lang="fr-FR" sz="1600" b="0" i="0" u="none" strike="noStrike">
                          <a:solidFill>
                            <a:srgbClr val="002060"/>
                          </a:solidFill>
                          <a:effectLst/>
                          <a:latin typeface="Lucida Sans Unicode" panose="020B0602030504020204" pitchFamily="34" charset="0"/>
                        </a:rPr>
                        <a:t>Périphérie Montpelliéraine</a:t>
                      </a:r>
                    </a:p>
                  </a:txBody>
                  <a:tcPr marL="72000"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3 330 €</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-0,4%</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2,3%</a:t>
                      </a:r>
                    </a:p>
                  </a:txBody>
                  <a:tcPr marL="9525" marR="9525" marT="9525" marB="0" anchor="ctr">
                    <a:lnL>
                      <a:noFill/>
                    </a:lnL>
                    <a:lnR>
                      <a:noFill/>
                    </a:lnR>
                    <a:lnT>
                      <a:noFill/>
                    </a:lnT>
                    <a:lnB>
                      <a:noFill/>
                    </a:lnB>
                    <a:noFill/>
                  </a:tcPr>
                </a:tc>
                <a:extLst>
                  <a:ext uri="{0D108BD9-81ED-4DB2-BD59-A6C34878D82A}">
                    <a16:rowId xmlns:a16="http://schemas.microsoft.com/office/drawing/2014/main" val="1452276357"/>
                  </a:ext>
                </a:extLst>
              </a:tr>
              <a:tr h="437373">
                <a:tc>
                  <a:txBody>
                    <a:bodyPr/>
                    <a:lstStyle/>
                    <a:p>
                      <a:pPr algn="l" rtl="0" fontAlgn="b">
                        <a:buNone/>
                      </a:pPr>
                      <a:r>
                        <a:rPr lang="fr-FR" sz="1600" b="0" i="0" u="none" strike="noStrike">
                          <a:solidFill>
                            <a:srgbClr val="002060"/>
                          </a:solidFill>
                          <a:effectLst/>
                          <a:latin typeface="Lucida Sans Unicode" panose="020B0602030504020204" pitchFamily="34" charset="0"/>
                        </a:rPr>
                        <a:t>Montpellier</a:t>
                      </a:r>
                    </a:p>
                  </a:txBody>
                  <a:tcPr marL="72000"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3 250 €</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0,4%</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-0,5%</a:t>
                      </a:r>
                    </a:p>
                  </a:txBody>
                  <a:tcPr marL="9525" marR="9525" marT="9525" marB="0" anchor="ctr">
                    <a:lnL>
                      <a:noFill/>
                    </a:lnL>
                    <a:lnR>
                      <a:noFill/>
                    </a:lnR>
                    <a:lnT>
                      <a:noFill/>
                    </a:lnT>
                    <a:lnB>
                      <a:noFill/>
                    </a:lnB>
                    <a:solidFill>
                      <a:srgbClr val="F3F6FA"/>
                    </a:solidFill>
                  </a:tcPr>
                </a:tc>
                <a:extLst>
                  <a:ext uri="{0D108BD9-81ED-4DB2-BD59-A6C34878D82A}">
                    <a16:rowId xmlns:a16="http://schemas.microsoft.com/office/drawing/2014/main" val="3392888714"/>
                  </a:ext>
                </a:extLst>
              </a:tr>
              <a:tr h="437373">
                <a:tc>
                  <a:txBody>
                    <a:bodyPr/>
                    <a:lstStyle/>
                    <a:p>
                      <a:pPr algn="l" rtl="0" fontAlgn="b">
                        <a:buNone/>
                      </a:pPr>
                      <a:r>
                        <a:rPr lang="fr-FR" sz="1600" b="0" i="0" u="none" strike="noStrike">
                          <a:solidFill>
                            <a:srgbClr val="002060"/>
                          </a:solidFill>
                          <a:effectLst/>
                          <a:latin typeface="Lucida Sans Unicode" panose="020B0602030504020204" pitchFamily="34" charset="0"/>
                        </a:rPr>
                        <a:t>Pays Biterrois</a:t>
                      </a:r>
                    </a:p>
                  </a:txBody>
                  <a:tcPr marL="72000"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2 170 €</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-5,1%</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0,9%</a:t>
                      </a:r>
                    </a:p>
                  </a:txBody>
                  <a:tcPr marL="9525" marR="9525" marT="9525" marB="0" anchor="ctr">
                    <a:lnL>
                      <a:noFill/>
                    </a:lnL>
                    <a:lnR>
                      <a:noFill/>
                    </a:lnR>
                    <a:lnT>
                      <a:noFill/>
                    </a:lnT>
                    <a:lnB>
                      <a:noFill/>
                    </a:lnB>
                    <a:noFill/>
                  </a:tcPr>
                </a:tc>
                <a:extLst>
                  <a:ext uri="{0D108BD9-81ED-4DB2-BD59-A6C34878D82A}">
                    <a16:rowId xmlns:a16="http://schemas.microsoft.com/office/drawing/2014/main" val="2371420834"/>
                  </a:ext>
                </a:extLst>
              </a:tr>
              <a:tr h="437373">
                <a:tc>
                  <a:txBody>
                    <a:bodyPr/>
                    <a:lstStyle/>
                    <a:p>
                      <a:pPr algn="l" rtl="0" fontAlgn="b">
                        <a:buNone/>
                      </a:pPr>
                      <a:r>
                        <a:rPr lang="fr-FR" sz="1600" b="0" i="0" u="none" strike="noStrike">
                          <a:solidFill>
                            <a:srgbClr val="002060"/>
                          </a:solidFill>
                          <a:effectLst/>
                          <a:latin typeface="Lucida Sans Unicode" panose="020B0602030504020204" pitchFamily="34" charset="0"/>
                        </a:rPr>
                        <a:t>Béziers</a:t>
                      </a:r>
                    </a:p>
                  </a:txBody>
                  <a:tcPr marL="72000"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1 490 €</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1,7%</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2,0%</a:t>
                      </a:r>
                    </a:p>
                  </a:txBody>
                  <a:tcPr marL="9525" marR="9525" marT="9525" marB="0" anchor="ctr">
                    <a:lnL>
                      <a:noFill/>
                    </a:lnL>
                    <a:lnR>
                      <a:noFill/>
                    </a:lnR>
                    <a:lnT>
                      <a:noFill/>
                    </a:lnT>
                    <a:lnB>
                      <a:noFill/>
                    </a:lnB>
                    <a:solidFill>
                      <a:srgbClr val="F3F6FA"/>
                    </a:solidFill>
                  </a:tcPr>
                </a:tc>
                <a:extLst>
                  <a:ext uri="{0D108BD9-81ED-4DB2-BD59-A6C34878D82A}">
                    <a16:rowId xmlns:a16="http://schemas.microsoft.com/office/drawing/2014/main" val="1131469664"/>
                  </a:ext>
                </a:extLst>
              </a:tr>
              <a:tr h="455597">
                <a:tc>
                  <a:txBody>
                    <a:bodyPr/>
                    <a:lstStyle/>
                    <a:p>
                      <a:pPr algn="l" rtl="0" fontAlgn="b">
                        <a:buNone/>
                      </a:pPr>
                      <a:r>
                        <a:rPr lang="fr-FR" sz="1600" b="0" i="0" u="none" strike="noStrike" dirty="0">
                          <a:solidFill>
                            <a:srgbClr val="002060"/>
                          </a:solidFill>
                          <a:effectLst/>
                          <a:latin typeface="Lucida Sans Unicode" panose="020B0602030504020204" pitchFamily="34" charset="0"/>
                        </a:rPr>
                        <a:t>Hauts Cantons</a:t>
                      </a:r>
                    </a:p>
                  </a:txBody>
                  <a:tcPr marL="72000" marR="9525" marT="9525" marB="0" anchor="ctr">
                    <a:lnL>
                      <a:noFill/>
                    </a:lnL>
                    <a:lnR>
                      <a:noFill/>
                    </a:lnR>
                    <a:lnT>
                      <a:noFill/>
                    </a:lnT>
                    <a:lnB w="12700" cap="flat" cmpd="sng" algn="ctr">
                      <a:solidFill>
                        <a:srgbClr val="4BACC6"/>
                      </a:solidFill>
                      <a:prstDash val="solid"/>
                      <a:round/>
                      <a:headEnd type="none" w="med" len="med"/>
                      <a:tailEnd type="none" w="med" len="med"/>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1 420 €</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9,6%</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no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5,2%</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noFill/>
                  </a:tcPr>
                </a:tc>
                <a:extLst>
                  <a:ext uri="{0D108BD9-81ED-4DB2-BD59-A6C34878D82A}">
                    <a16:rowId xmlns:a16="http://schemas.microsoft.com/office/drawing/2014/main" val="1451886965"/>
                  </a:ext>
                </a:extLst>
              </a:tr>
            </a:tbl>
          </a:graphicData>
        </a:graphic>
      </p:graphicFrame>
    </p:spTree>
    <p:extLst>
      <p:ext uri="{BB962C8B-B14F-4D97-AF65-F5344CB8AC3E}">
        <p14:creationId xmlns:p14="http://schemas.microsoft.com/office/powerpoint/2010/main" val="23873033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2FCB1E-AE5F-2165-CA09-CCE45EDCA23E}"/>
              </a:ext>
            </a:extLst>
          </p:cNvPr>
          <p:cNvSpPr/>
          <p:nvPr/>
        </p:nvSpPr>
        <p:spPr>
          <a:xfrm>
            <a:off x="-9211" y="-2961"/>
            <a:ext cx="768820" cy="6372000"/>
          </a:xfrm>
          <a:prstGeom prst="rect">
            <a:avLst/>
          </a:prstGeom>
          <a:solidFill>
            <a:schemeClr val="accent1">
              <a:lumMod val="40000"/>
              <a:lumOff val="60000"/>
            </a:schemeClr>
          </a:solidFill>
          <a:ln>
            <a:solidFill>
              <a:schemeClr val="accent1">
                <a:lumMod val="40000"/>
                <a:lumOff val="60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0" rIns="108000" bIns="180000" anchor="ctr" anchorCtr="0"/>
          <a:lstStyle/>
          <a:p>
            <a:pP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Appartements neufs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59</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angle 13">
            <a:extLst>
              <a:ext uri="{FF2B5EF4-FFF2-40B4-BE49-F238E27FC236}">
                <a16:creationId xmlns:a16="http://schemas.microsoft.com/office/drawing/2014/main" id="{A83FC2C6-D270-34D1-68B6-880203DF1BBE}"/>
              </a:ext>
            </a:extLst>
          </p:cNvPr>
          <p:cNvSpPr/>
          <p:nvPr/>
        </p:nvSpPr>
        <p:spPr>
          <a:xfrm>
            <a:off x="983432" y="332656"/>
            <a:ext cx="11017224" cy="392486"/>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Zoom sur les prix au m² médians par secteur sur le 1</a:t>
            </a:r>
            <a:r>
              <a:rPr lang="fr-FR" altLang="fr-FR" sz="2400" b="1" baseline="300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er</a:t>
            </a: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semestre 2025</a:t>
            </a:r>
          </a:p>
        </p:txBody>
      </p:sp>
      <p:sp>
        <p:nvSpPr>
          <p:cNvPr id="7" name="Rectangle 6">
            <a:extLst>
              <a:ext uri="{FF2B5EF4-FFF2-40B4-BE49-F238E27FC236}">
                <a16:creationId xmlns:a16="http://schemas.microsoft.com/office/drawing/2014/main" id="{C4FBC354-4612-1356-CA01-413F1894378D}"/>
              </a:ext>
            </a:extLst>
          </p:cNvPr>
          <p:cNvSpPr/>
          <p:nvPr/>
        </p:nvSpPr>
        <p:spPr>
          <a:xfrm>
            <a:off x="982799" y="1066830"/>
            <a:ext cx="2640355" cy="421827"/>
          </a:xfrm>
          <a:prstGeom prst="rect">
            <a:avLst/>
          </a:prstGeom>
          <a:solidFill>
            <a:srgbClr val="FAC23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pic>
        <p:nvPicPr>
          <p:cNvPr id="3" name="Image 2" descr="Une image contenant Police, logo, Graphique, Bleu électrique&#10;&#10;Description générée automatiquement">
            <a:extLst>
              <a:ext uri="{FF2B5EF4-FFF2-40B4-BE49-F238E27FC236}">
                <a16:creationId xmlns:a16="http://schemas.microsoft.com/office/drawing/2014/main" id="{EF56559B-9913-BA59-9FF8-5B334E81C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06" y="102694"/>
            <a:ext cx="852410" cy="852410"/>
          </a:xfrm>
          <a:prstGeom prst="rect">
            <a:avLst/>
          </a:prstGeom>
          <a:effectLst>
            <a:outerShdw blurRad="50800" dist="38100" dir="8100000" algn="tr" rotWithShape="0">
              <a:prstClr val="black">
                <a:alpha val="40000"/>
              </a:prstClr>
            </a:outerShdw>
          </a:effectLst>
        </p:spPr>
      </p:pic>
      <p:graphicFrame>
        <p:nvGraphicFramePr>
          <p:cNvPr id="5" name="Tableau 4">
            <a:extLst>
              <a:ext uri="{FF2B5EF4-FFF2-40B4-BE49-F238E27FC236}">
                <a16:creationId xmlns:a16="http://schemas.microsoft.com/office/drawing/2014/main" id="{DA4D688D-FF7F-2A89-82B0-270C3B512972}"/>
              </a:ext>
            </a:extLst>
          </p:cNvPr>
          <p:cNvGraphicFramePr>
            <a:graphicFrameLocks noGrp="1"/>
          </p:cNvGraphicFramePr>
          <p:nvPr>
            <p:extLst>
              <p:ext uri="{D42A27DB-BD31-4B8C-83A1-F6EECF244321}">
                <p14:modId xmlns:p14="http://schemas.microsoft.com/office/powerpoint/2010/main" val="1032666735"/>
              </p:ext>
            </p:extLst>
          </p:nvPr>
        </p:nvGraphicFramePr>
        <p:xfrm>
          <a:off x="1285044" y="1830345"/>
          <a:ext cx="10413998" cy="3960823"/>
        </p:xfrm>
        <a:graphic>
          <a:graphicData uri="http://schemas.openxmlformats.org/drawingml/2006/table">
            <a:tbl>
              <a:tblPr/>
              <a:tblGrid>
                <a:gridCol w="3725495">
                  <a:extLst>
                    <a:ext uri="{9D8B030D-6E8A-4147-A177-3AD203B41FA5}">
                      <a16:colId xmlns:a16="http://schemas.microsoft.com/office/drawing/2014/main" val="2732289618"/>
                    </a:ext>
                  </a:extLst>
                </a:gridCol>
                <a:gridCol w="2229501">
                  <a:extLst>
                    <a:ext uri="{9D8B030D-6E8A-4147-A177-3AD203B41FA5}">
                      <a16:colId xmlns:a16="http://schemas.microsoft.com/office/drawing/2014/main" val="962908289"/>
                    </a:ext>
                  </a:extLst>
                </a:gridCol>
                <a:gridCol w="2229501">
                  <a:extLst>
                    <a:ext uri="{9D8B030D-6E8A-4147-A177-3AD203B41FA5}">
                      <a16:colId xmlns:a16="http://schemas.microsoft.com/office/drawing/2014/main" val="1847741411"/>
                    </a:ext>
                  </a:extLst>
                </a:gridCol>
                <a:gridCol w="2229501">
                  <a:extLst>
                    <a:ext uri="{9D8B030D-6E8A-4147-A177-3AD203B41FA5}">
                      <a16:colId xmlns:a16="http://schemas.microsoft.com/office/drawing/2014/main" val="3891817191"/>
                    </a:ext>
                  </a:extLst>
                </a:gridCol>
              </a:tblGrid>
              <a:tr h="845628">
                <a:tc>
                  <a:txBody>
                    <a:bodyPr/>
                    <a:lstStyle/>
                    <a:p>
                      <a:pPr algn="l" rtl="0" fontAlgn="t">
                        <a:buNone/>
                      </a:pPr>
                      <a:r>
                        <a:rPr lang="fr-FR" sz="1600" b="1" i="0" u="none" strike="noStrike">
                          <a:solidFill>
                            <a:srgbClr val="002060"/>
                          </a:solidFill>
                          <a:effectLst/>
                          <a:latin typeface="Lucida Sans Unicode" panose="020B0602030504020204" pitchFamily="34" charset="0"/>
                        </a:rPr>
                        <a:t>Secteurs</a:t>
                      </a:r>
                    </a:p>
                  </a:txBody>
                  <a:tcPr marL="72000"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Prix au m²</a:t>
                      </a:r>
                    </a:p>
                    <a:p>
                      <a:pPr algn="ctr" rtl="0" fontAlgn="t">
                        <a:buNone/>
                      </a:pPr>
                      <a:r>
                        <a:rPr lang="fr-FR" sz="1600" b="1" i="0" u="none" strike="noStrike" dirty="0">
                          <a:solidFill>
                            <a:srgbClr val="002060"/>
                          </a:solidFill>
                          <a:effectLst/>
                          <a:latin typeface="Lucida Sans Unicode" panose="020B0602030504020204" pitchFamily="34" charset="0"/>
                        </a:rPr>
                        <a:t>médian</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Évolution</a:t>
                      </a:r>
                    </a:p>
                    <a:p>
                      <a:pPr algn="ctr" rtl="0" fontAlgn="t">
                        <a:buNone/>
                      </a:pPr>
                      <a:r>
                        <a:rPr lang="fr-FR" sz="1600" b="1" i="0" u="none" strike="noStrike" dirty="0">
                          <a:solidFill>
                            <a:srgbClr val="002060"/>
                          </a:solidFill>
                          <a:effectLst/>
                          <a:latin typeface="Lucida Sans Unicode" panose="020B0602030504020204" pitchFamily="34" charset="0"/>
                        </a:rPr>
                        <a:t>2025S1/</a:t>
                      </a:r>
                    </a:p>
                    <a:p>
                      <a:pPr algn="ctr" rtl="0" fontAlgn="t">
                        <a:buNone/>
                      </a:pPr>
                      <a:r>
                        <a:rPr lang="fr-FR" sz="1600" b="1" i="0" u="none" strike="noStrike" dirty="0">
                          <a:solidFill>
                            <a:srgbClr val="002060"/>
                          </a:solidFill>
                          <a:effectLst/>
                          <a:latin typeface="Lucida Sans Unicode" panose="020B0602030504020204" pitchFamily="34" charset="0"/>
                        </a:rPr>
                        <a:t>2024S1</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Évolution</a:t>
                      </a:r>
                    </a:p>
                    <a:p>
                      <a:pPr algn="ctr" rtl="0" fontAlgn="t">
                        <a:buNone/>
                      </a:pPr>
                      <a:r>
                        <a:rPr lang="fr-FR" sz="1600" b="1" i="0" u="none" strike="noStrike" dirty="0">
                          <a:solidFill>
                            <a:srgbClr val="002060"/>
                          </a:solidFill>
                          <a:effectLst/>
                          <a:latin typeface="Lucida Sans Unicode" panose="020B0602030504020204" pitchFamily="34" charset="0"/>
                        </a:rPr>
                        <a:t>2025S1/</a:t>
                      </a:r>
                    </a:p>
                    <a:p>
                      <a:pPr algn="ctr" rtl="0" fontAlgn="t">
                        <a:buNone/>
                      </a:pPr>
                      <a:r>
                        <a:rPr lang="fr-FR" sz="1600" b="1" i="0" u="none" strike="noStrike" dirty="0">
                          <a:solidFill>
                            <a:srgbClr val="002060"/>
                          </a:solidFill>
                          <a:effectLst/>
                          <a:latin typeface="Lucida Sans Unicode" panose="020B0602030504020204" pitchFamily="34" charset="0"/>
                        </a:rPr>
                        <a:t>2024S2</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53741571"/>
                  </a:ext>
                </a:extLst>
              </a:tr>
              <a:tr h="617890">
                <a:tc>
                  <a:txBody>
                    <a:bodyPr/>
                    <a:lstStyle/>
                    <a:p>
                      <a:pPr algn="l" rtl="0" fontAlgn="b">
                        <a:buNone/>
                      </a:pPr>
                      <a:r>
                        <a:rPr lang="fr-FR" sz="1600" b="0" i="0" u="none" strike="noStrike">
                          <a:solidFill>
                            <a:srgbClr val="002060"/>
                          </a:solidFill>
                          <a:effectLst/>
                          <a:latin typeface="Lucida Sans Unicode" panose="020B0602030504020204" pitchFamily="34" charset="0"/>
                        </a:rPr>
                        <a:t>Montpellier</a:t>
                      </a:r>
                    </a:p>
                  </a:txBody>
                  <a:tcPr marL="72000"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5 320 €</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2,4%</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-5,0%</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extLst>
                  <a:ext uri="{0D108BD9-81ED-4DB2-BD59-A6C34878D82A}">
                    <a16:rowId xmlns:a16="http://schemas.microsoft.com/office/drawing/2014/main" val="3173801075"/>
                  </a:ext>
                </a:extLst>
              </a:tr>
              <a:tr h="617890">
                <a:tc>
                  <a:txBody>
                    <a:bodyPr/>
                    <a:lstStyle/>
                    <a:p>
                      <a:pPr algn="l" rtl="0" fontAlgn="b">
                        <a:buNone/>
                      </a:pPr>
                      <a:r>
                        <a:rPr lang="fr-FR" sz="1600" b="0" i="0" u="none" strike="noStrike">
                          <a:solidFill>
                            <a:srgbClr val="002060"/>
                          </a:solidFill>
                          <a:effectLst/>
                          <a:latin typeface="Lucida Sans Unicode" panose="020B0602030504020204" pitchFamily="34" charset="0"/>
                        </a:rPr>
                        <a:t>Littoral</a:t>
                      </a:r>
                    </a:p>
                  </a:txBody>
                  <a:tcPr marL="72000"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4 950 €</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16,3%</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8,6%</a:t>
                      </a:r>
                    </a:p>
                  </a:txBody>
                  <a:tcPr marL="9525" marR="9525" marT="9525" marB="0" anchor="ctr">
                    <a:lnL>
                      <a:noFill/>
                    </a:lnL>
                    <a:lnR>
                      <a:noFill/>
                    </a:lnR>
                    <a:lnT>
                      <a:noFill/>
                    </a:lnT>
                    <a:lnB>
                      <a:noFill/>
                    </a:lnB>
                    <a:noFill/>
                  </a:tcPr>
                </a:tc>
                <a:extLst>
                  <a:ext uri="{0D108BD9-81ED-4DB2-BD59-A6C34878D82A}">
                    <a16:rowId xmlns:a16="http://schemas.microsoft.com/office/drawing/2014/main" val="592658881"/>
                  </a:ext>
                </a:extLst>
              </a:tr>
              <a:tr h="617890">
                <a:tc>
                  <a:txBody>
                    <a:bodyPr/>
                    <a:lstStyle/>
                    <a:p>
                      <a:pPr algn="l" rtl="0" fontAlgn="b">
                        <a:buNone/>
                      </a:pPr>
                      <a:r>
                        <a:rPr lang="fr-FR" sz="1600" b="0" i="0" u="none" strike="noStrike">
                          <a:solidFill>
                            <a:srgbClr val="002060"/>
                          </a:solidFill>
                          <a:effectLst/>
                          <a:latin typeface="Lucida Sans Unicode" panose="020B0602030504020204" pitchFamily="34" charset="0"/>
                        </a:rPr>
                        <a:t>Périphérie Montpelliéraine</a:t>
                      </a:r>
                    </a:p>
                  </a:txBody>
                  <a:tcPr marL="72000"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4 820 €</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4,4%</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-3,1%</a:t>
                      </a:r>
                    </a:p>
                  </a:txBody>
                  <a:tcPr marL="9525" marR="9525" marT="9525" marB="0" anchor="ctr">
                    <a:lnL>
                      <a:noFill/>
                    </a:lnL>
                    <a:lnR>
                      <a:noFill/>
                    </a:lnR>
                    <a:lnT>
                      <a:noFill/>
                    </a:lnT>
                    <a:lnB>
                      <a:noFill/>
                    </a:lnB>
                    <a:solidFill>
                      <a:srgbClr val="F3F6FA"/>
                    </a:solidFill>
                  </a:tcPr>
                </a:tc>
                <a:extLst>
                  <a:ext uri="{0D108BD9-81ED-4DB2-BD59-A6C34878D82A}">
                    <a16:rowId xmlns:a16="http://schemas.microsoft.com/office/drawing/2014/main" val="4032456143"/>
                  </a:ext>
                </a:extLst>
              </a:tr>
              <a:tr h="617890">
                <a:tc>
                  <a:txBody>
                    <a:bodyPr/>
                    <a:lstStyle/>
                    <a:p>
                      <a:pPr algn="l" rtl="0" fontAlgn="b">
                        <a:buNone/>
                      </a:pPr>
                      <a:r>
                        <a:rPr lang="fr-FR" sz="1600" b="1" i="0" u="none" strike="noStrike">
                          <a:solidFill>
                            <a:srgbClr val="002060"/>
                          </a:solidFill>
                          <a:effectLst/>
                          <a:latin typeface="Lucida Sans Unicode" panose="020B0602030504020204" pitchFamily="34" charset="0"/>
                        </a:rPr>
                        <a:t>Hérault</a:t>
                      </a:r>
                    </a:p>
                  </a:txBody>
                  <a:tcPr marL="72000" marR="9525" marT="9525" marB="0" anchor="ctr">
                    <a:lnL>
                      <a:noFill/>
                    </a:lnL>
                    <a:lnR>
                      <a:noFill/>
                    </a:lnR>
                    <a:lnT>
                      <a:noFill/>
                    </a:lnT>
                    <a:lnB>
                      <a:noFill/>
                    </a:lnB>
                    <a:noFill/>
                  </a:tcPr>
                </a:tc>
                <a:tc>
                  <a:txBody>
                    <a:bodyPr/>
                    <a:lstStyle/>
                    <a:p>
                      <a:pPr algn="ctr" rtl="0" fontAlgn="b">
                        <a:buNone/>
                      </a:pPr>
                      <a:r>
                        <a:rPr lang="fr-FR" sz="1600" b="1" i="0" u="none" strike="noStrike">
                          <a:solidFill>
                            <a:srgbClr val="002060"/>
                          </a:solidFill>
                          <a:effectLst/>
                          <a:latin typeface="Lucida Sans Unicode" panose="020B0602030504020204" pitchFamily="34" charset="0"/>
                        </a:rPr>
                        <a:t>4 790 €</a:t>
                      </a:r>
                    </a:p>
                  </a:txBody>
                  <a:tcPr marL="9525" marR="9525" marT="9525" marB="0" anchor="ctr">
                    <a:lnL>
                      <a:noFill/>
                    </a:lnL>
                    <a:lnR>
                      <a:noFill/>
                    </a:lnR>
                    <a:lnT>
                      <a:noFill/>
                    </a:lnT>
                    <a:lnB>
                      <a:noFill/>
                    </a:lnB>
                    <a:noFill/>
                  </a:tcPr>
                </a:tc>
                <a:tc>
                  <a:txBody>
                    <a:bodyPr/>
                    <a:lstStyle/>
                    <a:p>
                      <a:pPr algn="ctr" rtl="0" fontAlgn="b">
                        <a:buNone/>
                      </a:pPr>
                      <a:r>
                        <a:rPr lang="fr-FR" sz="1600" b="1" i="0" u="none" strike="noStrike" dirty="0">
                          <a:solidFill>
                            <a:srgbClr val="002060"/>
                          </a:solidFill>
                          <a:effectLst/>
                          <a:latin typeface="Lucida Sans Unicode" panose="020B0602030504020204" pitchFamily="34" charset="0"/>
                        </a:rPr>
                        <a:t>7,1%</a:t>
                      </a:r>
                    </a:p>
                  </a:txBody>
                  <a:tcPr marL="9525" marR="9525" marT="9525" marB="0" anchor="ctr">
                    <a:lnL>
                      <a:noFill/>
                    </a:lnL>
                    <a:lnR>
                      <a:noFill/>
                    </a:lnR>
                    <a:lnT>
                      <a:noFill/>
                    </a:lnT>
                    <a:lnB>
                      <a:noFill/>
                    </a:lnB>
                    <a:noFill/>
                  </a:tcPr>
                </a:tc>
                <a:tc>
                  <a:txBody>
                    <a:bodyPr/>
                    <a:lstStyle/>
                    <a:p>
                      <a:pPr algn="ctr" rtl="0" fontAlgn="b">
                        <a:buNone/>
                      </a:pPr>
                      <a:r>
                        <a:rPr lang="fr-FR" sz="1600" b="1" i="0" u="none" strike="noStrike">
                          <a:solidFill>
                            <a:srgbClr val="002060"/>
                          </a:solidFill>
                          <a:effectLst/>
                          <a:latin typeface="Lucida Sans Unicode" panose="020B0602030504020204" pitchFamily="34" charset="0"/>
                        </a:rPr>
                        <a:t>7,6%</a:t>
                      </a:r>
                    </a:p>
                  </a:txBody>
                  <a:tcPr marL="9525" marR="9525" marT="9525" marB="0" anchor="ctr">
                    <a:lnL>
                      <a:noFill/>
                    </a:lnL>
                    <a:lnR>
                      <a:noFill/>
                    </a:lnR>
                    <a:lnT>
                      <a:noFill/>
                    </a:lnT>
                    <a:lnB>
                      <a:noFill/>
                    </a:lnB>
                    <a:noFill/>
                  </a:tcPr>
                </a:tc>
                <a:extLst>
                  <a:ext uri="{0D108BD9-81ED-4DB2-BD59-A6C34878D82A}">
                    <a16:rowId xmlns:a16="http://schemas.microsoft.com/office/drawing/2014/main" val="2796555230"/>
                  </a:ext>
                </a:extLst>
              </a:tr>
              <a:tr h="643635">
                <a:tc>
                  <a:txBody>
                    <a:bodyPr/>
                    <a:lstStyle/>
                    <a:p>
                      <a:pPr algn="l" rtl="0" fontAlgn="b">
                        <a:buNone/>
                      </a:pPr>
                      <a:r>
                        <a:rPr lang="fr-FR" sz="1600" b="0" i="0" u="none" strike="noStrike" dirty="0">
                          <a:solidFill>
                            <a:srgbClr val="002060"/>
                          </a:solidFill>
                          <a:effectLst/>
                          <a:latin typeface="Lucida Sans Unicode" panose="020B0602030504020204" pitchFamily="34" charset="0"/>
                        </a:rPr>
                        <a:t>Béziers</a:t>
                      </a:r>
                    </a:p>
                  </a:txBody>
                  <a:tcPr marL="72000" marR="9525" marT="9525" marB="0" anchor="ctr">
                    <a:lnL>
                      <a:noFill/>
                    </a:lnL>
                    <a:lnR>
                      <a:noFill/>
                    </a:lnR>
                    <a:lnT>
                      <a:noFill/>
                    </a:lnT>
                    <a:lnB w="12700" cap="flat" cmpd="sng" algn="ctr">
                      <a:solidFill>
                        <a:srgbClr val="4BACC6"/>
                      </a:solidFill>
                      <a:prstDash val="solid"/>
                      <a:round/>
                      <a:headEnd type="none" w="med" len="med"/>
                      <a:tailEnd type="none" w="med" len="med"/>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3 740 €</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-5,2%</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solidFill>
                      <a:srgbClr val="F3F6FA"/>
                    </a:solid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3,8%</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solidFill>
                      <a:srgbClr val="F3F6FA"/>
                    </a:solidFill>
                  </a:tcPr>
                </a:tc>
                <a:extLst>
                  <a:ext uri="{0D108BD9-81ED-4DB2-BD59-A6C34878D82A}">
                    <a16:rowId xmlns:a16="http://schemas.microsoft.com/office/drawing/2014/main" val="1981923368"/>
                  </a:ext>
                </a:extLst>
              </a:tr>
            </a:tbl>
          </a:graphicData>
        </a:graphic>
      </p:graphicFrame>
    </p:spTree>
    <p:extLst>
      <p:ext uri="{BB962C8B-B14F-4D97-AF65-F5344CB8AC3E}">
        <p14:creationId xmlns:p14="http://schemas.microsoft.com/office/powerpoint/2010/main" val="29754814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2FCB1E-AE5F-2165-CA09-CCE45EDCA23E}"/>
              </a:ext>
            </a:extLst>
          </p:cNvPr>
          <p:cNvSpPr/>
          <p:nvPr/>
        </p:nvSpPr>
        <p:spPr>
          <a:xfrm>
            <a:off x="-9211" y="-2961"/>
            <a:ext cx="768820" cy="6372000"/>
          </a:xfrm>
          <a:prstGeom prst="rect">
            <a:avLst/>
          </a:prstGeom>
          <a:solidFill>
            <a:schemeClr val="accent1">
              <a:lumMod val="40000"/>
              <a:lumOff val="60000"/>
            </a:schemeClr>
          </a:solidFill>
          <a:ln>
            <a:solidFill>
              <a:schemeClr val="accent1">
                <a:lumMod val="40000"/>
                <a:lumOff val="60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0" rIns="108000" bIns="180000" anchor="ctr" anchorCtr="0"/>
          <a:lstStyle/>
          <a:p>
            <a:pP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Maisons anciennes</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60</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angle 13">
            <a:extLst>
              <a:ext uri="{FF2B5EF4-FFF2-40B4-BE49-F238E27FC236}">
                <a16:creationId xmlns:a16="http://schemas.microsoft.com/office/drawing/2014/main" id="{A83FC2C6-D270-34D1-68B6-880203DF1BBE}"/>
              </a:ext>
            </a:extLst>
          </p:cNvPr>
          <p:cNvSpPr/>
          <p:nvPr/>
        </p:nvSpPr>
        <p:spPr>
          <a:xfrm>
            <a:off x="983432" y="332656"/>
            <a:ext cx="11017224" cy="392486"/>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Zoom sur les prix de vente médians par secteur sur le 1</a:t>
            </a:r>
            <a:r>
              <a:rPr lang="fr-FR" altLang="fr-FR" sz="2400" b="1" baseline="300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er</a:t>
            </a: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semestre 2025</a:t>
            </a:r>
          </a:p>
        </p:txBody>
      </p:sp>
      <p:sp>
        <p:nvSpPr>
          <p:cNvPr id="7" name="Rectangle 6">
            <a:extLst>
              <a:ext uri="{FF2B5EF4-FFF2-40B4-BE49-F238E27FC236}">
                <a16:creationId xmlns:a16="http://schemas.microsoft.com/office/drawing/2014/main" id="{C4FBC354-4612-1356-CA01-413F1894378D}"/>
              </a:ext>
            </a:extLst>
          </p:cNvPr>
          <p:cNvSpPr/>
          <p:nvPr/>
        </p:nvSpPr>
        <p:spPr>
          <a:xfrm>
            <a:off x="982799" y="1066830"/>
            <a:ext cx="2640355" cy="421827"/>
          </a:xfrm>
          <a:prstGeom prst="rect">
            <a:avLst/>
          </a:prstGeom>
          <a:solidFill>
            <a:srgbClr val="FAC23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pic>
        <p:nvPicPr>
          <p:cNvPr id="5" name="Image 4" descr="Une image contenant symbole, conception&#10;&#10;Description générée automatiquement">
            <a:extLst>
              <a:ext uri="{FF2B5EF4-FFF2-40B4-BE49-F238E27FC236}">
                <a16:creationId xmlns:a16="http://schemas.microsoft.com/office/drawing/2014/main" id="{11215E70-F59C-5EF8-6182-47D7A86E79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91" y="111309"/>
            <a:ext cx="835179" cy="835179"/>
          </a:xfrm>
          <a:prstGeom prst="rect">
            <a:avLst/>
          </a:prstGeom>
          <a:effectLst>
            <a:outerShdw blurRad="50800" dist="38100" dir="8100000" algn="tr" rotWithShape="0">
              <a:prstClr val="black">
                <a:alpha val="40000"/>
              </a:prstClr>
            </a:outerShdw>
          </a:effectLst>
        </p:spPr>
      </p:pic>
      <p:graphicFrame>
        <p:nvGraphicFramePr>
          <p:cNvPr id="6" name="Tableau 5">
            <a:extLst>
              <a:ext uri="{FF2B5EF4-FFF2-40B4-BE49-F238E27FC236}">
                <a16:creationId xmlns:a16="http://schemas.microsoft.com/office/drawing/2014/main" id="{E6AF9467-2E29-483A-2B92-F52EA130279E}"/>
              </a:ext>
            </a:extLst>
          </p:cNvPr>
          <p:cNvGraphicFramePr>
            <a:graphicFrameLocks noGrp="1"/>
          </p:cNvGraphicFramePr>
          <p:nvPr>
            <p:extLst>
              <p:ext uri="{D42A27DB-BD31-4B8C-83A1-F6EECF244321}">
                <p14:modId xmlns:p14="http://schemas.microsoft.com/office/powerpoint/2010/main" val="1684650886"/>
              </p:ext>
            </p:extLst>
          </p:nvPr>
        </p:nvGraphicFramePr>
        <p:xfrm>
          <a:off x="1138993" y="1830345"/>
          <a:ext cx="10706102" cy="4196573"/>
        </p:xfrm>
        <a:graphic>
          <a:graphicData uri="http://schemas.openxmlformats.org/drawingml/2006/table">
            <a:tbl>
              <a:tblPr/>
              <a:tblGrid>
                <a:gridCol w="3853631">
                  <a:extLst>
                    <a:ext uri="{9D8B030D-6E8A-4147-A177-3AD203B41FA5}">
                      <a16:colId xmlns:a16="http://schemas.microsoft.com/office/drawing/2014/main" val="3659785737"/>
                    </a:ext>
                  </a:extLst>
                </a:gridCol>
                <a:gridCol w="2284157">
                  <a:extLst>
                    <a:ext uri="{9D8B030D-6E8A-4147-A177-3AD203B41FA5}">
                      <a16:colId xmlns:a16="http://schemas.microsoft.com/office/drawing/2014/main" val="886421099"/>
                    </a:ext>
                  </a:extLst>
                </a:gridCol>
                <a:gridCol w="2284157">
                  <a:extLst>
                    <a:ext uri="{9D8B030D-6E8A-4147-A177-3AD203B41FA5}">
                      <a16:colId xmlns:a16="http://schemas.microsoft.com/office/drawing/2014/main" val="2016248371"/>
                    </a:ext>
                  </a:extLst>
                </a:gridCol>
                <a:gridCol w="2284157">
                  <a:extLst>
                    <a:ext uri="{9D8B030D-6E8A-4147-A177-3AD203B41FA5}">
                      <a16:colId xmlns:a16="http://schemas.microsoft.com/office/drawing/2014/main" val="612789611"/>
                    </a:ext>
                  </a:extLst>
                </a:gridCol>
              </a:tblGrid>
              <a:tr h="483415">
                <a:tc>
                  <a:txBody>
                    <a:bodyPr/>
                    <a:lstStyle/>
                    <a:p>
                      <a:pPr algn="l" rtl="0" fontAlgn="t">
                        <a:buNone/>
                      </a:pPr>
                      <a:r>
                        <a:rPr lang="fr-FR" sz="1600" b="1" i="0" u="none" strike="noStrike">
                          <a:solidFill>
                            <a:srgbClr val="002060"/>
                          </a:solidFill>
                          <a:effectLst/>
                          <a:latin typeface="Lucida Sans Unicode" panose="020B0602030504020204" pitchFamily="34" charset="0"/>
                        </a:rPr>
                        <a:t>Secteurs</a:t>
                      </a:r>
                    </a:p>
                  </a:txBody>
                  <a:tcPr marL="72000"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Prix de vente</a:t>
                      </a:r>
                    </a:p>
                    <a:p>
                      <a:pPr algn="ctr" rtl="0" fontAlgn="t">
                        <a:buNone/>
                      </a:pPr>
                      <a:r>
                        <a:rPr lang="fr-FR" sz="1600" b="1" i="0" u="none" strike="noStrike" dirty="0">
                          <a:solidFill>
                            <a:srgbClr val="002060"/>
                          </a:solidFill>
                          <a:effectLst/>
                          <a:latin typeface="Lucida Sans Unicode" panose="020B0602030504020204" pitchFamily="34" charset="0"/>
                        </a:rPr>
                        <a:t>médian</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Évolution</a:t>
                      </a:r>
                    </a:p>
                    <a:p>
                      <a:pPr algn="ctr" rtl="0" fontAlgn="t">
                        <a:buNone/>
                      </a:pPr>
                      <a:r>
                        <a:rPr lang="fr-FR" sz="1600" b="1" i="0" u="none" strike="noStrike" dirty="0">
                          <a:solidFill>
                            <a:srgbClr val="002060"/>
                          </a:solidFill>
                          <a:effectLst/>
                          <a:latin typeface="Lucida Sans Unicode" panose="020B0602030504020204" pitchFamily="34" charset="0"/>
                        </a:rPr>
                        <a:t>2025S1/</a:t>
                      </a:r>
                    </a:p>
                    <a:p>
                      <a:pPr algn="ctr" rtl="0" fontAlgn="t">
                        <a:buNone/>
                      </a:pPr>
                      <a:r>
                        <a:rPr lang="fr-FR" sz="1600" b="1" i="0" u="none" strike="noStrike" dirty="0">
                          <a:solidFill>
                            <a:srgbClr val="002060"/>
                          </a:solidFill>
                          <a:effectLst/>
                          <a:latin typeface="Lucida Sans Unicode" panose="020B0602030504020204" pitchFamily="34" charset="0"/>
                        </a:rPr>
                        <a:t>2024S1</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Évolution</a:t>
                      </a:r>
                    </a:p>
                    <a:p>
                      <a:pPr algn="ctr" rtl="0" fontAlgn="t">
                        <a:buNone/>
                      </a:pPr>
                      <a:r>
                        <a:rPr lang="fr-FR" sz="1600" b="1" i="0" u="none" strike="noStrike" dirty="0">
                          <a:solidFill>
                            <a:srgbClr val="002060"/>
                          </a:solidFill>
                          <a:effectLst/>
                          <a:latin typeface="Lucida Sans Unicode" panose="020B0602030504020204" pitchFamily="34" charset="0"/>
                        </a:rPr>
                        <a:t>2025S1/</a:t>
                      </a:r>
                    </a:p>
                    <a:p>
                      <a:pPr algn="ctr" rtl="0" fontAlgn="t">
                        <a:buNone/>
                      </a:pPr>
                      <a:r>
                        <a:rPr lang="fr-FR" sz="1600" b="1" i="0" u="none" strike="noStrike" dirty="0">
                          <a:solidFill>
                            <a:srgbClr val="002060"/>
                          </a:solidFill>
                          <a:effectLst/>
                          <a:latin typeface="Lucida Sans Unicode" panose="020B0602030504020204" pitchFamily="34" charset="0"/>
                        </a:rPr>
                        <a:t>2024S2</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1786848086"/>
                  </a:ext>
                </a:extLst>
              </a:tr>
              <a:tr h="429703">
                <a:tc>
                  <a:txBody>
                    <a:bodyPr/>
                    <a:lstStyle/>
                    <a:p>
                      <a:pPr algn="l" rtl="0" fontAlgn="b">
                        <a:buNone/>
                      </a:pPr>
                      <a:r>
                        <a:rPr lang="fr-FR" sz="1600" b="0" i="0" u="none" strike="noStrike">
                          <a:solidFill>
                            <a:srgbClr val="002060"/>
                          </a:solidFill>
                          <a:effectLst/>
                          <a:latin typeface="Lucida Sans Unicode" panose="020B0602030504020204" pitchFamily="34" charset="0"/>
                        </a:rPr>
                        <a:t>Montpellier</a:t>
                      </a:r>
                    </a:p>
                  </a:txBody>
                  <a:tcPr marL="72000"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357 300 €</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-3,4%</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-3,4%</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extLst>
                  <a:ext uri="{0D108BD9-81ED-4DB2-BD59-A6C34878D82A}">
                    <a16:rowId xmlns:a16="http://schemas.microsoft.com/office/drawing/2014/main" val="2930444521"/>
                  </a:ext>
                </a:extLst>
              </a:tr>
              <a:tr h="429703">
                <a:tc>
                  <a:txBody>
                    <a:bodyPr/>
                    <a:lstStyle/>
                    <a:p>
                      <a:pPr algn="l" rtl="0" fontAlgn="b">
                        <a:buNone/>
                      </a:pPr>
                      <a:r>
                        <a:rPr lang="fr-FR" sz="1600" b="0" i="0" u="none" strike="noStrike">
                          <a:solidFill>
                            <a:srgbClr val="002060"/>
                          </a:solidFill>
                          <a:effectLst/>
                          <a:latin typeface="Lucida Sans Unicode" panose="020B0602030504020204" pitchFamily="34" charset="0"/>
                        </a:rPr>
                        <a:t>Périphérie Montpelliéraine</a:t>
                      </a:r>
                    </a:p>
                  </a:txBody>
                  <a:tcPr marL="72000"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350 000 €</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-3,1%</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-4,1%</a:t>
                      </a:r>
                    </a:p>
                  </a:txBody>
                  <a:tcPr marL="9525" marR="9525" marT="9525" marB="0" anchor="ctr">
                    <a:lnL>
                      <a:noFill/>
                    </a:lnL>
                    <a:lnR>
                      <a:noFill/>
                    </a:lnR>
                    <a:lnT>
                      <a:noFill/>
                    </a:lnT>
                    <a:lnB>
                      <a:noFill/>
                    </a:lnB>
                    <a:noFill/>
                  </a:tcPr>
                </a:tc>
                <a:extLst>
                  <a:ext uri="{0D108BD9-81ED-4DB2-BD59-A6C34878D82A}">
                    <a16:rowId xmlns:a16="http://schemas.microsoft.com/office/drawing/2014/main" val="3773422858"/>
                  </a:ext>
                </a:extLst>
              </a:tr>
              <a:tr h="429703">
                <a:tc>
                  <a:txBody>
                    <a:bodyPr/>
                    <a:lstStyle/>
                    <a:p>
                      <a:pPr algn="l" rtl="0" fontAlgn="b">
                        <a:buNone/>
                      </a:pPr>
                      <a:r>
                        <a:rPr lang="fr-FR" sz="1600" b="0" i="0" u="none" strike="noStrike">
                          <a:solidFill>
                            <a:srgbClr val="002060"/>
                          </a:solidFill>
                          <a:effectLst/>
                          <a:latin typeface="Lucida Sans Unicode" panose="020B0602030504020204" pitchFamily="34" charset="0"/>
                        </a:rPr>
                        <a:t>Pays Sétois</a:t>
                      </a:r>
                    </a:p>
                  </a:txBody>
                  <a:tcPr marL="72000"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314 400 €</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1,4%</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2,6%</a:t>
                      </a:r>
                    </a:p>
                  </a:txBody>
                  <a:tcPr marL="9525" marR="9525" marT="9525" marB="0" anchor="ctr">
                    <a:lnL>
                      <a:noFill/>
                    </a:lnL>
                    <a:lnR>
                      <a:noFill/>
                    </a:lnR>
                    <a:lnT>
                      <a:noFill/>
                    </a:lnT>
                    <a:lnB>
                      <a:noFill/>
                    </a:lnB>
                    <a:solidFill>
                      <a:srgbClr val="F3F6FA"/>
                    </a:solidFill>
                  </a:tcPr>
                </a:tc>
                <a:extLst>
                  <a:ext uri="{0D108BD9-81ED-4DB2-BD59-A6C34878D82A}">
                    <a16:rowId xmlns:a16="http://schemas.microsoft.com/office/drawing/2014/main" val="2760651254"/>
                  </a:ext>
                </a:extLst>
              </a:tr>
              <a:tr h="429703">
                <a:tc>
                  <a:txBody>
                    <a:bodyPr/>
                    <a:lstStyle/>
                    <a:p>
                      <a:pPr algn="l" rtl="0" fontAlgn="b">
                        <a:buNone/>
                      </a:pPr>
                      <a:r>
                        <a:rPr lang="fr-FR" sz="1600" b="1" i="0" u="none" strike="noStrike">
                          <a:solidFill>
                            <a:srgbClr val="002060"/>
                          </a:solidFill>
                          <a:effectLst/>
                          <a:latin typeface="Lucida Sans Unicode" panose="020B0602030504020204" pitchFamily="34" charset="0"/>
                        </a:rPr>
                        <a:t>Hérault</a:t>
                      </a:r>
                    </a:p>
                  </a:txBody>
                  <a:tcPr marL="72000" marR="9525" marT="9525" marB="0" anchor="ctr">
                    <a:lnL>
                      <a:noFill/>
                    </a:lnL>
                    <a:lnR>
                      <a:noFill/>
                    </a:lnR>
                    <a:lnT>
                      <a:noFill/>
                    </a:lnT>
                    <a:lnB>
                      <a:noFill/>
                    </a:lnB>
                    <a:noFill/>
                  </a:tcPr>
                </a:tc>
                <a:tc>
                  <a:txBody>
                    <a:bodyPr/>
                    <a:lstStyle/>
                    <a:p>
                      <a:pPr algn="ctr" rtl="0" fontAlgn="b">
                        <a:buNone/>
                      </a:pPr>
                      <a:r>
                        <a:rPr lang="fr-FR" sz="1600" b="1" i="0" u="none" strike="noStrike">
                          <a:solidFill>
                            <a:srgbClr val="002060"/>
                          </a:solidFill>
                          <a:effectLst/>
                          <a:latin typeface="Lucida Sans Unicode" panose="020B0602030504020204" pitchFamily="34" charset="0"/>
                        </a:rPr>
                        <a:t>258 500 €</a:t>
                      </a:r>
                    </a:p>
                  </a:txBody>
                  <a:tcPr marL="9525" marR="9525" marT="9525" marB="0" anchor="ctr">
                    <a:lnL>
                      <a:noFill/>
                    </a:lnL>
                    <a:lnR>
                      <a:noFill/>
                    </a:lnR>
                    <a:lnT>
                      <a:noFill/>
                    </a:lnT>
                    <a:lnB>
                      <a:noFill/>
                    </a:lnB>
                    <a:noFill/>
                  </a:tcPr>
                </a:tc>
                <a:tc>
                  <a:txBody>
                    <a:bodyPr/>
                    <a:lstStyle/>
                    <a:p>
                      <a:pPr algn="ctr" rtl="0" fontAlgn="b">
                        <a:buNone/>
                      </a:pPr>
                      <a:r>
                        <a:rPr lang="fr-FR" sz="1600" b="1" i="0" u="none" strike="noStrike">
                          <a:solidFill>
                            <a:srgbClr val="002060"/>
                          </a:solidFill>
                          <a:effectLst/>
                          <a:latin typeface="Lucida Sans Unicode" panose="020B0602030504020204" pitchFamily="34" charset="0"/>
                        </a:rPr>
                        <a:t>3,4%</a:t>
                      </a:r>
                    </a:p>
                  </a:txBody>
                  <a:tcPr marL="9525" marR="9525" marT="9525" marB="0" anchor="ctr">
                    <a:lnL>
                      <a:noFill/>
                    </a:lnL>
                    <a:lnR>
                      <a:noFill/>
                    </a:lnR>
                    <a:lnT>
                      <a:noFill/>
                    </a:lnT>
                    <a:lnB>
                      <a:noFill/>
                    </a:lnB>
                    <a:noFill/>
                  </a:tcPr>
                </a:tc>
                <a:tc>
                  <a:txBody>
                    <a:bodyPr/>
                    <a:lstStyle/>
                    <a:p>
                      <a:pPr algn="ctr" rtl="0" fontAlgn="b">
                        <a:buNone/>
                      </a:pPr>
                      <a:r>
                        <a:rPr lang="fr-FR" sz="1600" b="1" i="0" u="none" strike="noStrike">
                          <a:solidFill>
                            <a:srgbClr val="002060"/>
                          </a:solidFill>
                          <a:effectLst/>
                          <a:latin typeface="Lucida Sans Unicode" panose="020B0602030504020204" pitchFamily="34" charset="0"/>
                        </a:rPr>
                        <a:t>-2,8%</a:t>
                      </a:r>
                    </a:p>
                  </a:txBody>
                  <a:tcPr marL="9525" marR="9525" marT="9525" marB="0" anchor="ctr">
                    <a:lnL>
                      <a:noFill/>
                    </a:lnL>
                    <a:lnR>
                      <a:noFill/>
                    </a:lnR>
                    <a:lnT>
                      <a:noFill/>
                    </a:lnT>
                    <a:lnB>
                      <a:noFill/>
                    </a:lnB>
                    <a:noFill/>
                  </a:tcPr>
                </a:tc>
                <a:extLst>
                  <a:ext uri="{0D108BD9-81ED-4DB2-BD59-A6C34878D82A}">
                    <a16:rowId xmlns:a16="http://schemas.microsoft.com/office/drawing/2014/main" val="3412208352"/>
                  </a:ext>
                </a:extLst>
              </a:tr>
              <a:tr h="429703">
                <a:tc>
                  <a:txBody>
                    <a:bodyPr/>
                    <a:lstStyle/>
                    <a:p>
                      <a:pPr algn="l" rtl="0" fontAlgn="b">
                        <a:buNone/>
                      </a:pPr>
                      <a:r>
                        <a:rPr lang="fr-FR" sz="1600" b="0" i="0" u="none" strike="noStrike">
                          <a:solidFill>
                            <a:srgbClr val="002060"/>
                          </a:solidFill>
                          <a:effectLst/>
                          <a:latin typeface="Lucida Sans Unicode" panose="020B0602030504020204" pitchFamily="34" charset="0"/>
                        </a:rPr>
                        <a:t>Littoral</a:t>
                      </a:r>
                    </a:p>
                  </a:txBody>
                  <a:tcPr marL="72000"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245 900 €</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3,8%</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-4,3%</a:t>
                      </a:r>
                    </a:p>
                  </a:txBody>
                  <a:tcPr marL="9525" marR="9525" marT="9525" marB="0" anchor="ctr">
                    <a:lnL>
                      <a:noFill/>
                    </a:lnL>
                    <a:lnR>
                      <a:noFill/>
                    </a:lnR>
                    <a:lnT>
                      <a:noFill/>
                    </a:lnT>
                    <a:lnB>
                      <a:noFill/>
                    </a:lnB>
                    <a:solidFill>
                      <a:srgbClr val="F3F6FA"/>
                    </a:solidFill>
                  </a:tcPr>
                </a:tc>
                <a:extLst>
                  <a:ext uri="{0D108BD9-81ED-4DB2-BD59-A6C34878D82A}">
                    <a16:rowId xmlns:a16="http://schemas.microsoft.com/office/drawing/2014/main" val="2972889596"/>
                  </a:ext>
                </a:extLst>
              </a:tr>
              <a:tr h="429703">
                <a:tc>
                  <a:txBody>
                    <a:bodyPr/>
                    <a:lstStyle/>
                    <a:p>
                      <a:pPr algn="l" rtl="0" fontAlgn="b">
                        <a:buNone/>
                      </a:pPr>
                      <a:r>
                        <a:rPr lang="fr-FR" sz="1600" b="0" i="0" u="none" strike="noStrike">
                          <a:solidFill>
                            <a:srgbClr val="002060"/>
                          </a:solidFill>
                          <a:effectLst/>
                          <a:latin typeface="Lucida Sans Unicode" panose="020B0602030504020204" pitchFamily="34" charset="0"/>
                        </a:rPr>
                        <a:t>Pays Biterrois</a:t>
                      </a:r>
                    </a:p>
                  </a:txBody>
                  <a:tcPr marL="72000"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220 500 €</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2,8%</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2,6%</a:t>
                      </a:r>
                    </a:p>
                  </a:txBody>
                  <a:tcPr marL="9525" marR="9525" marT="9525" marB="0" anchor="ctr">
                    <a:lnL>
                      <a:noFill/>
                    </a:lnL>
                    <a:lnR>
                      <a:noFill/>
                    </a:lnR>
                    <a:lnT>
                      <a:noFill/>
                    </a:lnT>
                    <a:lnB>
                      <a:noFill/>
                    </a:lnB>
                    <a:noFill/>
                  </a:tcPr>
                </a:tc>
                <a:extLst>
                  <a:ext uri="{0D108BD9-81ED-4DB2-BD59-A6C34878D82A}">
                    <a16:rowId xmlns:a16="http://schemas.microsoft.com/office/drawing/2014/main" val="1211283433"/>
                  </a:ext>
                </a:extLst>
              </a:tr>
              <a:tr h="429703">
                <a:tc>
                  <a:txBody>
                    <a:bodyPr/>
                    <a:lstStyle/>
                    <a:p>
                      <a:pPr algn="l" rtl="0" fontAlgn="b">
                        <a:buNone/>
                      </a:pPr>
                      <a:r>
                        <a:rPr lang="fr-FR" sz="1600" b="0" i="0" u="none" strike="noStrike">
                          <a:solidFill>
                            <a:srgbClr val="002060"/>
                          </a:solidFill>
                          <a:effectLst/>
                          <a:latin typeface="Lucida Sans Unicode" panose="020B0602030504020204" pitchFamily="34" charset="0"/>
                        </a:rPr>
                        <a:t>Béziers</a:t>
                      </a:r>
                    </a:p>
                  </a:txBody>
                  <a:tcPr marL="72000"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190 000 €</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0,0%</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0,0%</a:t>
                      </a:r>
                    </a:p>
                  </a:txBody>
                  <a:tcPr marL="9525" marR="9525" marT="9525" marB="0" anchor="ctr">
                    <a:lnL>
                      <a:noFill/>
                    </a:lnL>
                    <a:lnR>
                      <a:noFill/>
                    </a:lnR>
                    <a:lnT>
                      <a:noFill/>
                    </a:lnT>
                    <a:lnB>
                      <a:noFill/>
                    </a:lnB>
                    <a:solidFill>
                      <a:srgbClr val="F3F6FA"/>
                    </a:solidFill>
                  </a:tcPr>
                </a:tc>
                <a:extLst>
                  <a:ext uri="{0D108BD9-81ED-4DB2-BD59-A6C34878D82A}">
                    <a16:rowId xmlns:a16="http://schemas.microsoft.com/office/drawing/2014/main" val="3741198034"/>
                  </a:ext>
                </a:extLst>
              </a:tr>
              <a:tr h="447607">
                <a:tc>
                  <a:txBody>
                    <a:bodyPr/>
                    <a:lstStyle/>
                    <a:p>
                      <a:pPr algn="l" rtl="0" fontAlgn="b">
                        <a:buNone/>
                      </a:pPr>
                      <a:r>
                        <a:rPr lang="fr-FR" sz="1600" b="0" i="0" u="none" strike="noStrike" dirty="0">
                          <a:solidFill>
                            <a:srgbClr val="002060"/>
                          </a:solidFill>
                          <a:effectLst/>
                          <a:latin typeface="Lucida Sans Unicode" panose="020B0602030504020204" pitchFamily="34" charset="0"/>
                        </a:rPr>
                        <a:t>Hauts Cantons</a:t>
                      </a:r>
                    </a:p>
                  </a:txBody>
                  <a:tcPr marL="72000" marR="9525" marT="9525" marB="0" anchor="ctr">
                    <a:lnL>
                      <a:noFill/>
                    </a:lnL>
                    <a:lnR>
                      <a:noFill/>
                    </a:lnR>
                    <a:lnT>
                      <a:noFill/>
                    </a:lnT>
                    <a:lnB w="12700" cap="flat" cmpd="sng" algn="ctr">
                      <a:solidFill>
                        <a:srgbClr val="4BACC6"/>
                      </a:solidFill>
                      <a:prstDash val="solid"/>
                      <a:round/>
                      <a:headEnd type="none" w="med" len="med"/>
                      <a:tailEnd type="none" w="med" len="med"/>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173 900 €</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6,6%</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no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-8,5%</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noFill/>
                  </a:tcPr>
                </a:tc>
                <a:extLst>
                  <a:ext uri="{0D108BD9-81ED-4DB2-BD59-A6C34878D82A}">
                    <a16:rowId xmlns:a16="http://schemas.microsoft.com/office/drawing/2014/main" val="2934297354"/>
                  </a:ext>
                </a:extLst>
              </a:tr>
            </a:tbl>
          </a:graphicData>
        </a:graphic>
      </p:graphicFrame>
    </p:spTree>
    <p:extLst>
      <p:ext uri="{BB962C8B-B14F-4D97-AF65-F5344CB8AC3E}">
        <p14:creationId xmlns:p14="http://schemas.microsoft.com/office/powerpoint/2010/main" val="8441634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2FCB1E-AE5F-2165-CA09-CCE45EDCA23E}"/>
              </a:ext>
            </a:extLst>
          </p:cNvPr>
          <p:cNvSpPr/>
          <p:nvPr/>
        </p:nvSpPr>
        <p:spPr>
          <a:xfrm>
            <a:off x="-9211" y="-2961"/>
            <a:ext cx="768820" cy="6372000"/>
          </a:xfrm>
          <a:prstGeom prst="rect">
            <a:avLst/>
          </a:prstGeom>
          <a:solidFill>
            <a:schemeClr val="accent1">
              <a:lumMod val="40000"/>
              <a:lumOff val="60000"/>
            </a:schemeClr>
          </a:solidFill>
          <a:ln>
            <a:solidFill>
              <a:schemeClr val="accent1">
                <a:lumMod val="40000"/>
                <a:lumOff val="60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0" rIns="108000" bIns="180000" anchor="ctr" anchorCtr="0"/>
          <a:lstStyle/>
          <a:p>
            <a:pPr fontAlgn="auto">
              <a:spcBef>
                <a:spcPts val="0"/>
              </a:spcBef>
              <a:spcAft>
                <a:spcPts val="0"/>
              </a:spcAft>
              <a:defRPr/>
            </a:pPr>
            <a:r>
              <a:rPr lang="fr-FR" sz="3600" dirty="0">
                <a:solidFill>
                  <a:srgbClr val="FFFFFF"/>
                </a:solidFill>
                <a:latin typeface="Lucida Sans Unicode" panose="020B0602030504020204" pitchFamily="34" charset="0"/>
                <a:ea typeface="Cambria" panose="02040503050406030204" pitchFamily="18" charset="0"/>
                <a:cs typeface="Lucida Sans Unicode" panose="020B0602030504020204" pitchFamily="34" charset="0"/>
              </a:rPr>
              <a:t>Terrains à bâtir</a:t>
            </a:r>
            <a:endParaRPr lang="fr-FR" sz="2400" dirty="0">
              <a:solidFill>
                <a:srgbClr val="FFFFFF"/>
              </a:solidFill>
              <a:latin typeface="Lucida Sans Unicode" panose="020B0602030504020204" pitchFamily="34" charset="0"/>
              <a:cs typeface="Lucida Sans Unicode" panose="020B0602030504020204" pitchFamily="34" charset="0"/>
            </a:endParaRPr>
          </a:p>
        </p:txBody>
      </p:sp>
      <p:sp>
        <p:nvSpPr>
          <p:cNvPr id="4" name="Espace réservé du numéro de diapositive 3">
            <a:extLst>
              <a:ext uri="{FF2B5EF4-FFF2-40B4-BE49-F238E27FC236}">
                <a16:creationId xmlns:a16="http://schemas.microsoft.com/office/drawing/2014/main" id="{AE0450EB-1FD7-5B24-3034-35DB4D984BE8}"/>
              </a:ext>
            </a:extLst>
          </p:cNvPr>
          <p:cNvSpPr>
            <a:spLocks noGrp="1"/>
          </p:cNvSpPr>
          <p:nvPr>
            <p:ph type="sldNum" sz="quarter" idx="12"/>
          </p:nvPr>
        </p:nvSpPr>
        <p:spPr/>
        <p:txBody>
          <a:bodyPr/>
          <a:lstStyle/>
          <a:p>
            <a:pPr>
              <a:defRPr/>
            </a:pPr>
            <a:fld id="{28F0AC01-1ADD-4174-BAA6-E4F0FB6F5721}" type="slidenum">
              <a:rPr lang="fr-FR" smtClean="0"/>
              <a:pPr>
                <a:defRPr/>
              </a:pPr>
              <a:t>61</a:t>
            </a:fld>
            <a:endParaRPr lang="fr-FR" dirty="0"/>
          </a:p>
        </p:txBody>
      </p:sp>
      <p:graphicFrame>
        <p:nvGraphicFramePr>
          <p:cNvPr id="30" name="Graphique 29">
            <a:extLst>
              <a:ext uri="{FF2B5EF4-FFF2-40B4-BE49-F238E27FC236}">
                <a16:creationId xmlns:a16="http://schemas.microsoft.com/office/drawing/2014/main" id="{A69B3E5E-5DFC-6164-F091-8C0D72F78BB2}"/>
              </a:ext>
            </a:extLst>
          </p:cNvPr>
          <p:cNvGraphicFramePr/>
          <p:nvPr/>
        </p:nvGraphicFramePr>
        <p:xfrm>
          <a:off x="5868753" y="3068960"/>
          <a:ext cx="7632849" cy="4106072"/>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tangle 13">
            <a:extLst>
              <a:ext uri="{FF2B5EF4-FFF2-40B4-BE49-F238E27FC236}">
                <a16:creationId xmlns:a16="http://schemas.microsoft.com/office/drawing/2014/main" id="{A83FC2C6-D270-34D1-68B6-880203DF1BBE}"/>
              </a:ext>
            </a:extLst>
          </p:cNvPr>
          <p:cNvSpPr/>
          <p:nvPr/>
        </p:nvSpPr>
        <p:spPr>
          <a:xfrm>
            <a:off x="983432" y="332656"/>
            <a:ext cx="11017224" cy="392486"/>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lnSpc>
                <a:spcPts val="3700"/>
              </a:lnSpc>
              <a:spcBef>
                <a:spcPts val="0"/>
              </a:spcBef>
              <a:spcAft>
                <a:spcPts val="0"/>
              </a:spcAft>
              <a:defRPr/>
            </a:pP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Zoom sur les prix de vente médians par secteur sur le 1</a:t>
            </a:r>
            <a:r>
              <a:rPr lang="fr-FR" altLang="fr-FR" sz="2400" b="1" baseline="30000"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er</a:t>
            </a:r>
            <a:r>
              <a:rPr lang="fr-FR" altLang="fr-FR" sz="2400" b="1" dirty="0">
                <a:solidFill>
                  <a:srgbClr val="002060"/>
                </a:solidFill>
                <a:latin typeface="Lucida Sans Unicode" panose="020B0602030504020204" pitchFamily="34" charset="0"/>
                <a:ea typeface="Cambria" panose="02040503050406030204" pitchFamily="18" charset="0"/>
                <a:cs typeface="Lucida Sans Unicode" panose="020B0602030504020204" pitchFamily="34" charset="0"/>
              </a:rPr>
              <a:t> semestre 2025</a:t>
            </a:r>
          </a:p>
        </p:txBody>
      </p:sp>
      <p:sp>
        <p:nvSpPr>
          <p:cNvPr id="7" name="Rectangle 6">
            <a:extLst>
              <a:ext uri="{FF2B5EF4-FFF2-40B4-BE49-F238E27FC236}">
                <a16:creationId xmlns:a16="http://schemas.microsoft.com/office/drawing/2014/main" id="{C4FBC354-4612-1356-CA01-413F1894378D}"/>
              </a:ext>
            </a:extLst>
          </p:cNvPr>
          <p:cNvSpPr/>
          <p:nvPr/>
        </p:nvSpPr>
        <p:spPr>
          <a:xfrm>
            <a:off x="982799" y="1066830"/>
            <a:ext cx="2640355" cy="421827"/>
          </a:xfrm>
          <a:prstGeom prst="rect">
            <a:avLst/>
          </a:prstGeom>
          <a:solidFill>
            <a:srgbClr val="FAC23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fr-FR" sz="2000" b="1" dirty="0">
                <a:solidFill>
                  <a:srgbClr val="002060"/>
                </a:solidFill>
                <a:latin typeface="Lucida Sans Unicode" panose="020B0602030504020204" pitchFamily="34" charset="0"/>
                <a:cs typeface="Lucida Sans Unicode" panose="020B0602030504020204" pitchFamily="34" charset="0"/>
              </a:rPr>
              <a:t>Hérault</a:t>
            </a:r>
          </a:p>
        </p:txBody>
      </p:sp>
      <p:pic>
        <p:nvPicPr>
          <p:cNvPr id="3" name="Image 2" descr="Une image contenant logo, Graphique, conception, symbole&#10;&#10;Description générée automatiquement">
            <a:extLst>
              <a:ext uri="{FF2B5EF4-FFF2-40B4-BE49-F238E27FC236}">
                <a16:creationId xmlns:a16="http://schemas.microsoft.com/office/drawing/2014/main" id="{00A583F1-36B5-EC46-5F46-9391B0ADD8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96" y="102804"/>
            <a:ext cx="852190" cy="852190"/>
          </a:xfrm>
          <a:prstGeom prst="rect">
            <a:avLst/>
          </a:prstGeom>
          <a:effectLst>
            <a:outerShdw blurRad="50800" dist="38100" dir="8100000" algn="tr" rotWithShape="0">
              <a:prstClr val="black">
                <a:alpha val="40000"/>
              </a:prstClr>
            </a:outerShdw>
          </a:effectLst>
        </p:spPr>
      </p:pic>
      <p:graphicFrame>
        <p:nvGraphicFramePr>
          <p:cNvPr id="8" name="Tableau 7">
            <a:extLst>
              <a:ext uri="{FF2B5EF4-FFF2-40B4-BE49-F238E27FC236}">
                <a16:creationId xmlns:a16="http://schemas.microsoft.com/office/drawing/2014/main" id="{6C2C2AA9-B601-AA5C-E3BC-A62EC3ED4DE9}"/>
              </a:ext>
            </a:extLst>
          </p:cNvPr>
          <p:cNvGraphicFramePr>
            <a:graphicFrameLocks noGrp="1"/>
          </p:cNvGraphicFramePr>
          <p:nvPr>
            <p:extLst>
              <p:ext uri="{D42A27DB-BD31-4B8C-83A1-F6EECF244321}">
                <p14:modId xmlns:p14="http://schemas.microsoft.com/office/powerpoint/2010/main" val="1405033559"/>
              </p:ext>
            </p:extLst>
          </p:nvPr>
        </p:nvGraphicFramePr>
        <p:xfrm>
          <a:off x="1957366" y="2082620"/>
          <a:ext cx="9069356" cy="3499709"/>
        </p:xfrm>
        <a:graphic>
          <a:graphicData uri="http://schemas.openxmlformats.org/drawingml/2006/table">
            <a:tbl>
              <a:tblPr/>
              <a:tblGrid>
                <a:gridCol w="3218012">
                  <a:extLst>
                    <a:ext uri="{9D8B030D-6E8A-4147-A177-3AD203B41FA5}">
                      <a16:colId xmlns:a16="http://schemas.microsoft.com/office/drawing/2014/main" val="2969588492"/>
                    </a:ext>
                  </a:extLst>
                </a:gridCol>
                <a:gridCol w="1950448">
                  <a:extLst>
                    <a:ext uri="{9D8B030D-6E8A-4147-A177-3AD203B41FA5}">
                      <a16:colId xmlns:a16="http://schemas.microsoft.com/office/drawing/2014/main" val="1015789344"/>
                    </a:ext>
                  </a:extLst>
                </a:gridCol>
                <a:gridCol w="1950448">
                  <a:extLst>
                    <a:ext uri="{9D8B030D-6E8A-4147-A177-3AD203B41FA5}">
                      <a16:colId xmlns:a16="http://schemas.microsoft.com/office/drawing/2014/main" val="221416729"/>
                    </a:ext>
                  </a:extLst>
                </a:gridCol>
                <a:gridCol w="1950448">
                  <a:extLst>
                    <a:ext uri="{9D8B030D-6E8A-4147-A177-3AD203B41FA5}">
                      <a16:colId xmlns:a16="http://schemas.microsoft.com/office/drawing/2014/main" val="1504368080"/>
                    </a:ext>
                  </a:extLst>
                </a:gridCol>
              </a:tblGrid>
              <a:tr h="867869">
                <a:tc>
                  <a:txBody>
                    <a:bodyPr/>
                    <a:lstStyle/>
                    <a:p>
                      <a:pPr algn="l" rtl="0" fontAlgn="t">
                        <a:buNone/>
                      </a:pPr>
                      <a:r>
                        <a:rPr lang="fr-FR" sz="1600" b="1" i="0" u="none" strike="noStrike">
                          <a:solidFill>
                            <a:srgbClr val="002060"/>
                          </a:solidFill>
                          <a:effectLst/>
                          <a:latin typeface="Lucida Sans Unicode" panose="020B0602030504020204" pitchFamily="34" charset="0"/>
                        </a:rPr>
                        <a:t>Secteurs</a:t>
                      </a:r>
                    </a:p>
                  </a:txBody>
                  <a:tcPr marL="72000"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Prix de vente</a:t>
                      </a:r>
                    </a:p>
                    <a:p>
                      <a:pPr algn="ctr" rtl="0" fontAlgn="t">
                        <a:buNone/>
                      </a:pPr>
                      <a:r>
                        <a:rPr lang="fr-FR" sz="1600" b="1" i="0" u="none" strike="noStrike" dirty="0">
                          <a:solidFill>
                            <a:srgbClr val="002060"/>
                          </a:solidFill>
                          <a:effectLst/>
                          <a:latin typeface="Lucida Sans Unicode" panose="020B0602030504020204" pitchFamily="34" charset="0"/>
                        </a:rPr>
                        <a:t>médian</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Évolution</a:t>
                      </a:r>
                    </a:p>
                    <a:p>
                      <a:pPr algn="ctr" rtl="0" fontAlgn="t">
                        <a:buNone/>
                      </a:pPr>
                      <a:r>
                        <a:rPr lang="fr-FR" sz="1600" b="1" i="0" u="none" strike="noStrike" dirty="0">
                          <a:solidFill>
                            <a:srgbClr val="002060"/>
                          </a:solidFill>
                          <a:effectLst/>
                          <a:latin typeface="Lucida Sans Unicode" panose="020B0602030504020204" pitchFamily="34" charset="0"/>
                        </a:rPr>
                        <a:t>2025S1/</a:t>
                      </a:r>
                    </a:p>
                    <a:p>
                      <a:pPr algn="ctr" rtl="0" fontAlgn="t">
                        <a:buNone/>
                      </a:pPr>
                      <a:r>
                        <a:rPr lang="fr-FR" sz="1600" b="1" i="0" u="none" strike="noStrike" dirty="0">
                          <a:solidFill>
                            <a:srgbClr val="002060"/>
                          </a:solidFill>
                          <a:effectLst/>
                          <a:latin typeface="Lucida Sans Unicode" panose="020B0602030504020204" pitchFamily="34" charset="0"/>
                        </a:rPr>
                        <a:t>2024S1</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a:txBody>
                    <a:bodyPr/>
                    <a:lstStyle/>
                    <a:p>
                      <a:pPr algn="ctr" rtl="0" fontAlgn="t">
                        <a:buNone/>
                      </a:pPr>
                      <a:r>
                        <a:rPr lang="fr-FR" sz="1600" b="1" i="0" u="none" strike="noStrike" dirty="0">
                          <a:solidFill>
                            <a:srgbClr val="002060"/>
                          </a:solidFill>
                          <a:effectLst/>
                          <a:latin typeface="Lucida Sans Unicode" panose="020B0602030504020204" pitchFamily="34" charset="0"/>
                        </a:rPr>
                        <a:t>Évolution</a:t>
                      </a:r>
                    </a:p>
                    <a:p>
                      <a:pPr algn="ctr" rtl="0" fontAlgn="t">
                        <a:buNone/>
                      </a:pPr>
                      <a:r>
                        <a:rPr lang="fr-FR" sz="1600" b="1" i="0" u="none" strike="noStrike" dirty="0">
                          <a:solidFill>
                            <a:srgbClr val="002060"/>
                          </a:solidFill>
                          <a:effectLst/>
                          <a:latin typeface="Lucida Sans Unicode" panose="020B0602030504020204" pitchFamily="34" charset="0"/>
                        </a:rPr>
                        <a:t>2025S1/</a:t>
                      </a:r>
                    </a:p>
                    <a:p>
                      <a:pPr algn="ctr" rtl="0" fontAlgn="t">
                        <a:buNone/>
                      </a:pPr>
                      <a:r>
                        <a:rPr lang="fr-FR" sz="1600" b="1" i="0" u="none" strike="noStrike" dirty="0">
                          <a:solidFill>
                            <a:srgbClr val="002060"/>
                          </a:solidFill>
                          <a:effectLst/>
                          <a:latin typeface="Lucida Sans Unicode" panose="020B0602030504020204" pitchFamily="34" charset="0"/>
                        </a:rPr>
                        <a:t>2024S2</a:t>
                      </a:r>
                    </a:p>
                  </a:txBody>
                  <a:tcPr marL="9525" marR="9525" marT="9525" marB="0" anchor="ctr">
                    <a:lnL>
                      <a:noFill/>
                    </a:lnL>
                    <a:lnR>
                      <a:noFill/>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extLst>
                  <a:ext uri="{0D108BD9-81ED-4DB2-BD59-A6C34878D82A}">
                    <a16:rowId xmlns:a16="http://schemas.microsoft.com/office/drawing/2014/main" val="936375688"/>
                  </a:ext>
                </a:extLst>
              </a:tr>
              <a:tr h="522018">
                <a:tc>
                  <a:txBody>
                    <a:bodyPr/>
                    <a:lstStyle/>
                    <a:p>
                      <a:pPr algn="l" rtl="0" fontAlgn="b">
                        <a:buNone/>
                      </a:pPr>
                      <a:r>
                        <a:rPr lang="fr-FR" sz="1600" b="0" i="0" u="none" strike="noStrike">
                          <a:solidFill>
                            <a:srgbClr val="002060"/>
                          </a:solidFill>
                          <a:effectLst/>
                          <a:latin typeface="Lucida Sans Unicode" panose="020B0602030504020204" pitchFamily="34" charset="0"/>
                        </a:rPr>
                        <a:t>Périphérie Montpelliéraine</a:t>
                      </a:r>
                    </a:p>
                  </a:txBody>
                  <a:tcPr marL="72000"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199 000 €</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18,2%</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26,4%</a:t>
                      </a:r>
                    </a:p>
                  </a:txBody>
                  <a:tcPr marL="9525" marR="9525" marT="9525" marB="0" anchor="ctr">
                    <a:lnL>
                      <a:noFill/>
                    </a:lnL>
                    <a:lnR>
                      <a:noFill/>
                    </a:lnR>
                    <a:lnT w="12700" cap="flat" cmpd="sng" algn="ctr">
                      <a:solidFill>
                        <a:srgbClr val="002060"/>
                      </a:solidFill>
                      <a:prstDash val="solid"/>
                      <a:round/>
                      <a:headEnd type="none" w="med" len="med"/>
                      <a:tailEnd type="none" w="med" len="med"/>
                    </a:lnT>
                    <a:lnB>
                      <a:noFill/>
                    </a:lnB>
                    <a:solidFill>
                      <a:srgbClr val="F3F6FA"/>
                    </a:solidFill>
                  </a:tcPr>
                </a:tc>
                <a:extLst>
                  <a:ext uri="{0D108BD9-81ED-4DB2-BD59-A6C34878D82A}">
                    <a16:rowId xmlns:a16="http://schemas.microsoft.com/office/drawing/2014/main" val="1561975864"/>
                  </a:ext>
                </a:extLst>
              </a:tr>
              <a:tr h="522018">
                <a:tc>
                  <a:txBody>
                    <a:bodyPr/>
                    <a:lstStyle/>
                    <a:p>
                      <a:pPr algn="l" rtl="0" fontAlgn="b">
                        <a:buNone/>
                      </a:pPr>
                      <a:r>
                        <a:rPr lang="fr-FR" sz="1600" b="0" i="0" u="none" strike="noStrike">
                          <a:solidFill>
                            <a:srgbClr val="002060"/>
                          </a:solidFill>
                          <a:effectLst/>
                          <a:latin typeface="Lucida Sans Unicode" panose="020B0602030504020204" pitchFamily="34" charset="0"/>
                        </a:rPr>
                        <a:t>Littoral</a:t>
                      </a:r>
                    </a:p>
                  </a:txBody>
                  <a:tcPr marL="72000"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125 000 €</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-3,5%</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-3,9%</a:t>
                      </a:r>
                    </a:p>
                  </a:txBody>
                  <a:tcPr marL="9525" marR="9525" marT="9525" marB="0" anchor="ctr">
                    <a:lnL>
                      <a:noFill/>
                    </a:lnL>
                    <a:lnR>
                      <a:noFill/>
                    </a:lnR>
                    <a:lnT>
                      <a:noFill/>
                    </a:lnT>
                    <a:lnB>
                      <a:noFill/>
                    </a:lnB>
                    <a:noFill/>
                  </a:tcPr>
                </a:tc>
                <a:extLst>
                  <a:ext uri="{0D108BD9-81ED-4DB2-BD59-A6C34878D82A}">
                    <a16:rowId xmlns:a16="http://schemas.microsoft.com/office/drawing/2014/main" val="4216331970"/>
                  </a:ext>
                </a:extLst>
              </a:tr>
              <a:tr h="522018">
                <a:tc>
                  <a:txBody>
                    <a:bodyPr/>
                    <a:lstStyle/>
                    <a:p>
                      <a:pPr algn="l" rtl="0" fontAlgn="b">
                        <a:buNone/>
                      </a:pPr>
                      <a:r>
                        <a:rPr lang="fr-FR" sz="1600" b="1" i="0" u="none" strike="noStrike">
                          <a:solidFill>
                            <a:srgbClr val="002060"/>
                          </a:solidFill>
                          <a:effectLst/>
                          <a:latin typeface="Lucida Sans Unicode" panose="020B0602030504020204" pitchFamily="34" charset="0"/>
                        </a:rPr>
                        <a:t>Hérault</a:t>
                      </a:r>
                    </a:p>
                  </a:txBody>
                  <a:tcPr marL="72000" marR="9525" marT="9525" marB="0" anchor="ctr">
                    <a:lnL>
                      <a:noFill/>
                    </a:lnL>
                    <a:lnR>
                      <a:noFill/>
                    </a:lnR>
                    <a:lnT>
                      <a:noFill/>
                    </a:lnT>
                    <a:lnB>
                      <a:noFill/>
                    </a:lnB>
                    <a:solidFill>
                      <a:srgbClr val="F3F6FA"/>
                    </a:solidFill>
                  </a:tcPr>
                </a:tc>
                <a:tc>
                  <a:txBody>
                    <a:bodyPr/>
                    <a:lstStyle/>
                    <a:p>
                      <a:pPr algn="ctr" rtl="0" fontAlgn="b">
                        <a:buNone/>
                      </a:pPr>
                      <a:r>
                        <a:rPr lang="fr-FR" sz="1600" b="1" i="0" u="none" strike="noStrike">
                          <a:solidFill>
                            <a:srgbClr val="002060"/>
                          </a:solidFill>
                          <a:effectLst/>
                          <a:latin typeface="Lucida Sans Unicode" panose="020B0602030504020204" pitchFamily="34" charset="0"/>
                        </a:rPr>
                        <a:t>116 900 €</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1" i="0" u="none" strike="noStrike" dirty="0">
                          <a:solidFill>
                            <a:srgbClr val="002060"/>
                          </a:solidFill>
                          <a:effectLst/>
                          <a:latin typeface="Lucida Sans Unicode" panose="020B0602030504020204" pitchFamily="34" charset="0"/>
                        </a:rPr>
                        <a:t>-5,4%</a:t>
                      </a:r>
                    </a:p>
                  </a:txBody>
                  <a:tcPr marL="9525" marR="9525" marT="9525" marB="0" anchor="ctr">
                    <a:lnL>
                      <a:noFill/>
                    </a:lnL>
                    <a:lnR>
                      <a:noFill/>
                    </a:lnR>
                    <a:lnT>
                      <a:noFill/>
                    </a:lnT>
                    <a:lnB>
                      <a:noFill/>
                    </a:lnB>
                    <a:solidFill>
                      <a:srgbClr val="F3F6FA"/>
                    </a:solidFill>
                  </a:tcPr>
                </a:tc>
                <a:tc>
                  <a:txBody>
                    <a:bodyPr/>
                    <a:lstStyle/>
                    <a:p>
                      <a:pPr algn="ctr" rtl="0" fontAlgn="b">
                        <a:buNone/>
                      </a:pPr>
                      <a:r>
                        <a:rPr lang="fr-FR" sz="1600" b="1" i="0" u="none" strike="noStrike">
                          <a:solidFill>
                            <a:srgbClr val="002060"/>
                          </a:solidFill>
                          <a:effectLst/>
                          <a:latin typeface="Lucida Sans Unicode" panose="020B0602030504020204" pitchFamily="34" charset="0"/>
                        </a:rPr>
                        <a:t>1,8%</a:t>
                      </a:r>
                    </a:p>
                  </a:txBody>
                  <a:tcPr marL="9525" marR="9525" marT="9525" marB="0" anchor="ctr">
                    <a:lnL>
                      <a:noFill/>
                    </a:lnL>
                    <a:lnR>
                      <a:noFill/>
                    </a:lnR>
                    <a:lnT>
                      <a:noFill/>
                    </a:lnT>
                    <a:lnB>
                      <a:noFill/>
                    </a:lnB>
                    <a:solidFill>
                      <a:srgbClr val="F3F6FA"/>
                    </a:solidFill>
                  </a:tcPr>
                </a:tc>
                <a:extLst>
                  <a:ext uri="{0D108BD9-81ED-4DB2-BD59-A6C34878D82A}">
                    <a16:rowId xmlns:a16="http://schemas.microsoft.com/office/drawing/2014/main" val="2684002549"/>
                  </a:ext>
                </a:extLst>
              </a:tr>
              <a:tr h="522018">
                <a:tc>
                  <a:txBody>
                    <a:bodyPr/>
                    <a:lstStyle/>
                    <a:p>
                      <a:pPr algn="l" rtl="0" fontAlgn="b">
                        <a:buNone/>
                      </a:pPr>
                      <a:r>
                        <a:rPr lang="fr-FR" sz="1600" b="0" i="0" u="none" strike="noStrike" dirty="0">
                          <a:solidFill>
                            <a:srgbClr val="002060"/>
                          </a:solidFill>
                          <a:effectLst/>
                          <a:latin typeface="Lucida Sans Unicode" panose="020B0602030504020204" pitchFamily="34" charset="0"/>
                        </a:rPr>
                        <a:t>Hauts Cantons</a:t>
                      </a:r>
                    </a:p>
                  </a:txBody>
                  <a:tcPr marL="72000" marR="9525" marT="9525" marB="0" anchor="ctr">
                    <a:lnL>
                      <a:noFill/>
                    </a:lnL>
                    <a:lnR>
                      <a:noFill/>
                    </a:lnR>
                    <a:lnT>
                      <a:noFill/>
                    </a:lnT>
                    <a:lnB>
                      <a:noFill/>
                    </a:lnB>
                    <a:no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108 200 €</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5,0%</a:t>
                      </a:r>
                    </a:p>
                  </a:txBody>
                  <a:tcPr marL="9525" marR="9525" marT="9525" marB="0" anchor="ctr">
                    <a:lnL>
                      <a:noFill/>
                    </a:lnL>
                    <a:lnR>
                      <a:noFill/>
                    </a:lnR>
                    <a:lnT>
                      <a:noFill/>
                    </a:lnT>
                    <a:lnB>
                      <a:noFill/>
                    </a:lnB>
                    <a:no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22,6%</a:t>
                      </a:r>
                    </a:p>
                  </a:txBody>
                  <a:tcPr marL="9525" marR="9525" marT="9525" marB="0" anchor="ctr">
                    <a:lnL>
                      <a:noFill/>
                    </a:lnL>
                    <a:lnR>
                      <a:noFill/>
                    </a:lnR>
                    <a:lnT>
                      <a:noFill/>
                    </a:lnT>
                    <a:lnB>
                      <a:noFill/>
                    </a:lnB>
                    <a:noFill/>
                  </a:tcPr>
                </a:tc>
                <a:extLst>
                  <a:ext uri="{0D108BD9-81ED-4DB2-BD59-A6C34878D82A}">
                    <a16:rowId xmlns:a16="http://schemas.microsoft.com/office/drawing/2014/main" val="3108750425"/>
                  </a:ext>
                </a:extLst>
              </a:tr>
              <a:tr h="543768">
                <a:tc>
                  <a:txBody>
                    <a:bodyPr/>
                    <a:lstStyle/>
                    <a:p>
                      <a:pPr algn="l" rtl="0" fontAlgn="b">
                        <a:buNone/>
                      </a:pPr>
                      <a:r>
                        <a:rPr lang="fr-FR" sz="1600" b="0" i="0" u="none" strike="noStrike" dirty="0">
                          <a:solidFill>
                            <a:srgbClr val="002060"/>
                          </a:solidFill>
                          <a:effectLst/>
                          <a:latin typeface="Lucida Sans Unicode" panose="020B0602030504020204" pitchFamily="34" charset="0"/>
                        </a:rPr>
                        <a:t>Pays Biterrois</a:t>
                      </a:r>
                    </a:p>
                  </a:txBody>
                  <a:tcPr marL="72000" marR="9525" marT="9525" marB="0" anchor="ctr">
                    <a:lnL>
                      <a:noFill/>
                    </a:lnL>
                    <a:lnR>
                      <a:noFill/>
                    </a:lnR>
                    <a:lnT>
                      <a:noFill/>
                    </a:lnT>
                    <a:lnB w="12700" cap="flat" cmpd="sng" algn="ctr">
                      <a:solidFill>
                        <a:srgbClr val="4BACC6"/>
                      </a:solidFill>
                      <a:prstDash val="solid"/>
                      <a:round/>
                      <a:headEnd type="none" w="med" len="med"/>
                      <a:tailEnd type="none" w="med" len="med"/>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97 800 €</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solidFill>
                      <a:srgbClr val="F3F6FA"/>
                    </a:solidFill>
                  </a:tcPr>
                </a:tc>
                <a:tc>
                  <a:txBody>
                    <a:bodyPr/>
                    <a:lstStyle/>
                    <a:p>
                      <a:pPr algn="ctr" rtl="0" fontAlgn="b">
                        <a:buNone/>
                      </a:pPr>
                      <a:r>
                        <a:rPr lang="fr-FR" sz="1600" b="0" i="0" u="none" strike="noStrike">
                          <a:solidFill>
                            <a:srgbClr val="002060"/>
                          </a:solidFill>
                          <a:effectLst/>
                          <a:latin typeface="Lucida Sans Unicode" panose="020B0602030504020204" pitchFamily="34" charset="0"/>
                        </a:rPr>
                        <a:t>8,7%</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solidFill>
                      <a:srgbClr val="F3F6FA"/>
                    </a:solidFill>
                  </a:tcPr>
                </a:tc>
                <a:tc>
                  <a:txBody>
                    <a:bodyPr/>
                    <a:lstStyle/>
                    <a:p>
                      <a:pPr algn="ctr" rtl="0" fontAlgn="b">
                        <a:buNone/>
                      </a:pPr>
                      <a:r>
                        <a:rPr lang="fr-FR" sz="1600" b="0" i="0" u="none" strike="noStrike" dirty="0">
                          <a:solidFill>
                            <a:srgbClr val="002060"/>
                          </a:solidFill>
                          <a:effectLst/>
                          <a:latin typeface="Lucida Sans Unicode" panose="020B0602030504020204" pitchFamily="34" charset="0"/>
                        </a:rPr>
                        <a:t>4,3%</a:t>
                      </a:r>
                    </a:p>
                  </a:txBody>
                  <a:tcPr marL="9525" marR="9525" marT="9525" marB="0" anchor="ctr">
                    <a:lnL>
                      <a:noFill/>
                    </a:lnL>
                    <a:lnR>
                      <a:noFill/>
                    </a:lnR>
                    <a:lnT>
                      <a:noFill/>
                    </a:lnT>
                    <a:lnB w="12700" cap="flat" cmpd="sng" algn="ctr">
                      <a:solidFill>
                        <a:srgbClr val="4BACC6"/>
                      </a:solidFill>
                      <a:prstDash val="solid"/>
                      <a:round/>
                      <a:headEnd type="none" w="med" len="med"/>
                      <a:tailEnd type="none" w="med" len="med"/>
                    </a:lnB>
                    <a:solidFill>
                      <a:srgbClr val="F3F6FA"/>
                    </a:solidFill>
                  </a:tcPr>
                </a:tc>
                <a:extLst>
                  <a:ext uri="{0D108BD9-81ED-4DB2-BD59-A6C34878D82A}">
                    <a16:rowId xmlns:a16="http://schemas.microsoft.com/office/drawing/2014/main" val="1413412276"/>
                  </a:ext>
                </a:extLst>
              </a:tr>
            </a:tbl>
          </a:graphicData>
        </a:graphic>
      </p:graphicFrame>
    </p:spTree>
    <p:extLst>
      <p:ext uri="{BB962C8B-B14F-4D97-AF65-F5344CB8AC3E}">
        <p14:creationId xmlns:p14="http://schemas.microsoft.com/office/powerpoint/2010/main" val="11108232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13A27F3-04D2-3692-9FC5-4839A5223F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416" b="26011"/>
          <a:stretch/>
        </p:blipFill>
        <p:spPr>
          <a:xfrm>
            <a:off x="47328" y="356350"/>
            <a:ext cx="2256621" cy="546772"/>
          </a:xfrm>
          <a:prstGeom prst="rect">
            <a:avLst/>
          </a:prstGeom>
        </p:spPr>
      </p:pic>
      <p:sp>
        <p:nvSpPr>
          <p:cNvPr id="4" name="ZoneTexte 13">
            <a:extLst>
              <a:ext uri="{FF2B5EF4-FFF2-40B4-BE49-F238E27FC236}">
                <a16:creationId xmlns:a16="http://schemas.microsoft.com/office/drawing/2014/main" id="{3302D230-79E2-E4A5-289C-B83A65522BF3}"/>
              </a:ext>
            </a:extLst>
          </p:cNvPr>
          <p:cNvSpPr txBox="1">
            <a:spLocks noChangeArrowheads="1"/>
          </p:cNvSpPr>
          <p:nvPr/>
        </p:nvSpPr>
        <p:spPr bwMode="auto">
          <a:xfrm>
            <a:off x="0" y="3267620"/>
            <a:ext cx="11208568" cy="881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ts val="7000"/>
              </a:lnSpc>
              <a:spcBef>
                <a:spcPct val="0"/>
              </a:spcBef>
              <a:buNone/>
            </a:pPr>
            <a:r>
              <a:rPr lang="fr-FR" altLang="fr-FR" sz="4000" b="1" dirty="0">
                <a:solidFill>
                  <a:srgbClr val="002060"/>
                </a:solidFill>
                <a:latin typeface="Tahoma" panose="020B0604030504040204" pitchFamily="34" charset="0"/>
                <a:ea typeface="Tahoma" panose="020B0604030504040204" pitchFamily="34" charset="0"/>
                <a:cs typeface="Tahoma" panose="020B0604030504040204" pitchFamily="34" charset="0"/>
              </a:rPr>
              <a:t>Merci pour votre attention !</a:t>
            </a:r>
          </a:p>
        </p:txBody>
      </p:sp>
      <p:sp>
        <p:nvSpPr>
          <p:cNvPr id="3" name="Arc plein 2">
            <a:extLst>
              <a:ext uri="{FF2B5EF4-FFF2-40B4-BE49-F238E27FC236}">
                <a16:creationId xmlns:a16="http://schemas.microsoft.com/office/drawing/2014/main" id="{30A066B2-C495-99F2-FC18-1F94F677D733}"/>
              </a:ext>
            </a:extLst>
          </p:cNvPr>
          <p:cNvSpPr/>
          <p:nvPr/>
        </p:nvSpPr>
        <p:spPr>
          <a:xfrm rot="12106059">
            <a:off x="-8572241" y="-5037850"/>
            <a:ext cx="23640445" cy="13040580"/>
          </a:xfrm>
          <a:prstGeom prst="blockArc">
            <a:avLst>
              <a:gd name="adj1" fmla="val 7488544"/>
              <a:gd name="adj2" fmla="val 20568325"/>
              <a:gd name="adj3" fmla="val 20937"/>
            </a:avLst>
          </a:prstGeom>
          <a:solidFill>
            <a:srgbClr val="002060"/>
          </a:solidFill>
          <a:ln>
            <a:noFill/>
          </a:ln>
          <a:effectLst>
            <a:outerShdw blurRad="50800" dist="38100" algn="l"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343861357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E75263523A924C9EFE32A19FA00DE6" ma:contentTypeVersion="1" ma:contentTypeDescription="Crée un document." ma:contentTypeScope="" ma:versionID="641bafe85d34bb19ffaf4212e968cfc2">
  <xsd:schema xmlns:xsd="http://www.w3.org/2001/XMLSchema" xmlns:xs="http://www.w3.org/2001/XMLSchema" xmlns:p="http://schemas.microsoft.com/office/2006/metadata/properties" xmlns:ns2="50ad3f4d-0cbb-44ab-a9e2-6b549243b00f" targetNamespace="http://schemas.microsoft.com/office/2006/metadata/properties" ma:root="true" ma:fieldsID="d8a4fd6a6a6b3b0754bbe9a004bcc855" ns2:_="">
    <xsd:import namespace="50ad3f4d-0cbb-44ab-a9e2-6b549243b00f"/>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ad3f4d-0cbb-44ab-a9e2-6b549243b00f"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Conserver l’ID" ma:description="Conserver l’ID lors de l’ajout."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9D9938C-79DB-49F5-A41B-32EF78FAB0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ad3f4d-0cbb-44ab-a9e2-6b549243b0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07DAD87-A860-46EA-B9A0-8FEBA652FD77}">
  <ds:schemaRefs>
    <ds:schemaRef ds:uri="http://schemas.microsoft.com/sharepoint/v3/contenttype/forms"/>
  </ds:schemaRefs>
</ds:datastoreItem>
</file>

<file path=customXml/itemProps3.xml><?xml version="1.0" encoding="utf-8"?>
<ds:datastoreItem xmlns:ds="http://schemas.openxmlformats.org/officeDocument/2006/customXml" ds:itemID="{04C582C5-48BA-44E5-A51B-A1390876910C}">
  <ds:schemaRefs>
    <ds:schemaRef ds:uri="http://schemas.microsoft.com/sharepoint/events"/>
  </ds:schemaRefs>
</ds:datastoreItem>
</file>

<file path=customXml/itemProps4.xml><?xml version="1.0" encoding="utf-8"?>
<ds:datastoreItem xmlns:ds="http://schemas.openxmlformats.org/officeDocument/2006/customXml" ds:itemID="{BBB6976D-4978-44F4-A162-FEB03AF66757}">
  <ds:schemaRefs>
    <ds:schemaRef ds:uri="http://purl.org/dc/terms/"/>
    <ds:schemaRef ds:uri="http://schemas.microsoft.com/office/2006/documentManagement/types"/>
    <ds:schemaRef ds:uri="http://purl.org/dc/elements/1.1/"/>
    <ds:schemaRef ds:uri="50ad3f4d-0cbb-44ab-a9e2-6b549243b00f"/>
    <ds:schemaRef ds:uri="http://schemas.microsoft.com/office/2006/metadata/properties"/>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d77b3947-54a8-4040-9a24-7c80cd4ab53c}" enabled="1" method="Standard" siteId="{ac46c831-4519-43f7-b460-6bbfc2b2584e}" contentBits="0" removed="0"/>
</clbl:labelList>
</file>

<file path=docProps/app.xml><?xml version="1.0" encoding="utf-8"?>
<Properties xmlns="http://schemas.openxmlformats.org/officeDocument/2006/extended-properties" xmlns:vt="http://schemas.openxmlformats.org/officeDocument/2006/docPropsVTypes">
  <TotalTime>27717</TotalTime>
  <Words>4706</Words>
  <Application>Microsoft Office PowerPoint</Application>
  <PresentationFormat>Grand écran</PresentationFormat>
  <Paragraphs>1587</Paragraphs>
  <Slides>62</Slides>
  <Notes>9</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62</vt:i4>
      </vt:variant>
    </vt:vector>
  </HeadingPairs>
  <TitlesOfParts>
    <vt:vector size="70" baseType="lpstr">
      <vt:lpstr>Arial</vt:lpstr>
      <vt:lpstr>Calibri</vt:lpstr>
      <vt:lpstr>Cambria</vt:lpstr>
      <vt:lpstr>Gotham Bold</vt:lpstr>
      <vt:lpstr>Lucida Bright</vt:lpstr>
      <vt:lpstr>Lucida Sans Unicode</vt:lpstr>
      <vt:lpstr>Tahoma</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ADSN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Julien.smith</dc:creator>
  <cp:lastModifiedBy>Philippe GENNETIER</cp:lastModifiedBy>
  <cp:revision>929</cp:revision>
  <cp:lastPrinted>2020-02-04T13:02:14Z</cp:lastPrinted>
  <dcterms:created xsi:type="dcterms:W3CDTF">2016-12-01T10:36:22Z</dcterms:created>
  <dcterms:modified xsi:type="dcterms:W3CDTF">2025-09-16T10:18:05Z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0x0101002BE75263523A924C9EFE32A19FA00DE6</vt:lpwstr>
  </property>
  <property fmtid="{D5CDD505-2E9C-101B-9397-08002B2CF9AE}" pid="3" name="_dlc_DocIdItemGuid">
    <vt:lpwstr>5c4789b8-624d-4ada-a8bf-79636bce939f</vt:lpwstr>
  </property>
  <property fmtid="{D5CDD505-2E9C-101B-9397-08002B2CF9AE}" pid="4" name="_dlc_DocId">
    <vt:lpwstr>SUQSJ44AVEK5-230-4561</vt:lpwstr>
  </property>
  <property fmtid="{D5CDD505-2E9C-101B-9397-08002B2CF9AE}" pid="5" name="_dlc_DocIdUrl">
    <vt:lpwstr>http://marelle.intranet-adsn.fr/sites/GroupeADSN/SGF/DSI/_layouts/DocIdRedir.aspx?ID=SUQSJ44AVEK5-230-4561, SUQSJ44AVEK5-230-4561</vt:lpwstr>
  </property>
</Properties>
</file>